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352" r:id="rId2"/>
    <p:sldId id="1626" r:id="rId3"/>
    <p:sldId id="1645" r:id="rId4"/>
    <p:sldId id="1646" r:id="rId5"/>
    <p:sldId id="1585" r:id="rId6"/>
    <p:sldId id="1568" r:id="rId7"/>
    <p:sldId id="1514" r:id="rId8"/>
    <p:sldId id="1538" r:id="rId9"/>
    <p:sldId id="1588" r:id="rId10"/>
    <p:sldId id="1562" r:id="rId11"/>
    <p:sldId id="1563" r:id="rId12"/>
    <p:sldId id="1485" r:id="rId13"/>
    <p:sldId id="1537" r:id="rId14"/>
    <p:sldId id="1618" r:id="rId15"/>
    <p:sldId id="1534" r:id="rId16"/>
    <p:sldId id="1577" r:id="rId17"/>
    <p:sldId id="1627" r:id="rId18"/>
    <p:sldId id="1628" r:id="rId19"/>
    <p:sldId id="1630" r:id="rId20"/>
    <p:sldId id="1629" r:id="rId21"/>
    <p:sldId id="1631" r:id="rId22"/>
    <p:sldId id="1634" r:id="rId23"/>
    <p:sldId id="1635" r:id="rId24"/>
    <p:sldId id="1636" r:id="rId25"/>
    <p:sldId id="1637" r:id="rId26"/>
    <p:sldId id="1638" r:id="rId27"/>
    <p:sldId id="1639" r:id="rId28"/>
    <p:sldId id="1641" r:id="rId29"/>
    <p:sldId id="1640" r:id="rId30"/>
    <p:sldId id="1642" r:id="rId31"/>
    <p:sldId id="1643" r:id="rId32"/>
    <p:sldId id="1644" r:id="rId33"/>
    <p:sldId id="378" r:id="rId34"/>
    <p:sldId id="379" r:id="rId35"/>
    <p:sldId id="398" r:id="rId36"/>
    <p:sldId id="1597" r:id="rId37"/>
    <p:sldId id="1599" r:id="rId38"/>
    <p:sldId id="1633" r:id="rId3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93" autoAdjust="0"/>
    <p:restoredTop sz="87186" autoAdjust="0"/>
  </p:normalViewPr>
  <p:slideViewPr>
    <p:cSldViewPr snapToGrid="0">
      <p:cViewPr varScale="1">
        <p:scale>
          <a:sx n="120" d="100"/>
          <a:sy n="120" d="100"/>
        </p:scale>
        <p:origin x="2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blockchains also used in other areas, like digital asset management, e.g., as in online games.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rPr>
              <a:t>NSD: Russian National Settlement Depository.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[Pass, Seeman, </a:t>
            </a:r>
            <a:r>
              <a:rPr lang="en-US" dirty="0" err="1"/>
              <a:t>Shelat</a:t>
            </a:r>
            <a:r>
              <a:rPr lang="en-US" dirty="0"/>
              <a:t>, 2016]</a:t>
            </a:r>
          </a:p>
          <a:p>
            <a:r>
              <a:rPr lang="en-US" dirty="0"/>
              <a:t>Blockchain data needs to be public:    private blockchains are not part of this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impossible:   sybil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cloud service paid for by inflation.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course:   you will know how to write your own DAPP.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0.png"/><Relationship Id="rId18" Type="http://schemas.openxmlformats.org/officeDocument/2006/relationships/image" Target="../media/image25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70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453433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Cryptocurrencies and </a:t>
            </a:r>
            <a:br>
              <a:rPr lang="en-US" dirty="0"/>
            </a:br>
            <a:r>
              <a:rPr lang="en-US" dirty="0"/>
              <a:t>Blockchain Technologies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3298999"/>
            <a:ext cx="9143999" cy="17393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Boneh          </a:t>
            </a:r>
            <a:r>
              <a:rPr lang="en-US" dirty="0" err="1">
                <a:solidFill>
                  <a:schemeClr val="tx1"/>
                </a:solidFill>
              </a:rPr>
              <a:t>Benedikt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2A5C4-8A46-0C4B-994E-B6ABA765DF9B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11EB2C-F5B8-BF45-82EB-4CE2E4A6D60E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1EA65-9AF8-DD46-940F-7DA503B82748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4851913" y="2482807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16279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35013" y="213262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ETH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AD89F247-B60D-804C-9C17-A63E075D2D55}"/>
              </a:ext>
            </a:extLst>
          </p:cNvPr>
          <p:cNvSpPr/>
          <p:nvPr/>
        </p:nvSpPr>
        <p:spPr>
          <a:xfrm>
            <a:off x="3530278" y="3009734"/>
            <a:ext cx="1251815" cy="612648"/>
          </a:xfrm>
          <a:prstGeom prst="wedgeRoundRectCallout">
            <a:avLst>
              <a:gd name="adj1" fmla="val 137157"/>
              <a:gd name="adj2" fmla="val 1111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01A75EBE-224A-F74A-9F20-E51E4F04CDE6}"/>
              </a:ext>
            </a:extLst>
          </p:cNvPr>
          <p:cNvSpPr/>
          <p:nvPr/>
        </p:nvSpPr>
        <p:spPr>
          <a:xfrm>
            <a:off x="7663839" y="2659751"/>
            <a:ext cx="1251815" cy="612648"/>
          </a:xfrm>
          <a:prstGeom prst="wedgeRoundRectCallout">
            <a:avLst>
              <a:gd name="adj1" fmla="val -44071"/>
              <a:gd name="adj2" fmla="val 86549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367ED-F748-264B-8E2F-1220A4906F0D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39B58-323B-1942-9C07-D15482A8745C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BBA7-E20B-BA42-BF5C-649F35C28A22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27DE426C-650B-964E-8F32-0DA0530A681F}"/>
              </a:ext>
            </a:extLst>
          </p:cNvPr>
          <p:cNvSpPr/>
          <p:nvPr/>
        </p:nvSpPr>
        <p:spPr>
          <a:xfrm>
            <a:off x="1948828" y="1779320"/>
            <a:ext cx="1251815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</a:t>
            </a:r>
          </a:p>
        </p:txBody>
      </p:sp>
    </p:spTree>
    <p:extLst>
      <p:ext uri="{BB962C8B-B14F-4D97-AF65-F5344CB8AC3E}">
        <p14:creationId xmlns:p14="http://schemas.microsoft.com/office/powerpoint/2010/main" val="11488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851 0.16266 " pathEditMode="relative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2 L -0.41597 -0.192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40" grpId="0" animBg="1"/>
      <p:bldP spid="40" grpId="1" animBg="1"/>
      <p:bldP spid="41" grpId="0"/>
      <p:bldP spid="27" grpId="0" animBg="1"/>
      <p:bldP spid="29" grpId="2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blocks added to chain?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1043720" y="1491728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78FB4-E458-C64E-BF84-ACD405E5F041}"/>
              </a:ext>
            </a:extLst>
          </p:cNvPr>
          <p:cNvGrpSpPr/>
          <p:nvPr/>
        </p:nvGrpSpPr>
        <p:grpSpPr>
          <a:xfrm>
            <a:off x="6990392" y="3069705"/>
            <a:ext cx="1376778" cy="325714"/>
            <a:chOff x="765985" y="1493133"/>
            <a:chExt cx="1376778" cy="3257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5166FF-9D16-5F43-BB34-E5E0916DA497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6D4B5B-1187-1043-B3A2-1DDB0748EC6E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1C8E52-B09E-B942-8A02-F02103347AE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00DA567-8712-5C41-90BB-18DA84EF1094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535536" y="2102212"/>
            <a:ext cx="1376777" cy="612648"/>
          </a:xfrm>
          <a:prstGeom prst="wedgeRoundRectCallout">
            <a:avLst>
              <a:gd name="adj1" fmla="val -52716"/>
              <a:gd name="adj2" fmla="val 16023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35013" y="213702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ETH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02F9E6-695A-5849-A948-92EAD4EE18C6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9AF93A-561D-8F41-A3F1-2D2F36641E12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F43250-FFBD-E443-BB86-70B011E72F5E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7E2185-7FE4-7746-AC48-2B0DA9DAFDD4}"/>
              </a:ext>
            </a:extLst>
          </p:cNvPr>
          <p:cNvSpPr txBox="1"/>
          <p:nvPr/>
        </p:nvSpPr>
        <p:spPr>
          <a:xfrm>
            <a:off x="6833943" y="428151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7952A-0B0C-0741-8707-11C56A63F806}"/>
              </a:ext>
            </a:extLst>
          </p:cNvPr>
          <p:cNvSpPr txBox="1"/>
          <p:nvPr/>
        </p:nvSpPr>
        <p:spPr>
          <a:xfrm>
            <a:off x="4791194" y="11336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F3C350-C237-634B-8C4C-9694619C7EC3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788F8D-CADF-874F-9E7D-5916D71A7AA1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ECDC21-2FAB-9E4C-BFBF-F01BC23B1ACB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7531E-6 L 0.36371 0.15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76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5625 0.009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35625 -0.133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0988E-6 L -0.43125 -0.305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26A69-6B3D-5144-B4A4-609EED70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44"/>
            <a:ext cx="8229600" cy="62309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Layer 1.5:  The blockchain computer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007E1-8497-844E-8142-541A8690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58" y="968651"/>
            <a:ext cx="8686800" cy="2977347"/>
          </a:xfrm>
          <a:ln>
            <a:solidFill>
              <a:srgbClr val="9A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DAPP logic is encoded in a program that runs on blockchain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 Rules are enforced by a </a:t>
            </a:r>
            <a:r>
              <a:rPr lang="en-US" sz="2400" u="sng" dirty="0"/>
              <a:t>public</a:t>
            </a:r>
            <a:r>
              <a:rPr lang="en-US" sz="2400" dirty="0"/>
              <a:t> program (public source code)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⇒   </a:t>
            </a:r>
            <a:r>
              <a:rPr lang="en-US" sz="2400" b="1" u="sng" dirty="0"/>
              <a:t>transparency</a:t>
            </a:r>
            <a:r>
              <a:rPr lang="en-US" sz="2400" dirty="0"/>
              <a:t>:  no single trusted 3</a:t>
            </a:r>
            <a:r>
              <a:rPr lang="en-US" sz="2400" baseline="30000" dirty="0"/>
              <a:t>rd</a:t>
            </a:r>
            <a:r>
              <a:rPr lang="en-US" sz="2400" dirty="0"/>
              <a:t> party</a:t>
            </a:r>
          </a:p>
          <a:p>
            <a:pPr>
              <a:lnSpc>
                <a:spcPct val="130000"/>
              </a:lnSpc>
              <a:spcBef>
                <a:spcPts val="2800"/>
              </a:spcBef>
            </a:pPr>
            <a:r>
              <a:rPr lang="en-US" sz="2400" dirty="0"/>
              <a:t> The DAPP program is executed by parties who create new blocks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⇒   </a:t>
            </a:r>
            <a:r>
              <a:rPr lang="en-US" sz="2400" b="1" u="sng" dirty="0"/>
              <a:t>public verifiability</a:t>
            </a:r>
            <a:r>
              <a:rPr lang="en-US" sz="2400" dirty="0"/>
              <a:t>:  everyone can verify state transitions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C420A-1A75-4E47-9BA0-3F6AC881EEA7}"/>
              </a:ext>
            </a:extLst>
          </p:cNvPr>
          <p:cNvSpPr/>
          <p:nvPr/>
        </p:nvSpPr>
        <p:spPr>
          <a:xfrm>
            <a:off x="2257063" y="4647478"/>
            <a:ext cx="6227179" cy="359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9FC2C-A246-494F-87AD-02C756B68F42}"/>
              </a:ext>
            </a:extLst>
          </p:cNvPr>
          <p:cNvSpPr txBox="1"/>
          <p:nvPr/>
        </p:nvSpPr>
        <p:spPr>
          <a:xfrm>
            <a:off x="1082830" y="4606896"/>
            <a:ext cx="997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Layer 1: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83662-25D9-F44E-9E71-9BB8FCF3E9D7}"/>
              </a:ext>
            </a:extLst>
          </p:cNvPr>
          <p:cNvSpPr/>
          <p:nvPr/>
        </p:nvSpPr>
        <p:spPr>
          <a:xfrm>
            <a:off x="2257062" y="4140124"/>
            <a:ext cx="6227179" cy="35952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3D1B8-D929-0244-A03A-89E5C9613068}"/>
              </a:ext>
            </a:extLst>
          </p:cNvPr>
          <p:cNvSpPr txBox="1"/>
          <p:nvPr/>
        </p:nvSpPr>
        <p:spPr>
          <a:xfrm>
            <a:off x="1082829" y="4128549"/>
            <a:ext cx="1191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Layer 1.5:</a:t>
            </a:r>
          </a:p>
        </p:txBody>
      </p:sp>
    </p:spTree>
    <p:extLst>
      <p:ext uri="{BB962C8B-B14F-4D97-AF65-F5344CB8AC3E}">
        <p14:creationId xmlns:p14="http://schemas.microsoft.com/office/powerpoint/2010/main" val="10261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Layer 2: Decentralized applications (DAPPS)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0D676-0113-3741-8E79-9E163A16CE50}"/>
              </a:ext>
            </a:extLst>
          </p:cNvPr>
          <p:cNvSpPr txBox="1"/>
          <p:nvPr/>
        </p:nvSpPr>
        <p:spPr>
          <a:xfrm>
            <a:off x="712440" y="452087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2257062" y="3897766"/>
            <a:ext cx="6227179" cy="4977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blockchain computer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99384-B2A0-B444-BE7D-7BEF680FA57A}"/>
              </a:ext>
            </a:extLst>
          </p:cNvPr>
          <p:cNvSpPr txBox="1"/>
          <p:nvPr/>
        </p:nvSpPr>
        <p:spPr>
          <a:xfrm>
            <a:off x="712440" y="394345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1.5: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EFBB3-6212-6B41-B60F-8AF33852EB07}"/>
              </a:ext>
            </a:extLst>
          </p:cNvPr>
          <p:cNvSpPr txBox="1"/>
          <p:nvPr/>
        </p:nvSpPr>
        <p:spPr>
          <a:xfrm>
            <a:off x="712440" y="329659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79DDF7-C62C-FE42-B6DB-DE55F75FB9D9}"/>
              </a:ext>
            </a:extLst>
          </p:cNvPr>
          <p:cNvSpPr/>
          <p:nvPr/>
        </p:nvSpPr>
        <p:spPr>
          <a:xfrm>
            <a:off x="2257061" y="3290439"/>
            <a:ext cx="6227179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applications</a:t>
            </a:r>
            <a:r>
              <a:rPr lang="en-US" dirty="0"/>
              <a:t>   (DAPPs, smart contracts)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F26C0-E9B5-1240-9654-CE81FE2F759F}"/>
              </a:ext>
            </a:extLst>
          </p:cNvPr>
          <p:cNvSpPr txBox="1"/>
          <p:nvPr/>
        </p:nvSpPr>
        <p:spPr>
          <a:xfrm>
            <a:off x="2008569" y="1374337"/>
            <a:ext cx="18510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 on </a:t>
            </a:r>
            <a:br>
              <a:rPr lang="en-US" dirty="0"/>
            </a:br>
            <a:r>
              <a:rPr lang="en-US" dirty="0"/>
              <a:t>blockchain</a:t>
            </a:r>
          </a:p>
          <a:p>
            <a:pPr algn="ctr"/>
            <a:r>
              <a:rPr lang="en-US" dirty="0"/>
              <a:t>computer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3A8B99-9568-F041-84C3-47E6F3D8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52" y="1354600"/>
            <a:ext cx="4642736" cy="12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A3B-A97D-634E-9936-C142B5C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5"/>
            <a:ext cx="8229600" cy="623097"/>
          </a:xfrm>
        </p:spPr>
        <p:txBody>
          <a:bodyPr>
            <a:noAutofit/>
          </a:bodyPr>
          <a:lstStyle/>
          <a:p>
            <a:r>
              <a:rPr lang="en-US" sz="4000" dirty="0"/>
              <a:t>Layer 3:  Common DAPP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CE5F3-A6F7-C44E-9CFA-D6E385ABE969}"/>
              </a:ext>
            </a:extLst>
          </p:cNvPr>
          <p:cNvSpPr/>
          <p:nvPr/>
        </p:nvSpPr>
        <p:spPr>
          <a:xfrm>
            <a:off x="526026" y="4452044"/>
            <a:ext cx="6612192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77603-64B5-6B47-9E6A-F54039EA829B}"/>
              </a:ext>
            </a:extLst>
          </p:cNvPr>
          <p:cNvSpPr/>
          <p:nvPr/>
        </p:nvSpPr>
        <p:spPr>
          <a:xfrm>
            <a:off x="314632" y="3018503"/>
            <a:ext cx="6980903" cy="1347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blockchain computer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B0B2D-1911-6143-8CA4-D72B0363EF53}"/>
              </a:ext>
            </a:extLst>
          </p:cNvPr>
          <p:cNvSpPr/>
          <p:nvPr/>
        </p:nvSpPr>
        <p:spPr>
          <a:xfrm>
            <a:off x="2966622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75454-6028-C140-A1D0-90ADF0D60308}"/>
              </a:ext>
            </a:extLst>
          </p:cNvPr>
          <p:cNvSpPr/>
          <p:nvPr/>
        </p:nvSpPr>
        <p:spPr>
          <a:xfrm>
            <a:off x="5174210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C09E51-CBA8-2045-A091-A3B0541AEF67}"/>
              </a:ext>
            </a:extLst>
          </p:cNvPr>
          <p:cNvSpPr/>
          <p:nvPr/>
        </p:nvSpPr>
        <p:spPr>
          <a:xfrm>
            <a:off x="760229" y="3194301"/>
            <a:ext cx="2006338" cy="4977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DAPP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6898AD-1A28-F645-BC33-8CF155D3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9" y="1093272"/>
            <a:ext cx="1015451" cy="8488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5CC2A-9FA7-C24A-B780-4DFBBDBB1AC6}"/>
              </a:ext>
            </a:extLst>
          </p:cNvPr>
          <p:cNvSpPr txBox="1"/>
          <p:nvPr/>
        </p:nvSpPr>
        <p:spPr>
          <a:xfrm>
            <a:off x="7380602" y="188572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end user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0EA886-172D-514F-938B-A915DBD0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56" y="1364315"/>
            <a:ext cx="2649794" cy="12576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5D3A2F-BEF3-424C-9FFD-F5555029CB62}"/>
              </a:ext>
            </a:extLst>
          </p:cNvPr>
          <p:cNvSpPr txBox="1"/>
          <p:nvPr/>
        </p:nvSpPr>
        <p:spPr>
          <a:xfrm>
            <a:off x="989177" y="1018018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3: user facing servers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F6C5D4-C313-BE43-A8A2-FEAAD2B729D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354585" y="1517699"/>
            <a:ext cx="3176924" cy="35043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204E07-AE6D-4B4E-9CA0-1DE225259B5B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763398" y="2249884"/>
            <a:ext cx="958366" cy="9444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B4222B5-4BDC-0644-A007-7DE09C58B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63" y="1453531"/>
            <a:ext cx="815463" cy="8643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0F1347-FDA4-734F-931D-6A82E3A0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88" y="3797934"/>
            <a:ext cx="435533" cy="461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7D88F7-A444-2544-A996-C9AD8790B2C1}"/>
              </a:ext>
            </a:extLst>
          </p:cNvPr>
          <p:cNvSpPr txBox="1"/>
          <p:nvPr/>
        </p:nvSpPr>
        <p:spPr>
          <a:xfrm>
            <a:off x="1313642" y="3720675"/>
            <a:ext cx="127470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on-chain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ACCFB6-1E9C-6F41-B977-E5CFF7470D7A}"/>
              </a:ext>
            </a:extLst>
          </p:cNvPr>
          <p:cNvSpPr txBox="1"/>
          <p:nvPr/>
        </p:nvSpPr>
        <p:spPr>
          <a:xfrm>
            <a:off x="7816712" y="4488090"/>
            <a:ext cx="120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(layer 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8D69E-3864-6D4F-A2FE-D2C4B86282D2}"/>
              </a:ext>
            </a:extLst>
          </p:cNvPr>
          <p:cNvSpPr txBox="1"/>
          <p:nvPr/>
        </p:nvSpPr>
        <p:spPr>
          <a:xfrm>
            <a:off x="7816712" y="3862997"/>
            <a:ext cx="143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(layer 1.5)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5EBC2-7F12-B747-87B2-026686CEF306}"/>
              </a:ext>
            </a:extLst>
          </p:cNvPr>
          <p:cNvSpPr txBox="1"/>
          <p:nvPr/>
        </p:nvSpPr>
        <p:spPr>
          <a:xfrm>
            <a:off x="7816712" y="3184483"/>
            <a:ext cx="120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(layer 2)</a:t>
            </a:r>
          </a:p>
        </p:txBody>
      </p:sp>
    </p:spTree>
    <p:extLst>
      <p:ext uri="{BB962C8B-B14F-4D97-AF65-F5344CB8AC3E}">
        <p14:creationId xmlns:p14="http://schemas.microsoft.com/office/powerpoint/2010/main" val="147635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AB59C-F3D8-A246-83E6-F22EA5A06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9" y="0"/>
            <a:ext cx="8794922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0F316-BC5F-334B-A4C2-5DCD86BED66C}"/>
              </a:ext>
            </a:extLst>
          </p:cNvPr>
          <p:cNvSpPr/>
          <p:nvPr/>
        </p:nvSpPr>
        <p:spPr>
          <a:xfrm>
            <a:off x="7091090" y="2893672"/>
            <a:ext cx="1238491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0983AF-753E-8A49-B87C-A8D071751F12}"/>
              </a:ext>
            </a:extLst>
          </p:cNvPr>
          <p:cNvSpPr/>
          <p:nvPr/>
        </p:nvSpPr>
        <p:spPr>
          <a:xfrm>
            <a:off x="1691834" y="2164466"/>
            <a:ext cx="1238491" cy="407284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4DFD17-9426-B141-BF40-83F7AD4E697A}"/>
              </a:ext>
            </a:extLst>
          </p:cNvPr>
          <p:cNvSpPr/>
          <p:nvPr/>
        </p:nvSpPr>
        <p:spPr>
          <a:xfrm>
            <a:off x="6562845" y="615388"/>
            <a:ext cx="798653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6B39F-BAAA-D745-802C-F8309F54DFCC}"/>
              </a:ext>
            </a:extLst>
          </p:cNvPr>
          <p:cNvSpPr txBox="1"/>
          <p:nvPr/>
        </p:nvSpPr>
        <p:spPr>
          <a:xfrm>
            <a:off x="3043376" y="4801659"/>
            <a:ext cx="27414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[source:  the Block Genesis]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47B1C-A48F-554E-9BF9-01CEEC5DDAB2}"/>
              </a:ext>
            </a:extLst>
          </p:cNvPr>
          <p:cNvSpPr/>
          <p:nvPr/>
        </p:nvSpPr>
        <p:spPr>
          <a:xfrm>
            <a:off x="174539" y="2893672"/>
            <a:ext cx="1723709" cy="451412"/>
          </a:xfrm>
          <a:prstGeom prst="ellipse">
            <a:avLst/>
          </a:prstGeom>
          <a:noFill/>
          <a:ln w="76200">
            <a:solidFill>
              <a:srgbClr val="A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3C21C-D8D6-2B45-9122-5696896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lots of experiments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E53AE-DD08-3444-AF16-210AEE15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14" y="995302"/>
            <a:ext cx="6554754" cy="39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9FFE-E238-7346-B806-24AA16B5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course</a:t>
            </a:r>
          </a:p>
        </p:txBody>
      </p:sp>
      <p:pic>
        <p:nvPicPr>
          <p:cNvPr id="1026" name="Picture 2" descr="The Three-Legged Stool - Fire Rescue Magazine">
            <a:extLst>
              <a:ext uri="{FF2B5EF4-FFF2-40B4-BE49-F238E27FC236}">
                <a16:creationId xmlns:a16="http://schemas.microsoft.com/office/drawing/2014/main" id="{1EB206AB-FE38-AC45-B73F-09EAA681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1321626"/>
            <a:ext cx="4316819" cy="28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09DC5-A7C1-DF40-8F9D-AA9E93DA76B1}"/>
              </a:ext>
            </a:extLst>
          </p:cNvPr>
          <p:cNvSpPr txBox="1"/>
          <p:nvPr/>
        </p:nvSpPr>
        <p:spPr>
          <a:xfrm>
            <a:off x="1222745" y="3827721"/>
            <a:ext cx="18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Cryptography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2123E-0A62-D549-9D01-8BA0BE8B52CD}"/>
              </a:ext>
            </a:extLst>
          </p:cNvPr>
          <p:cNvSpPr txBox="1"/>
          <p:nvPr/>
        </p:nvSpPr>
        <p:spPr>
          <a:xfrm>
            <a:off x="5413150" y="3827720"/>
            <a:ext cx="263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Distributed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5DB9C-4346-364B-9967-6EEF5DE0D763}"/>
              </a:ext>
            </a:extLst>
          </p:cNvPr>
          <p:cNvSpPr txBox="1"/>
          <p:nvPr/>
        </p:nvSpPr>
        <p:spPr>
          <a:xfrm>
            <a:off x="3434244" y="4289385"/>
            <a:ext cx="150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5668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8591-4F3E-874E-ABD3-1D031A1D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33C9-73DA-4545-98C2-872197F6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starting point:  Bitcoin mechanics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dirty="0"/>
              <a:t>Consensus protocols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dirty="0"/>
              <a:t>Ethereum and decentralized applications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dirty="0"/>
              <a:t>Economics of decentralized applications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dirty="0"/>
              <a:t>Scaling the blockchain:   10K Tx/sec and more</a:t>
            </a: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US" dirty="0"/>
              <a:t>Private transactions on a public blockchain</a:t>
            </a:r>
            <a:br>
              <a:rPr lang="en-US" dirty="0"/>
            </a:br>
            <a:r>
              <a:rPr lang="en-US" dirty="0"/>
              <a:t>				(SNARKs and zero knowledge proofs)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4C8E-99EF-704A-A0E1-A044A866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A367-BDF6-0848-903B-0BF305DB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01740" cy="3818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cs251.stanford.edu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Three homework problems, four projects, final exam(?)</a:t>
            </a:r>
          </a:p>
          <a:p>
            <a:r>
              <a:rPr lang="en-US" dirty="0"/>
              <a:t>Optional weekly sections on Friday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tell us how we can improve …</a:t>
            </a:r>
            <a:br>
              <a:rPr lang="en-US" dirty="0"/>
            </a:br>
            <a:r>
              <a:rPr lang="en-US" dirty="0"/>
              <a:t>Don’t wait until the end of the quarter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DBC71-39CE-E442-B064-5F3CFD5DE99B}"/>
              </a:ext>
            </a:extLst>
          </p:cNvPr>
          <p:cNvSpPr/>
          <p:nvPr/>
        </p:nvSpPr>
        <p:spPr>
          <a:xfrm>
            <a:off x="584791" y="3593805"/>
            <a:ext cx="8229600" cy="13184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17D1-0C05-0643-85B5-AF255071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blockchain?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F14C849-78B2-7A44-81F8-01CC63047969}"/>
              </a:ext>
            </a:extLst>
          </p:cNvPr>
          <p:cNvSpPr txBox="1">
            <a:spLocks/>
          </p:cNvSpPr>
          <p:nvPr/>
        </p:nvSpPr>
        <p:spPr bwMode="auto">
          <a:xfrm>
            <a:off x="878515" y="1211573"/>
            <a:ext cx="7386970" cy="1704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Abstract answer:   a blockchain provides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coordination between many parties,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when there is no single trusted party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3919D-6B91-4749-9501-455B2FF16EF0}"/>
              </a:ext>
            </a:extLst>
          </p:cNvPr>
          <p:cNvSpPr txBox="1"/>
          <p:nvPr/>
        </p:nvSpPr>
        <p:spPr>
          <a:xfrm>
            <a:off x="1325662" y="3367768"/>
            <a:ext cx="649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if trusted party exists  ⇒   no need for a blockchain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91A62-2C39-DF4C-808A-185EC7401C47}"/>
              </a:ext>
            </a:extLst>
          </p:cNvPr>
          <p:cNvSpPr txBox="1"/>
          <p:nvPr/>
        </p:nvSpPr>
        <p:spPr>
          <a:xfrm>
            <a:off x="1803450" y="4280981"/>
            <a:ext cx="546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[financial systems:  often no trusted party]</a:t>
            </a:r>
          </a:p>
        </p:txBody>
      </p:sp>
    </p:spTree>
    <p:extLst>
      <p:ext uri="{BB962C8B-B14F-4D97-AF65-F5344CB8AC3E}">
        <p14:creationId xmlns:p14="http://schemas.microsoft.com/office/powerpoint/2010/main" val="7012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672A12C-ECAE-284C-9231-7574F42CF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339D39-07D0-E740-A7E6-A6BCA166B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get started …</a:t>
            </a:r>
          </a:p>
        </p:txBody>
      </p:sp>
    </p:spTree>
    <p:extLst>
      <p:ext uri="{BB962C8B-B14F-4D97-AF65-F5344CB8AC3E}">
        <p14:creationId xmlns:p14="http://schemas.microsoft.com/office/powerpoint/2010/main" val="47918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A53-46F9-9C46-A1CF-62A2A44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Cryptography </a:t>
            </a:r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</p:spPr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dirty="0"/>
                  <a:t>cryptographic hash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efficiently computable function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  <a:blipFill>
                <a:blip r:embed="rId2"/>
                <a:stretch>
                  <a:fillRect l="-1698"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EF9B8-7CC7-1E48-8C4D-BEC0DE5BAEB8}"/>
              </a:ext>
            </a:extLst>
          </p:cNvPr>
          <p:cNvGrpSpPr/>
          <p:nvPr/>
        </p:nvGrpSpPr>
        <p:grpSpPr>
          <a:xfrm>
            <a:off x="287079" y="3306426"/>
            <a:ext cx="8569842" cy="1154783"/>
            <a:chOff x="287079" y="3306426"/>
            <a:chExt cx="8569842" cy="1154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33A8A-50A8-0947-A203-0AA75D9041FE}"/>
                </a:ext>
              </a:extLst>
            </p:cNvPr>
            <p:cNvSpPr/>
            <p:nvPr/>
          </p:nvSpPr>
          <p:spPr>
            <a:xfrm>
              <a:off x="287079" y="3976577"/>
              <a:ext cx="3242930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megabytes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0271C-7730-CE40-B3DB-1B6B4D156243}"/>
                </a:ext>
              </a:extLst>
            </p:cNvPr>
            <p:cNvSpPr/>
            <p:nvPr/>
          </p:nvSpPr>
          <p:spPr>
            <a:xfrm>
              <a:off x="3742661" y="397657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35805-1FD6-0947-BC69-7DD7C0FAB982}"/>
                </a:ext>
              </a:extLst>
            </p:cNvPr>
            <p:cNvSpPr/>
            <p:nvPr/>
          </p:nvSpPr>
          <p:spPr>
            <a:xfrm>
              <a:off x="4933721" y="3993377"/>
              <a:ext cx="1530874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value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3EBBD36-F7A0-C943-B917-733AFB9CD44B}"/>
                </a:ext>
              </a:extLst>
            </p:cNvPr>
            <p:cNvSpPr/>
            <p:nvPr/>
          </p:nvSpPr>
          <p:spPr>
            <a:xfrm rot="16200000">
              <a:off x="5601597" y="3080351"/>
              <a:ext cx="195121" cy="15308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87B4-F55A-2E4B-B91C-DA76B5BD777C}"/>
                </a:ext>
              </a:extLst>
            </p:cNvPr>
            <p:cNvSpPr txBox="1"/>
            <p:nvPr/>
          </p:nvSpPr>
          <p:spPr>
            <a:xfrm>
              <a:off x="5079500" y="3306426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/>
                <p:nvPr/>
              </p:nvSpPr>
              <p:spPr>
                <a:xfrm>
                  <a:off x="6920429" y="3987210"/>
                  <a:ext cx="1936492" cy="453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{0,1}256</m:t>
                        </m:r>
                      </m:oMath>
                    </m:oMathPara>
                  </a14:m>
                  <a:endParaRPr lang="en-US" baseline="300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29" y="3987210"/>
                  <a:ext cx="1936492" cy="453650"/>
                </a:xfrm>
                <a:prstGeom prst="rect">
                  <a:avLst/>
                </a:prstGeom>
                <a:blipFill>
                  <a:blip r:embed="rId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2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755C-5ABF-1D42-AB30-F8B3679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 a </a:t>
                </a:r>
                <a:r>
                  <a:rPr lang="en-US" sz="2400" b="1" u="sng" dirty="0"/>
                  <a:t>collision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pair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   </m:t>
                    </m:r>
                  </m:oMath>
                </a14:m>
                <a:r>
                  <a:rPr lang="en-US" sz="2400" dirty="0"/>
                  <a:t>implies that </a:t>
                </a:r>
                <a:r>
                  <a:rPr lang="en-US" sz="2400" u="sng" dirty="0"/>
                  <a:t>many</a:t>
                </a:r>
                <a:r>
                  <a:rPr lang="en-US" sz="2400" dirty="0"/>
                  <a:t> collisions exist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  <a:tabLst>
                    <a:tab pos="676275" algn="l"/>
                  </a:tabLst>
                </a:pPr>
                <a:r>
                  <a:rPr lang="en-US" sz="2400" b="1" u="sng" dirty="0"/>
                  <a:t>Def</a:t>
                </a:r>
                <a:r>
                  <a:rPr lang="en-US" sz="2400" b="1" dirty="0"/>
                  <a:t>:	</a:t>
                </a:r>
                <a:r>
                  <a:rPr lang="en-US" sz="2400" dirty="0"/>
                  <a:t>a function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 is </a:t>
                </a:r>
                <a:r>
                  <a:rPr lang="en-US" sz="2400" b="1" u="sng" dirty="0"/>
                  <a:t>collision resistant</a:t>
                </a:r>
                <a:r>
                  <a:rPr lang="en-US" sz="2400" dirty="0"/>
                  <a:t> if it is “hard” to find 	even a single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    (we say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CRHF)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Example:    </a:t>
                </a:r>
                <a:r>
                  <a:rPr lang="en-US" sz="2400" b="1" dirty="0"/>
                  <a:t>SHA256</a:t>
                </a:r>
                <a:r>
                  <a:rPr lang="en-US" sz="2400" dirty="0"/>
                  <a:t>:   </a:t>
                </a:r>
                <a:r>
                  <a:rPr lang="en-US" sz="3200" dirty="0"/>
                  <a:t>{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)&lt;2</a:t>
                </a:r>
                <a:r>
                  <a:rPr lang="en-US" sz="2400" baseline="30000" dirty="0"/>
                  <a:t>64</a:t>
                </a:r>
                <a:r>
                  <a:rPr lang="en-US" sz="2400" dirty="0"/>
                  <a:t> bytes</a:t>
                </a:r>
                <a:r>
                  <a:rPr lang="en-US" sz="3200" dirty="0"/>
                  <a:t>}</a:t>
                </a:r>
                <a:r>
                  <a:rPr lang="en-US" sz="2400" dirty="0"/>
                  <a:t> ⇾ {0,1}</a:t>
                </a:r>
                <a:r>
                  <a:rPr lang="en-US" sz="2400" baseline="30000" dirty="0"/>
                  <a:t>256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E1B80-88CC-624B-95EB-DF39483FB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284" y="1200150"/>
                <a:ext cx="8846288" cy="3943349"/>
              </a:xfrm>
              <a:blipFill>
                <a:blip r:embed="rId2"/>
                <a:stretch>
                  <a:fillRect l="-1004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1B80125-06C7-C74C-A9A5-451452EE5187}"/>
              </a:ext>
            </a:extLst>
          </p:cNvPr>
          <p:cNvSpPr txBox="1"/>
          <p:nvPr/>
        </p:nvSpPr>
        <p:spPr>
          <a:xfrm>
            <a:off x="6996296" y="4681834"/>
            <a:ext cx="21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details in CS255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24D92-C7E7-C142-A7CE-AD457C46572F}"/>
              </a:ext>
            </a:extLst>
          </p:cNvPr>
          <p:cNvSpPr/>
          <p:nvPr/>
        </p:nvSpPr>
        <p:spPr>
          <a:xfrm>
            <a:off x="7081284" y="1073887"/>
            <a:ext cx="1935127" cy="6804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1813-C77D-A84C-B78F-7ABF20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application:  committing to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a large file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.     She publishes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       </m:t>
                    </m:r>
                  </m:oMath>
                </a14:m>
                <a:r>
                  <a:rPr lang="en-US" sz="2000" dirty="0"/>
                  <a:t>(32 bytes)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sz="2400" dirty="0"/>
                  <a:t>Bob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Later he learns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CRHF    ⇒    Bob is convinced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		(otherwise,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 are a collision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b="1" dirty="0"/>
                  <a:t>binding commitment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			(note:  not hiding,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may leak information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0F55-42B5-0749-A18A-E9D1E5CB3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2"/>
                <a:stretch>
                  <a:fillRect l="-1170" t="-965"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52AA15-370B-DD42-A6B6-BD2D23E85A71}"/>
              </a:ext>
            </a:extLst>
          </p:cNvPr>
          <p:cNvSpPr/>
          <p:nvPr/>
        </p:nvSpPr>
        <p:spPr>
          <a:xfrm>
            <a:off x="244549" y="2571750"/>
            <a:ext cx="8803758" cy="1160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09E6-267A-B640-A0AE-FDD9103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list    </a:t>
            </a:r>
            <a:r>
              <a:rPr lang="en-US" sz="2200" dirty="0"/>
              <a:t>(of transactions)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Goal:   </a:t>
                </a:r>
              </a:p>
              <a:p>
                <a:pPr marL="349250" indent="-349250">
                  <a:spcBef>
                    <a:spcPts val="1200"/>
                  </a:spcBef>
                  <a:buNone/>
                </a:pPr>
                <a:r>
                  <a:rPr lang="en-US" sz="2400" dirty="0"/>
                  <a:t>-	Alice publishes a </a:t>
                </a:r>
                <a:r>
                  <a:rPr lang="en-US" sz="2400" u="sng" dirty="0"/>
                  <a:t>short</a:t>
                </a:r>
                <a:r>
                  <a:rPr lang="en-US" sz="2400" dirty="0"/>
                  <a:t> binding commitment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buFontTx/>
                  <a:buChar char="-"/>
                </a:pPr>
                <a:r>
                  <a:rPr lang="en-US" sz="2400" dirty="0"/>
                  <a:t>Bob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Given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proof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  can check that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𝑚𝑖</m:t>
                    </m:r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	Bob runs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⇾ accept/reject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28"/>
                  </a:spcBef>
                  <a:buNone/>
                </a:pPr>
                <a:r>
                  <a:rPr lang="en-US" sz="2200" dirty="0"/>
                  <a:t>security:    adv. cannot find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sz="2200" dirty="0" err="1"/>
                  <a:t>s.t.</a:t>
                </a: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   and</a:t>
                </a:r>
                <a:br>
                  <a:rPr lang="en-US" sz="2200" dirty="0"/>
                </a:br>
                <a:r>
                  <a:rPr lang="en-US" sz="22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200" dirty="0"/>
                  <a:t>where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  <a:blipFill>
                <a:blip r:embed="rId2"/>
                <a:stretch>
                  <a:fillRect l="-1001" t="-965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FE9B7E7-BC86-D745-A6ED-F910EBAD2E71}"/>
              </a:ext>
            </a:extLst>
          </p:cNvPr>
          <p:cNvGrpSpPr/>
          <p:nvPr/>
        </p:nvGrpSpPr>
        <p:grpSpPr>
          <a:xfrm>
            <a:off x="6618218" y="1083419"/>
            <a:ext cx="1239314" cy="1376002"/>
            <a:chOff x="6836735" y="1371600"/>
            <a:chExt cx="1239314" cy="1376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AA2105-6908-4247-BA46-82BA2E091E34}"/>
                </a:ext>
              </a:extLst>
            </p:cNvPr>
            <p:cNvSpPr txBox="1"/>
            <p:nvPr/>
          </p:nvSpPr>
          <p:spPr>
            <a:xfrm>
              <a:off x="6836735" y="1371600"/>
              <a:ext cx="123931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EE5002D-4260-1D48-AD02-5183D08926A7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7297234" y="1833265"/>
              <a:ext cx="159158" cy="9143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2F866-BCF0-9046-B542-EDCAB03A36D8}"/>
              </a:ext>
            </a:extLst>
          </p:cNvPr>
          <p:cNvSpPr/>
          <p:nvPr/>
        </p:nvSpPr>
        <p:spPr>
          <a:xfrm>
            <a:off x="276447" y="1876097"/>
            <a:ext cx="8757194" cy="2067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CABA-A500-914D-B735-26DAE120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72F45-13BB-6A43-932D-4F87A5EDB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076" y="1200151"/>
                <a:ext cx="8812924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method 1:</a:t>
                </a:r>
                <a:r>
                  <a:rPr lang="en-US" sz="2400" b="1" dirty="0"/>
                  <a:t>   </a:t>
                </a:r>
                <a:r>
                  <a:rPr lang="en-US" sz="2400" dirty="0"/>
                  <a:t>commit(S)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),…,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Later: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),…,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400" dirty="0"/>
                  <a:t>Bob can check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[1]=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Problem:   long proof!   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hash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Better method:   </a:t>
                </a:r>
                <a:r>
                  <a:rPr lang="en-US" sz="2400" b="1" dirty="0"/>
                  <a:t>Merkle tree.     </a:t>
                </a:r>
                <a:r>
                  <a:rPr lang="en-US" sz="2400" dirty="0"/>
                  <a:t>Proof length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hash 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72F45-13BB-6A43-932D-4F87A5EDB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076" y="1200151"/>
                <a:ext cx="8812924" cy="3818430"/>
              </a:xfrm>
              <a:blipFill>
                <a:blip r:embed="rId2"/>
                <a:stretch>
                  <a:fillRect l="-1007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87DB857-F4E2-9041-954D-201D6B4CCB7A}"/>
              </a:ext>
            </a:extLst>
          </p:cNvPr>
          <p:cNvGrpSpPr/>
          <p:nvPr/>
        </p:nvGrpSpPr>
        <p:grpSpPr>
          <a:xfrm>
            <a:off x="3216157" y="2246590"/>
            <a:ext cx="2270234" cy="705509"/>
            <a:chOff x="3184631" y="2246590"/>
            <a:chExt cx="2270234" cy="70550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CECB829C-B616-CF4F-8BEB-E99C9C831676}"/>
                </a:ext>
              </a:extLst>
            </p:cNvPr>
            <p:cNvSpPr/>
            <p:nvPr/>
          </p:nvSpPr>
          <p:spPr>
            <a:xfrm rot="5400000">
              <a:off x="4157167" y="1274054"/>
              <a:ext cx="325162" cy="227023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785DA9-F2D1-DE49-BBE3-9FB09FFB9DE8}"/>
                </a:ext>
              </a:extLst>
            </p:cNvPr>
            <p:cNvSpPr txBox="1"/>
            <p:nvPr/>
          </p:nvSpPr>
          <p:spPr>
            <a:xfrm>
              <a:off x="3643577" y="2490434"/>
              <a:ext cx="12104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proof π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951102-44FB-9740-9EF6-C8C6C5E835D1}"/>
              </a:ext>
            </a:extLst>
          </p:cNvPr>
          <p:cNvCxnSpPr/>
          <p:nvPr/>
        </p:nvCxnSpPr>
        <p:spPr>
          <a:xfrm>
            <a:off x="6156252" y="4518837"/>
            <a:ext cx="829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6249-0ED2-BE48-A878-FC32F859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4B0D91-9E46-ED4E-9172-FFBC181F6A85}"/>
              </a:ext>
            </a:extLst>
          </p:cNvPr>
          <p:cNvGrpSpPr/>
          <p:nvPr/>
        </p:nvGrpSpPr>
        <p:grpSpPr>
          <a:xfrm>
            <a:off x="1116418" y="1276542"/>
            <a:ext cx="4114801" cy="2517524"/>
            <a:chOff x="1116418" y="1276542"/>
            <a:chExt cx="4114801" cy="2517524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653B1B96-7287-524E-9A50-A5863C2384E9}"/>
                </a:ext>
              </a:extLst>
            </p:cNvPr>
            <p:cNvSpPr/>
            <p:nvPr/>
          </p:nvSpPr>
          <p:spPr>
            <a:xfrm>
              <a:off x="1116418" y="1640961"/>
              <a:ext cx="4114801" cy="2153105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Merkle tree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/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7507F4A4-60A3-1342-AFA5-62EF15DBCD1D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4E6E01-8095-0243-AB99-AB80AE38818F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blipFill>
                <a:blip r:embed="rId11"/>
                <a:stretch>
                  <a:fillRect l="-2612" t="-3125" b="-9375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E7BB6B8-FC18-3B41-8BE6-6FA914EE28D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0F64BA-80FE-BB49-BDE3-43A9805498FD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CA84E7-DB9F-3445-A052-F74CB58EDA0E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9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blipFill>
                <a:blip r:embed="rId11"/>
                <a:stretch>
                  <a:fillRect l="-2612" t="-3125" b="-9375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2896755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length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2896755" cy="461665"/>
              </a:xfrm>
              <a:prstGeom prst="rect">
                <a:avLst/>
              </a:prstGeom>
              <a:blipFill>
                <a:blip r:embed="rId19"/>
                <a:stretch>
                  <a:fillRect l="-3070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59C2FE-AAFA-9E42-95DC-AAEFAF93C27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B8EEDA-E77A-D246-8416-B4741EAF301A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D1821D-AC55-6145-9D8B-C9923EDC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5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8" grpId="0" animBg="1"/>
      <p:bldP spid="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blipFill>
                <a:blip r:embed="rId11"/>
                <a:stretch>
                  <a:fillRect l="-2439" t="-3947" b="-14474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 does: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blipFill>
                <a:blip r:embed="rId18"/>
                <a:stretch>
                  <a:fillRect l="-3057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134C224-E846-5641-9132-F1152FC8DEC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95CB7B-6FDB-FB4B-B107-62C5CC4DCD06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0863543-2800-E64E-9481-7C7EF922DB17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615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AAC5-A085-2042-8833-96E8817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1200151"/>
                <a:ext cx="8952614" cy="381843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 err="1"/>
                  <a:t>Thm</a:t>
                </a:r>
                <a:r>
                  <a:rPr lang="en-US" sz="2400" dirty="0"/>
                  <a:t>:   H CRHF  ⇒    adv. cannot find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 and</a:t>
                </a:r>
                <a:br>
                  <a:rPr lang="en-US" sz="2400" dirty="0"/>
                </a:br>
                <a:r>
                  <a:rPr lang="en-US" sz="24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400" dirty="0"/>
                  <a:t>where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(to prove, prove the contra-positive)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76"/>
                  </a:spcBef>
                  <a:buNone/>
                </a:pPr>
                <a:r>
                  <a:rPr lang="en-US" sz="2400" dirty="0"/>
                  <a:t>	How is this useful?</a:t>
                </a:r>
              </a:p>
              <a:p>
                <a:pPr lvl="2">
                  <a:spcBef>
                    <a:spcPts val="576"/>
                  </a:spcBef>
                </a:pPr>
                <a:r>
                  <a:rPr lang="en-US" sz="2400" dirty="0"/>
                  <a:t>When writing a block of transactions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to the blockchain, </a:t>
                </a:r>
                <a:br>
                  <a:rPr lang="en-US" sz="2400" dirty="0"/>
                </a:br>
                <a:r>
                  <a:rPr lang="en-US" sz="2400" dirty="0"/>
                  <a:t>suffices to write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 to chain.    Keep chain small.</a:t>
                </a:r>
              </a:p>
              <a:p>
                <a:pPr lvl="2">
                  <a:spcBef>
                    <a:spcPts val="576"/>
                  </a:spcBef>
                </a:pPr>
                <a:r>
                  <a:rPr lang="en-US" sz="2400" dirty="0"/>
                  <a:t>Later, can prove contents of every Tx.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1200151"/>
                <a:ext cx="8952614" cy="3818430"/>
              </a:xfrm>
              <a:blipFill>
                <a:blip r:embed="rId2"/>
                <a:stretch>
                  <a:fillRect l="-992" b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DAC5710-CAB5-1F48-8447-261B80462371}"/>
              </a:ext>
            </a:extLst>
          </p:cNvPr>
          <p:cNvSpPr txBox="1"/>
          <p:nvPr/>
        </p:nvSpPr>
        <p:spPr>
          <a:xfrm>
            <a:off x="3436883" y="3279227"/>
            <a:ext cx="3081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Super useful.   Example</a:t>
            </a:r>
          </a:p>
        </p:txBody>
      </p:sp>
    </p:spTree>
    <p:extLst>
      <p:ext uri="{BB962C8B-B14F-4D97-AF65-F5344CB8AC3E}">
        <p14:creationId xmlns:p14="http://schemas.microsoft.com/office/powerpoint/2010/main" val="4867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all the excitement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Basic application:  a digital currency (stored value)</a:t>
            </a:r>
          </a:p>
          <a:p>
            <a:r>
              <a:rPr lang="en-US" sz="2400" dirty="0"/>
              <a:t>Current largest:  Bitcoin </a:t>
            </a:r>
            <a:r>
              <a:rPr lang="en-US" sz="2000" dirty="0"/>
              <a:t>(2009)</a:t>
            </a:r>
            <a:r>
              <a:rPr lang="en-US" sz="2400" dirty="0"/>
              <a:t>,   Ethereum </a:t>
            </a:r>
            <a:r>
              <a:rPr lang="en-US" sz="2000" dirty="0"/>
              <a:t>(2015)</a:t>
            </a:r>
            <a:r>
              <a:rPr lang="en-US" sz="2400" dirty="0"/>
              <a:t>,  Tether </a:t>
            </a:r>
            <a:r>
              <a:rPr lang="en-US" sz="2000" dirty="0"/>
              <a:t>(2014)</a:t>
            </a:r>
          </a:p>
          <a:p>
            <a:r>
              <a:rPr lang="en-US" sz="2400" dirty="0"/>
              <a:t>Global:  accessible to anyone with an Internet connection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DE6A99-37EA-2049-A294-53F4C2B9E83C}"/>
              </a:ext>
            </a:extLst>
          </p:cNvPr>
          <p:cNvGrpSpPr/>
          <p:nvPr/>
        </p:nvGrpSpPr>
        <p:grpSpPr>
          <a:xfrm>
            <a:off x="1373363" y="2650580"/>
            <a:ext cx="6215492" cy="2446831"/>
            <a:chOff x="368300" y="804842"/>
            <a:chExt cx="8407400" cy="4089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161A92-7597-1C43-9687-02550BBE3AFA}"/>
                </a:ext>
              </a:extLst>
            </p:cNvPr>
            <p:cNvGrpSpPr/>
            <p:nvPr/>
          </p:nvGrpSpPr>
          <p:grpSpPr>
            <a:xfrm>
              <a:off x="368300" y="804842"/>
              <a:ext cx="8407400" cy="4089400"/>
              <a:chOff x="368300" y="804842"/>
              <a:chExt cx="8407400" cy="40894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0F69621-A144-E14A-92E3-ABAA590D0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8300" y="804842"/>
                <a:ext cx="8407400" cy="40894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8FA2BC8-8A25-F34F-906D-2E3843D6ED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28" b="22775"/>
              <a:stretch/>
            </p:blipFill>
            <p:spPr>
              <a:xfrm>
                <a:off x="5682927" y="924748"/>
                <a:ext cx="2935866" cy="351083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5EAB81-7433-DC42-9B87-CDE0BE867367}"/>
                </a:ext>
              </a:extLst>
            </p:cNvPr>
            <p:cNvCxnSpPr/>
            <p:nvPr/>
          </p:nvCxnSpPr>
          <p:spPr>
            <a:xfrm>
              <a:off x="2152891" y="4097438"/>
              <a:ext cx="16551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 computational problem that</a:t>
                </a:r>
              </a:p>
              <a:p>
                <a:r>
                  <a:rPr lang="en-US" sz="2400" dirty="0"/>
                  <a:t>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to solve, but			(D is called the </a:t>
                </a:r>
                <a:r>
                  <a:rPr lang="en-US" sz="2400" b="1" dirty="0"/>
                  <a:t>difficulty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solution takes time O(1) to verify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How?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⇾{0,1,2,…,2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/>
                  <a:t>    e.g.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puzzle:   input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  output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verify(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):    accept if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)&lt;2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  <a:blipFill>
                <a:blip r:embed="rId2"/>
                <a:stretch>
                  <a:fillRect l="-1203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EB1A31-1CD9-4546-A054-852815C01719}"/>
              </a:ext>
            </a:extLst>
          </p:cNvPr>
          <p:cNvSpPr/>
          <p:nvPr/>
        </p:nvSpPr>
        <p:spPr>
          <a:xfrm>
            <a:off x="3742664" y="4221125"/>
            <a:ext cx="2371058" cy="6060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84757-0C30-404E-8FA8-EB8E070EB1B5}"/>
              </a:ext>
            </a:extLst>
          </p:cNvPr>
          <p:cNvSpPr/>
          <p:nvPr/>
        </p:nvSpPr>
        <p:spPr>
          <a:xfrm>
            <a:off x="276447" y="1200151"/>
            <a:ext cx="5082362" cy="1371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7B16-077B-A94D-AEF4-308A35A7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application:  proof of work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 err="1"/>
                  <a:t>Thm</a:t>
                </a:r>
                <a:r>
                  <a:rPr lang="en-US" sz="2400" dirty="0"/>
                  <a:t>:    if H is a “random function” then the best algorithm </a:t>
                </a:r>
                <a:br>
                  <a:rPr lang="en-US" sz="2400" dirty="0"/>
                </a:br>
                <a:r>
                  <a:rPr lang="en-US" sz="2400" dirty="0"/>
                  <a:t>	requires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evaluations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in expectation.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Note:  this is a parallel algorithm</a:t>
                </a:r>
              </a:p>
              <a:p>
                <a:pPr marL="0" indent="0">
                  <a:buNone/>
                </a:pPr>
                <a:r>
                  <a:rPr lang="en-US" sz="2400" dirty="0"/>
                  <a:t>	⇒   the more machines I have, the faster I solve the puzzle.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Bitcoin uses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5E73B-9273-3F4D-885E-5F0FF103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452884" cy="3818430"/>
              </a:xfrm>
              <a:blipFill>
                <a:blip r:embed="rId2"/>
                <a:stretch>
                  <a:fillRect l="-1203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7E5F7-9375-E34A-8C68-F566D997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83307"/>
            <a:ext cx="7772400" cy="695368"/>
          </a:xfrm>
        </p:spPr>
        <p:txBody>
          <a:bodyPr/>
          <a:lstStyle/>
          <a:p>
            <a:r>
              <a:rPr lang="en-US" dirty="0"/>
              <a:t>Cryptography background:</a:t>
            </a:r>
            <a:br>
              <a:rPr lang="en-US" dirty="0"/>
            </a:br>
            <a:r>
              <a:rPr lang="en-US" dirty="0"/>
              <a:t>Digital Signatures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1059F8C-C478-A545-A4BF-F3315846C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8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signatures:  </a:t>
            </a:r>
            <a:r>
              <a:rPr lang="en-US" b="0" dirty="0"/>
              <a:t>bind transaction to author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2524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221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64" y="4302264"/>
            <a:ext cx="16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secret signing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sk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192" y="3768864"/>
            <a:ext cx="1494608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signing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public verification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‘accept’</a:t>
              </a:r>
            </a:p>
            <a:p>
              <a:pPr algn="ctr"/>
              <a:r>
                <a:rPr lang="en-US" sz="2000" b="1" dirty="0">
                  <a:latin typeface="+mn-lt"/>
                </a:rPr>
                <a:t>or</a:t>
              </a:r>
            </a:p>
            <a:p>
              <a:pPr algn="ctr"/>
              <a:r>
                <a:rPr lang="en-US" sz="2000" b="1" dirty="0">
                  <a:latin typeface="+mn-lt"/>
                </a:rPr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51399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sz="2400" b="1" u="sng" dirty="0">
                <a:sym typeface="Symbol" charset="0"/>
              </a:rPr>
              <a:t>Def</a:t>
            </a:r>
            <a:r>
              <a:rPr lang="en-US" sz="2400" dirty="0">
                <a:sym typeface="Symbol" charset="0"/>
              </a:rPr>
              <a:t>:    a signature scheme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Gen</a:t>
            </a:r>
            <a:r>
              <a:rPr lang="en-US" sz="2400" dirty="0">
                <a:sym typeface="Symbol" charset="0"/>
              </a:rPr>
              <a:t>():  </a:t>
            </a:r>
            <a:r>
              <a:rPr lang="en-US" sz="2400" dirty="0"/>
              <a:t>outputs a key pair    (pk, </a:t>
            </a:r>
            <a:r>
              <a:rPr lang="en-US" sz="2400" dirty="0" err="1"/>
              <a:t>sk</a:t>
            </a:r>
            <a:r>
              <a:rPr lang="en-US" sz="2400" dirty="0"/>
              <a:t>)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Sign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sk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/>
              <a:t>msg</a:t>
            </a:r>
            <a:r>
              <a:rPr lang="en-US" sz="2400" dirty="0">
                <a:sym typeface="Symbol" charset="0"/>
              </a:rPr>
              <a:t>)  outputs sig.  </a:t>
            </a:r>
            <a:r>
              <a:rPr lang="en-US" sz="2400" dirty="0" err="1">
                <a:sym typeface="Symbol" charset="0"/>
              </a:rPr>
              <a:t>σ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Verify</a:t>
            </a:r>
            <a:r>
              <a:rPr lang="en-US" sz="2400" dirty="0">
                <a:sym typeface="Symbol" charset="0"/>
              </a:rPr>
              <a:t>(pk, msg, </a:t>
            </a:r>
            <a:r>
              <a:rPr lang="en-US" sz="2400" dirty="0" err="1">
                <a:sym typeface="Symbol" charset="0"/>
              </a:rPr>
              <a:t>σ</a:t>
            </a:r>
            <a:r>
              <a:rPr lang="en-US" sz="2400" dirty="0">
                <a:sym typeface="Symbol" charset="0"/>
              </a:rPr>
              <a:t>)  outputs ‘accept</a:t>
            </a:r>
            <a:r>
              <a:rPr lang="ja-JP" altLang="en-US" sz="2400" dirty="0">
                <a:latin typeface="Arial"/>
                <a:sym typeface="Symbol" charset="0"/>
              </a:rPr>
              <a:t>’</a:t>
            </a:r>
            <a:r>
              <a:rPr lang="en-US" sz="2400" dirty="0">
                <a:sym typeface="Symbol" charset="0"/>
              </a:rPr>
              <a:t> or  ‘reject</a:t>
            </a:r>
            <a:r>
              <a:rPr lang="en-US" sz="2400" dirty="0">
                <a:latin typeface="Arial"/>
                <a:sym typeface="Symbol" charset="0"/>
              </a:rPr>
              <a:t>’</a:t>
            </a:r>
            <a:endParaRPr lang="en-US" altLang="ja-JP" sz="2400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sz="2400" b="1" u="sng" dirty="0"/>
              <a:t>Secure signatures</a:t>
            </a:r>
            <a:r>
              <a:rPr lang="en-US" sz="2400" dirty="0"/>
              <a:t>:   (informal)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Adversary who sees signatures on many messages of his choice,</a:t>
            </a:r>
            <a:br>
              <a:rPr lang="en-US" sz="2400" dirty="0"/>
            </a:br>
            <a:r>
              <a:rPr lang="en-US" sz="2400" dirty="0"/>
              <a:t>	cannot forge a signature on a new message.</a:t>
            </a:r>
          </a:p>
        </p:txBody>
      </p:sp>
    </p:spTree>
    <p:extLst>
      <p:ext uri="{BB962C8B-B14F-4D97-AF65-F5344CB8AC3E}">
        <p14:creationId xmlns:p14="http://schemas.microsoft.com/office/powerpoint/2010/main" val="23083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4103-22F4-FC4C-B55F-CD108CF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of signature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D54E-EFB5-3847-91A8-F48D20A0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" y="1029672"/>
            <a:ext cx="8686801" cy="398890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sz="2400" u="sng" dirty="0"/>
              <a:t>RSA signatures (old … not used in blockchains)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long sigs and public keys (≥256 bytes),    fast to verify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Discrete-log signatures</a:t>
            </a:r>
            <a:r>
              <a:rPr lang="en-US" sz="2400" dirty="0"/>
              <a:t>:   </a:t>
            </a:r>
            <a:r>
              <a:rPr lang="en-US" sz="2400" dirty="0" err="1"/>
              <a:t>Schnorr</a:t>
            </a:r>
            <a:r>
              <a:rPr lang="en-US" sz="2400" dirty="0"/>
              <a:t> and  ECDSA</a:t>
            </a:r>
          </a:p>
          <a:p>
            <a:pPr lvl="1"/>
            <a:r>
              <a:rPr lang="en-US" sz="2400" dirty="0"/>
              <a:t>short sigs (48 or 64 bytes) and public key (32 bytes)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BLS signatures</a:t>
            </a:r>
            <a:r>
              <a:rPr lang="en-US" sz="2400" dirty="0"/>
              <a:t>:  48 bytes,   </a:t>
            </a:r>
            <a:r>
              <a:rPr lang="en-US" sz="2400" dirty="0" err="1"/>
              <a:t>aggregatable</a:t>
            </a:r>
            <a:r>
              <a:rPr lang="en-US" sz="2400" dirty="0"/>
              <a:t>,   easy threshold</a:t>
            </a:r>
          </a:p>
          <a:p>
            <a:pPr marL="457200" indent="-457200">
              <a:spcBef>
                <a:spcPts val="4776"/>
              </a:spcBef>
              <a:buFont typeface="+mj-lt"/>
              <a:buAutoNum type="arabicPeriod"/>
            </a:pPr>
            <a:r>
              <a:rPr lang="en-US" sz="2400" u="sng" dirty="0"/>
              <a:t>Post-quantum</a:t>
            </a:r>
            <a:r>
              <a:rPr lang="en-US" sz="2400" dirty="0"/>
              <a:t> signatures:    long  (≥768 bytes)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473AA-4202-524E-8FFF-C704CF555A34}"/>
              </a:ext>
            </a:extLst>
          </p:cNvPr>
          <p:cNvCxnSpPr/>
          <p:nvPr/>
        </p:nvCxnSpPr>
        <p:spPr>
          <a:xfrm>
            <a:off x="0" y="404505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A3EAC-F28F-1D45-8F86-AF11F949F3F2}"/>
              </a:ext>
            </a:extLst>
          </p:cNvPr>
          <p:cNvSpPr txBox="1"/>
          <p:nvPr/>
        </p:nvSpPr>
        <p:spPr>
          <a:xfrm>
            <a:off x="6017018" y="364494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(Ethereum </a:t>
            </a:r>
            <a:r>
              <a:rPr lang="en-US" sz="1800" dirty="0">
                <a:latin typeface="+mn-lt"/>
              </a:rPr>
              <a:t>2.0</a:t>
            </a:r>
            <a:r>
              <a:rPr lang="en-US" sz="2000" dirty="0">
                <a:latin typeface="+mn-lt"/>
              </a:rPr>
              <a:t>, Chia, </a:t>
            </a:r>
            <a:r>
              <a:rPr lang="en-US" sz="2000" dirty="0" err="1">
                <a:latin typeface="+mn-lt"/>
              </a:rPr>
              <a:t>Dfinity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D047B-A9F5-714B-8CFE-85923974A73D}"/>
              </a:ext>
            </a:extLst>
          </p:cNvPr>
          <p:cNvSpPr txBox="1"/>
          <p:nvPr/>
        </p:nvSpPr>
        <p:spPr>
          <a:xfrm>
            <a:off x="6936793" y="2179787"/>
            <a:ext cx="220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(Bitcoin, Ethereum)</a:t>
            </a:r>
          </a:p>
        </p:txBody>
      </p:sp>
    </p:spTree>
    <p:extLst>
      <p:ext uri="{BB962C8B-B14F-4D97-AF65-F5344CB8AC3E}">
        <p14:creationId xmlns:p14="http://schemas.microsoft.com/office/powerpoint/2010/main" val="390890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9898-7D48-944B-9BA5-F4E0836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on the blockchain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EA02-6E85-984C-8E90-31E3BBB5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" y="1047291"/>
            <a:ext cx="4981168" cy="19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Signatures are used everywhere:</a:t>
            </a:r>
          </a:p>
          <a:p>
            <a:r>
              <a:rPr lang="en-US" sz="2400" dirty="0"/>
              <a:t>ensure Tx authorization,</a:t>
            </a:r>
          </a:p>
          <a:p>
            <a:r>
              <a:rPr lang="en-US" sz="2400" dirty="0"/>
              <a:t>governance votes,</a:t>
            </a:r>
          </a:p>
          <a:p>
            <a:r>
              <a:rPr lang="en-US" sz="2400" dirty="0"/>
              <a:t>consensus protocol votes.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ED94-5345-BD47-B55E-C1C3167E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408536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7A4C-005A-6D4E-A8B7-F36C036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96" y="330531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E14E1-9964-7442-B623-22250EB28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4244" y="4186436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60E75-3261-1F44-AF3D-9F334BFF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232563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7ACB2-D575-C94E-A69E-A503B8C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580751"/>
            <a:ext cx="1190746" cy="1190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81211-A474-3F45-A646-07CDD526C564}"/>
              </a:ext>
            </a:extLst>
          </p:cNvPr>
          <p:cNvSpPr/>
          <p:nvPr/>
        </p:nvSpPr>
        <p:spPr>
          <a:xfrm>
            <a:off x="582086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E26037B-8232-B147-BEE4-5F97A26C855C}"/>
              </a:ext>
            </a:extLst>
          </p:cNvPr>
          <p:cNvSpPr/>
          <p:nvPr/>
        </p:nvSpPr>
        <p:spPr>
          <a:xfrm>
            <a:off x="6631101" y="1209781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05183B1-D22C-3D4D-9D6F-BCB74068A351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3E23DC0-74A5-7F46-BD24-FA5CF6EFB876}"/>
              </a:ext>
            </a:extLst>
          </p:cNvPr>
          <p:cNvSpPr/>
          <p:nvPr/>
        </p:nvSpPr>
        <p:spPr>
          <a:xfrm>
            <a:off x="8030302" y="1841803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87948F-AE84-AB42-AE5C-7ED8FDDF7769}"/>
              </a:ext>
            </a:extLst>
          </p:cNvPr>
          <p:cNvCxnSpPr>
            <a:cxnSpLocks/>
          </p:cNvCxnSpPr>
          <p:nvPr/>
        </p:nvCxnSpPr>
        <p:spPr>
          <a:xfrm>
            <a:off x="2774568" y="3580751"/>
            <a:ext cx="3046299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9B70-750E-EB4B-8498-59DBBCB184BA}"/>
              </a:ext>
            </a:extLst>
          </p:cNvPr>
          <p:cNvCxnSpPr>
            <a:cxnSpLocks/>
          </p:cNvCxnSpPr>
          <p:nvPr/>
        </p:nvCxnSpPr>
        <p:spPr>
          <a:xfrm flipV="1">
            <a:off x="2774568" y="3936570"/>
            <a:ext cx="3046299" cy="522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58DC-9DFC-3240-A657-BA8FBA4965DE}"/>
              </a:ext>
            </a:extLst>
          </p:cNvPr>
          <p:cNvGrpSpPr/>
          <p:nvPr/>
        </p:nvGrpSpPr>
        <p:grpSpPr>
          <a:xfrm>
            <a:off x="1796939" y="3275923"/>
            <a:ext cx="1904945" cy="586155"/>
            <a:chOff x="630585" y="1312985"/>
            <a:chExt cx="1904945" cy="5861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3B8AC-8270-6A46-809A-969F0970D05B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E6A6F-A0C6-464E-8BBE-BE60E9C70731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9DA0BE-3C8C-794A-83C7-DA5750FFF4F9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DAB14-7255-CF40-B8AA-266D4DED6476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FFDE9B-C71B-B54F-A0C9-F87579955EFC}"/>
              </a:ext>
            </a:extLst>
          </p:cNvPr>
          <p:cNvGrpSpPr/>
          <p:nvPr/>
        </p:nvGrpSpPr>
        <p:grpSpPr>
          <a:xfrm>
            <a:off x="1796938" y="4236822"/>
            <a:ext cx="1904945" cy="586155"/>
            <a:chOff x="630585" y="1312985"/>
            <a:chExt cx="1904945" cy="5861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4BD86-25ED-F245-8136-6C808808AA10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C1BE9F-B7E0-214C-A9CF-8562DECAAE45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25EBC1-ECA0-3E4B-918C-C1D1413B3F75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7CF856-EBE0-E24F-BF43-335F68C208C2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7225-8279-A742-9D4C-2F413B930368}"/>
              </a:ext>
            </a:extLst>
          </p:cNvPr>
          <p:cNvSpPr txBox="1"/>
          <p:nvPr/>
        </p:nvSpPr>
        <p:spPr>
          <a:xfrm>
            <a:off x="380770" y="342925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E0B414-026B-7144-A370-DE194381C3D6}"/>
              </a:ext>
            </a:extLst>
          </p:cNvPr>
          <p:cNvSpPr txBox="1"/>
          <p:nvPr/>
        </p:nvSpPr>
        <p:spPr>
          <a:xfrm>
            <a:off x="380771" y="432815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the Bitcoin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D9F8-5F2E-7448-A276-47D58155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all the excitement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B5FA-0C8E-FE45-BB51-D7C3A886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200151"/>
            <a:ext cx="8739961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(1) Basic application:  a digital currency (stored value)</a:t>
            </a:r>
          </a:p>
          <a:p>
            <a:r>
              <a:rPr lang="en-US" sz="2400" dirty="0"/>
              <a:t>Current largest:  Bitcoin </a:t>
            </a:r>
            <a:r>
              <a:rPr lang="en-US" sz="2000" dirty="0"/>
              <a:t>(2009)</a:t>
            </a:r>
            <a:r>
              <a:rPr lang="en-US" sz="2400" dirty="0"/>
              <a:t>,   Ethereum </a:t>
            </a:r>
            <a:r>
              <a:rPr lang="en-US" sz="2000" dirty="0"/>
              <a:t>(2015)</a:t>
            </a:r>
            <a:r>
              <a:rPr lang="en-US" sz="2400" dirty="0"/>
              <a:t>,  Tether </a:t>
            </a:r>
            <a:r>
              <a:rPr lang="en-US" sz="2000" dirty="0"/>
              <a:t>(2014)</a:t>
            </a:r>
          </a:p>
          <a:p>
            <a:r>
              <a:rPr lang="en-US" sz="2400" dirty="0"/>
              <a:t>Global:  accessible to anyone with an Internet connection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Beyond stored value:   </a:t>
            </a:r>
            <a:r>
              <a:rPr lang="en-US" sz="2400" b="1" dirty="0"/>
              <a:t>decentralized applications (DAPPs)</a:t>
            </a:r>
          </a:p>
          <a:p>
            <a:r>
              <a:rPr lang="en-US" sz="2400" dirty="0" err="1"/>
              <a:t>DeFi</a:t>
            </a:r>
            <a:r>
              <a:rPr lang="en-US" sz="2400" dirty="0"/>
              <a:t>:   financial applications managed by </a:t>
            </a:r>
            <a:r>
              <a:rPr lang="en-US" sz="2400" u="sng" dirty="0"/>
              <a:t>public</a:t>
            </a:r>
            <a:r>
              <a:rPr lang="en-US" sz="2400" dirty="0"/>
              <a:t> programs</a:t>
            </a:r>
          </a:p>
          <a:p>
            <a:pPr lvl="1"/>
            <a:r>
              <a:rPr lang="en-US" sz="2400" dirty="0"/>
              <a:t>examples:   </a:t>
            </a:r>
            <a:r>
              <a:rPr lang="en-US" sz="2400" dirty="0" err="1"/>
              <a:t>stablecoins</a:t>
            </a:r>
            <a:r>
              <a:rPr lang="en-US" sz="2400" dirty="0"/>
              <a:t>,   lending,   exchanges,   ….</a:t>
            </a:r>
          </a:p>
          <a:p>
            <a:r>
              <a:rPr lang="en-US" sz="2400" dirty="0"/>
              <a:t>Asset management  (e.g.,  domain names,  games).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(3) New programming model:   writing decentralized programs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2E4E75-1C88-5649-86C8-AF43305A1DEA}"/>
              </a:ext>
            </a:extLst>
          </p:cNvPr>
          <p:cNvCxnSpPr/>
          <p:nvPr/>
        </p:nvCxnSpPr>
        <p:spPr>
          <a:xfrm>
            <a:off x="106326" y="2498652"/>
            <a:ext cx="8952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49B8B-EA6A-C345-8B37-8F92F120A6F6}"/>
              </a:ext>
            </a:extLst>
          </p:cNvPr>
          <p:cNvCxnSpPr/>
          <p:nvPr/>
        </p:nvCxnSpPr>
        <p:spPr>
          <a:xfrm>
            <a:off x="95693" y="4352261"/>
            <a:ext cx="8952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DD951-C4E7-664A-A90D-4656A74F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volume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7887C-B62C-694A-95D1-F36E9FCCC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59"/>
          <a:stretch/>
        </p:blipFill>
        <p:spPr>
          <a:xfrm>
            <a:off x="4513386" y="1383323"/>
            <a:ext cx="1485900" cy="4458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B1B912-D022-8240-A5F8-BDAFE140BA9D}"/>
              </a:ext>
            </a:extLst>
          </p:cNvPr>
          <p:cNvGrpSpPr/>
          <p:nvPr/>
        </p:nvGrpSpPr>
        <p:grpSpPr>
          <a:xfrm>
            <a:off x="2772600" y="1933796"/>
            <a:ext cx="3226687" cy="2446831"/>
            <a:chOff x="2387600" y="2046781"/>
            <a:chExt cx="4048962" cy="2971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2D3CC5-A4A0-654D-B2C0-5B56A4CB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7600" y="2046781"/>
              <a:ext cx="2184400" cy="297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698615-5C96-644F-8797-EA3377D75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4642"/>
            <a:stretch/>
          </p:blipFill>
          <p:spPr>
            <a:xfrm>
              <a:off x="4572001" y="2046781"/>
              <a:ext cx="1864561" cy="2971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FA0347-E7AE-F344-81A9-2C008E341352}"/>
              </a:ext>
            </a:extLst>
          </p:cNvPr>
          <p:cNvSpPr txBox="1"/>
          <p:nvPr/>
        </p:nvSpPr>
        <p:spPr>
          <a:xfrm>
            <a:off x="6254172" y="1421591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(Sep, 2020)</a:t>
            </a:r>
          </a:p>
        </p:txBody>
      </p:sp>
    </p:spTree>
    <p:extLst>
      <p:ext uri="{BB962C8B-B14F-4D97-AF65-F5344CB8AC3E}">
        <p14:creationId xmlns:p14="http://schemas.microsoft.com/office/powerpoint/2010/main" val="168477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F798F-C241-594C-8FDC-36BEC9C7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6934">
            <a:off x="359535" y="1601148"/>
            <a:ext cx="8424930" cy="2302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1EA71-F8B2-8F4E-ADBC-5100B08E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9445">
            <a:off x="81307" y="2067694"/>
            <a:ext cx="8712200" cy="170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A2280A0-286A-5545-9AAF-F724DD2D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 Bank Digital Currency  (CBDC)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9A5FC-3CCD-3A45-961A-D1DA6500FB78}"/>
              </a:ext>
            </a:extLst>
          </p:cNvPr>
          <p:cNvSpPr txBox="1"/>
          <p:nvPr/>
        </p:nvSpPr>
        <p:spPr>
          <a:xfrm rot="21161054">
            <a:off x="206369" y="2072364"/>
            <a:ext cx="86987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30 central banks actively working on retail CBDC</a:t>
            </a:r>
          </a:p>
          <a:p>
            <a:r>
              <a:rPr lang="en-US" sz="3200" dirty="0">
                <a:latin typeface="+mn-lt"/>
              </a:rPr>
              <a:t>									</a:t>
            </a:r>
            <a:r>
              <a:rPr lang="en-US" sz="2800" dirty="0">
                <a:latin typeface="+mn-lt"/>
              </a:rPr>
              <a:t>[BIS survey Jan. 2019]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30075-BF7A-9544-B5F3-033A6B383302}"/>
              </a:ext>
            </a:extLst>
          </p:cNvPr>
          <p:cNvSpPr/>
          <p:nvPr/>
        </p:nvSpPr>
        <p:spPr>
          <a:xfrm rot="20857827">
            <a:off x="639704" y="3692295"/>
            <a:ext cx="1738081" cy="508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690DA-A196-1449-82D9-3EEB15365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3007">
            <a:off x="688691" y="1824817"/>
            <a:ext cx="7299434" cy="18549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17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59488" y="3019646"/>
            <a:ext cx="8527312" cy="15417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What is a blockchain?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1606443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Consensus layer   </a:t>
            </a:r>
            <a:r>
              <a:rPr lang="en-US" sz="2400" dirty="0"/>
              <a:t>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B5A9-7725-B34F-9649-2D86901A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001"/>
            <a:ext cx="8686800" cy="294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u="sng" dirty="0"/>
              <a:t>public</a:t>
            </a:r>
            <a:r>
              <a:rPr lang="en-US" sz="2400" u="sng" dirty="0"/>
              <a:t> append-only data structure</a:t>
            </a:r>
            <a:r>
              <a:rPr lang="en-US" sz="2400" dirty="0"/>
              <a:t>: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Persistence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/>
              <a:t>once added, data can never be removed*</a:t>
            </a: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all honest participants have the same data</a:t>
            </a:r>
            <a:r>
              <a:rPr lang="en-US" sz="2400" dirty="0"/>
              <a:t>**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Liveness: </a:t>
            </a:r>
            <a:r>
              <a:rPr lang="en-US" sz="2400" dirty="0"/>
              <a:t>honest participants can add new transactions</a:t>
            </a:r>
            <a:endParaRPr lang="en-US" sz="2400" b="1" dirty="0"/>
          </a:p>
          <a:p>
            <a:pPr marL="346067" indent="-346067">
              <a:spcBef>
                <a:spcPts val="1776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Open(?)</a:t>
            </a:r>
            <a:r>
              <a:rPr lang="en-US" sz="2400" dirty="0"/>
              <a:t>: anyone can add data (no authentication)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25B7-AD39-2F4B-9997-75D8B661FC1E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38263-B93C-3B41-81B9-2A92E4CB91F5}"/>
              </a:ext>
            </a:extLst>
          </p:cNvPr>
          <p:cNvSpPr txBox="1"/>
          <p:nvPr/>
        </p:nvSpPr>
        <p:spPr>
          <a:xfrm>
            <a:off x="775504" y="452087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61952-69FC-8740-8FF6-6C1B6221FC18}"/>
              </a:ext>
            </a:extLst>
          </p:cNvPr>
          <p:cNvGrpSpPr/>
          <p:nvPr/>
        </p:nvGrpSpPr>
        <p:grpSpPr>
          <a:xfrm>
            <a:off x="5592726" y="1012281"/>
            <a:ext cx="3310387" cy="869682"/>
            <a:chOff x="5592726" y="1012281"/>
            <a:chExt cx="3310387" cy="8696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81D497-2E9E-4D4B-A33B-FF712F894B5C}"/>
                </a:ext>
              </a:extLst>
            </p:cNvPr>
            <p:cNvSpPr txBox="1"/>
            <p:nvPr/>
          </p:nvSpPr>
          <p:spPr>
            <a:xfrm>
              <a:off x="5837274" y="1012281"/>
              <a:ext cx="306583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achieved by replication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F23F32-6A00-744F-9A36-5F4AC9655A50}"/>
                </a:ext>
              </a:extLst>
            </p:cNvPr>
            <p:cNvCxnSpPr/>
            <p:nvPr/>
          </p:nvCxnSpPr>
          <p:spPr>
            <a:xfrm flipH="1">
              <a:off x="5592726" y="1477926"/>
              <a:ext cx="595423" cy="4040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3629-4976-EC4D-AEEC-FF297726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not a new problem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4289-CF87-2B4F-B2B5-2A4D1EC9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998128"/>
            <a:ext cx="8686800" cy="179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State machine replication</a:t>
            </a:r>
            <a:r>
              <a:rPr lang="en-US" sz="2400" dirty="0"/>
              <a:t>:  studied since the 1980s</a:t>
            </a:r>
          </a:p>
          <a:p>
            <a:r>
              <a:rPr lang="en-US" sz="2400" dirty="0"/>
              <a:t>Google, Amazon, Bank of America, all have lots of servers:  </a:t>
            </a:r>
          </a:p>
          <a:p>
            <a:pPr lvl="1"/>
            <a:r>
              <a:rPr lang="en-US" sz="2400" dirty="0"/>
              <a:t>need to ensure consistent state across all servers</a:t>
            </a:r>
          </a:p>
          <a:p>
            <a:r>
              <a:rPr lang="en-US" sz="2400" dirty="0"/>
              <a:t>Private blockchains</a:t>
            </a:r>
          </a:p>
          <a:p>
            <a:pPr marL="0" indent="0">
              <a:spcBef>
                <a:spcPts val="2328"/>
              </a:spcBef>
              <a:buNone/>
            </a:pP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D31C6-C9AC-FC40-AEC6-C1797E24156F}"/>
              </a:ext>
            </a:extLst>
          </p:cNvPr>
          <p:cNvSpPr/>
          <p:nvPr/>
        </p:nvSpPr>
        <p:spPr>
          <a:xfrm>
            <a:off x="259644" y="2858918"/>
            <a:ext cx="8624711" cy="21596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bIns="91440" rtlCol="0" anchor="t"/>
          <a:lstStyle/>
          <a:p>
            <a:pPr marL="0" indent="0">
              <a:spcBef>
                <a:spcPts val="2328"/>
              </a:spcBef>
              <a:buNone/>
            </a:pPr>
            <a:r>
              <a:rPr lang="en-US" u="sng" dirty="0">
                <a:solidFill>
                  <a:schemeClr val="tx1"/>
                </a:solidFill>
              </a:rPr>
              <a:t>So what is new</a:t>
            </a:r>
            <a:r>
              <a:rPr lang="en-US" dirty="0">
                <a:solidFill>
                  <a:schemeClr val="tx1"/>
                </a:solidFill>
              </a:rPr>
              <a:t>?    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(a)  new consensus protocols</a:t>
            </a:r>
          </a:p>
          <a:p>
            <a:pPr marL="914400" lvl="1" indent="-457200">
              <a:spcBef>
                <a:spcPts val="600"/>
              </a:spcBef>
              <a:buAutoNum type="alphaLcParenBoth" startAt="2"/>
            </a:pPr>
            <a:r>
              <a:rPr lang="en-US" b="1" dirty="0">
                <a:solidFill>
                  <a:schemeClr val="tx1"/>
                </a:solidFill>
              </a:rPr>
              <a:t>the new aspect:   a public blockchain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	anyone can use,  all data is public   ⟹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interoperability,   composability,   verifiability </a:t>
            </a:r>
          </a:p>
        </p:txBody>
      </p:sp>
    </p:spTree>
    <p:extLst>
      <p:ext uri="{BB962C8B-B14F-4D97-AF65-F5344CB8AC3E}">
        <p14:creationId xmlns:p14="http://schemas.microsoft.com/office/powerpoint/2010/main" val="9759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91128</TotalTime>
  <Words>2006</Words>
  <Application>Microsoft Macintosh PowerPoint</Application>
  <PresentationFormat>On-screen Show (16:9)</PresentationFormat>
  <Paragraphs>345</Paragraphs>
  <Slides>38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Cryptocurrencies and  Blockchain Technologies</vt:lpstr>
      <vt:lpstr>What is a blockchain?</vt:lpstr>
      <vt:lpstr>What is all the excitement about?</vt:lpstr>
      <vt:lpstr>What is all the excitement about?</vt:lpstr>
      <vt:lpstr>Transaction volume</vt:lpstr>
      <vt:lpstr>Central Bank Digital Currency  (CBDC)</vt:lpstr>
      <vt:lpstr>What is a blockchain?   </vt:lpstr>
      <vt:lpstr>Consensus layer   (informal)</vt:lpstr>
      <vt:lpstr>This not a new problem …</vt:lpstr>
      <vt:lpstr>How are blocks added to chain?</vt:lpstr>
      <vt:lpstr>How are blocks added to chain?</vt:lpstr>
      <vt:lpstr>Layer 1.5:  The blockchain computer</vt:lpstr>
      <vt:lpstr>Layer 2: Decentralized applications (DAPPS)</vt:lpstr>
      <vt:lpstr>Layer 3:  Common DAPP architecture</vt:lpstr>
      <vt:lpstr>PowerPoint Presentation</vt:lpstr>
      <vt:lpstr>lots of experiments …</vt:lpstr>
      <vt:lpstr>This course</vt:lpstr>
      <vt:lpstr>Course organization</vt:lpstr>
      <vt:lpstr>Course organization</vt:lpstr>
      <vt:lpstr>Let’s get started …</vt:lpstr>
      <vt:lpstr>Cryptography Background</vt:lpstr>
      <vt:lpstr>Collision resistance</vt:lpstr>
      <vt:lpstr>An application:  committing to data</vt:lpstr>
      <vt:lpstr>Committing to a list    (of transactions)</vt:lpstr>
      <vt:lpstr>Committing to a list</vt:lpstr>
      <vt:lpstr>Merkle tree     (Merkle 1989)</vt:lpstr>
      <vt:lpstr>Merkle tree     (Merkle 1989)</vt:lpstr>
      <vt:lpstr>Merkle tree     (Merkle 1989)</vt:lpstr>
      <vt:lpstr>Merkle tree     (Merkle 1989)</vt:lpstr>
      <vt:lpstr>Another application:  proof of work  </vt:lpstr>
      <vt:lpstr>Another application:  proof of work  </vt:lpstr>
      <vt:lpstr>Cryptography background: Digital Signatures</vt:lpstr>
      <vt:lpstr>Signatures</vt:lpstr>
      <vt:lpstr>Digital signatures</vt:lpstr>
      <vt:lpstr>Digital signatures:   syntax</vt:lpstr>
      <vt:lpstr>Families of signature schemes</vt:lpstr>
      <vt:lpstr>Signatures on the blockchain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1234</cp:revision>
  <cp:lastPrinted>2015-09-20T23:02:57Z</cp:lastPrinted>
  <dcterms:created xsi:type="dcterms:W3CDTF">2010-10-17T19:58:05Z</dcterms:created>
  <dcterms:modified xsi:type="dcterms:W3CDTF">2020-09-15T21:38:42Z</dcterms:modified>
</cp:coreProperties>
</file>