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1352" r:id="rId2"/>
    <p:sldId id="1805" r:id="rId3"/>
    <p:sldId id="1806" r:id="rId4"/>
    <p:sldId id="1809" r:id="rId5"/>
    <p:sldId id="1514" r:id="rId6"/>
    <p:sldId id="1810" r:id="rId7"/>
    <p:sldId id="1651" r:id="rId8"/>
    <p:sldId id="1639" r:id="rId9"/>
    <p:sldId id="1645" r:id="rId10"/>
    <p:sldId id="1847" r:id="rId11"/>
    <p:sldId id="1815" r:id="rId12"/>
    <p:sldId id="1816" r:id="rId13"/>
    <p:sldId id="1817" r:id="rId14"/>
    <p:sldId id="1838" r:id="rId15"/>
    <p:sldId id="1819" r:id="rId16"/>
    <p:sldId id="1839" r:id="rId17"/>
    <p:sldId id="1841" r:id="rId18"/>
    <p:sldId id="1842" r:id="rId19"/>
    <p:sldId id="1843" r:id="rId20"/>
    <p:sldId id="1820" r:id="rId21"/>
    <p:sldId id="1844" r:id="rId22"/>
    <p:sldId id="1846" r:id="rId23"/>
    <p:sldId id="1824" r:id="rId24"/>
    <p:sldId id="1848" r:id="rId25"/>
    <p:sldId id="1821" r:id="rId26"/>
    <p:sldId id="1837" r:id="rId27"/>
    <p:sldId id="1822" r:id="rId28"/>
    <p:sldId id="1823" r:id="rId29"/>
    <p:sldId id="283" r:id="rId30"/>
    <p:sldId id="1827" r:id="rId31"/>
    <p:sldId id="1850" r:id="rId32"/>
    <p:sldId id="1826" r:id="rId33"/>
    <p:sldId id="1851" r:id="rId34"/>
    <p:sldId id="1829" r:id="rId35"/>
    <p:sldId id="1830" r:id="rId36"/>
    <p:sldId id="1831" r:id="rId37"/>
    <p:sldId id="1853" r:id="rId38"/>
    <p:sldId id="1854" r:id="rId39"/>
    <p:sldId id="1833" r:id="rId40"/>
    <p:sldId id="1835" r:id="rId41"/>
    <p:sldId id="1855" r:id="rId42"/>
    <p:sldId id="1856" r:id="rId43"/>
    <p:sldId id="1857" r:id="rId44"/>
    <p:sldId id="1858" r:id="rId45"/>
    <p:sldId id="1633" r:id="rId46"/>
  </p:sldIdLst>
  <p:sldSz cx="9144000" cy="5143500" type="screen16x9"/>
  <p:notesSz cx="9144000" cy="6858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6" charset="0"/>
        <a:ea typeface="ＭＳ Ｐゴシック" pitchFamily="-106" charset="-128"/>
        <a:cs typeface="ＭＳ Ｐゴシック" pitchFamily="-106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9A0000"/>
    <a:srgbClr val="3025FF"/>
    <a:srgbClr val="AD0000"/>
    <a:srgbClr val="96060B"/>
    <a:srgbClr val="CAC9CA"/>
    <a:srgbClr val="848384"/>
    <a:srgbClr val="353535"/>
    <a:srgbClr val="181818"/>
    <a:srgbClr val="E2FDBE"/>
    <a:srgbClr val="FEFA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40" autoAdjust="0"/>
    <p:restoredTop sz="95102" autoAdjust="0"/>
  </p:normalViewPr>
  <p:slideViewPr>
    <p:cSldViewPr snapToGrid="0">
      <p:cViewPr varScale="1">
        <p:scale>
          <a:sx n="104" d="100"/>
          <a:sy n="104" d="100"/>
        </p:scale>
        <p:origin x="216" y="112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352" y="387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Objects="1">
      <p:cViewPr varScale="1">
        <p:scale>
          <a:sx n="125" d="100"/>
          <a:sy n="125" d="100"/>
        </p:scale>
        <p:origin x="-3960" y="-11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69C4B-EC5A-BA4C-B83C-9270746811F3}" type="datetimeFigureOut">
              <a:rPr lang="en-US" smtClean="0"/>
              <a:pPr/>
              <a:t>10/21/20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ECE5B-4CC4-F446-93E7-1DC269D82A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31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8D36DFA-3B2C-F743-90CA-9BD1CAE78F1A}" type="datetime1">
              <a:rPr lang="en-US"/>
              <a:pPr>
                <a:defRPr/>
              </a:pPr>
              <a:t>10/21/20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17EB13C-F963-D44E-AB67-20FAD2F50C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188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ＭＳ Ｐゴシック" pitchFamily="-112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102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Store suffix in nodes.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17EB13C-F963-D44E-AB67-20FAD2F50C9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0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DFC8-652C-2A41-ABFD-B1F021817DFC}" type="datetime1">
              <a:rPr lang="en-US"/>
              <a:pPr>
                <a:defRPr/>
              </a:pPr>
              <a:t>10/21/20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E5B5C-DED7-1642-8D38-762AABC53A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459348"/>
            <a:ext cx="9144000" cy="1321876"/>
          </a:xfrm>
          <a:prstGeom prst="rect">
            <a:avLst/>
          </a:prstGeom>
          <a:solidFill>
            <a:srgbClr val="5A159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b="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08610"/>
            <a:ext cx="7772400" cy="695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365125" y="1"/>
            <a:ext cx="8350251" cy="810599"/>
          </a:xfrm>
          <a:prstGeom prst="roundRect">
            <a:avLst/>
          </a:prstGeom>
          <a:noFill/>
          <a:ln w="9525" cap="flat" cmpd="sng" algn="ctr">
            <a:solidFill>
              <a:srgbClr val="8064A2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kern="0" dirty="0">
              <a:solidFill>
                <a:schemeClr val="bg1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4763"/>
            <a:ext cx="9144000" cy="838200"/>
          </a:xfrm>
          <a:prstGeom prst="rect">
            <a:avLst/>
          </a:prstGeom>
          <a:solidFill>
            <a:srgbClr val="99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>
              <a:defRPr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919"/>
            <a:ext cx="8229600" cy="623097"/>
          </a:xfrm>
          <a:prstGeom prst="rect">
            <a:avLst/>
          </a:prstGeom>
        </p:spPr>
        <p:txBody>
          <a:bodyPr wrap="none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F94FB-DBAC-5A49-BBDE-DEB602A733FE}" type="datetime1">
              <a:rPr lang="en-US"/>
              <a:pPr>
                <a:defRPr/>
              </a:pPr>
              <a:t>10/21/20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74F64E-2EE5-7440-95DF-06B2C2E4B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1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241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CustomShape 1"/>
          <p:cNvSpPr/>
          <p:nvPr/>
        </p:nvSpPr>
        <p:spPr>
          <a:xfrm>
            <a:off x="-1" y="-4680"/>
            <a:ext cx="9141122" cy="666000"/>
          </a:xfrm>
          <a:prstGeom prst="rect">
            <a:avLst/>
          </a:prstGeom>
          <a:solidFill>
            <a:srgbClr val="0070C0"/>
          </a:solidFill>
          <a:ln w="12700">
            <a:miter lim="400000"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43967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793E1D0-547A-D244-A03A-F935803C2C43}" type="datetime1">
              <a:rPr lang="en-US"/>
              <a:pPr>
                <a:defRPr/>
              </a:pPr>
              <a:t>10/21/20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64D269-B643-834D-96C1-658E4275C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0" r:id="rId1"/>
    <p:sldLayoutId id="2147484101" r:id="rId2"/>
    <p:sldLayoutId id="2147484095" r:id="rId3"/>
    <p:sldLayoutId id="2147484102" r:id="rId4"/>
    <p:sldLayoutId id="2147484103" r:id="rId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/>
        <a:buChar char="•"/>
        <a:defRPr sz="2800" kern="1200">
          <a:solidFill>
            <a:schemeClr val="tx1"/>
          </a:solidFill>
          <a:latin typeface="+mn-lt"/>
          <a:ea typeface="ＭＳ Ｐゴシック" pitchFamily="-112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3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7" Type="http://schemas.openxmlformats.org/officeDocument/2006/relationships/image" Target="../media/image17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tiff"/><Relationship Id="rId7" Type="http://schemas.openxmlformats.org/officeDocument/2006/relationships/image" Target="../media/image7.em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tiff"/><Relationship Id="rId9" Type="http://schemas.openxmlformats.org/officeDocument/2006/relationships/image" Target="../media/image9.tif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19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.tiff"/><Relationship Id="rId4" Type="http://schemas.openxmlformats.org/officeDocument/2006/relationships/image" Target="../media/image13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tiff"/><Relationship Id="rId4" Type="http://schemas.openxmlformats.org/officeDocument/2006/relationships/image" Target="../media/image3.tif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3.tiff"/><Relationship Id="rId4" Type="http://schemas.openxmlformats.org/officeDocument/2006/relationships/image" Target="../media/image3.tif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7" Type="http://schemas.openxmlformats.org/officeDocument/2006/relationships/image" Target="../media/image4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3.tiff"/><Relationship Id="rId4" Type="http://schemas.openxmlformats.org/officeDocument/2006/relationships/image" Target="../media/image2.tif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3.png"/><Relationship Id="rId1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35.png"/><Relationship Id="rId12" Type="http://schemas.openxmlformats.org/officeDocument/2006/relationships/image" Target="../media/image42.png"/><Relationship Id="rId17" Type="http://schemas.openxmlformats.org/officeDocument/2006/relationships/image" Target="../media/image280.png"/><Relationship Id="rId2" Type="http://schemas.openxmlformats.org/officeDocument/2006/relationships/image" Target="../media/image30.png"/><Relationship Id="rId16" Type="http://schemas.openxmlformats.org/officeDocument/2006/relationships/image" Target="../media/image2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24.png"/><Relationship Id="rId5" Type="http://schemas.openxmlformats.org/officeDocument/2006/relationships/image" Target="../media/image33.png"/><Relationship Id="rId15" Type="http://schemas.openxmlformats.org/officeDocument/2006/relationships/image" Target="../media/image260.png"/><Relationship Id="rId10" Type="http://schemas.openxmlformats.org/officeDocument/2006/relationships/image" Target="../media/image41.png"/><Relationship Id="rId19" Type="http://schemas.openxmlformats.org/officeDocument/2006/relationships/image" Target="../media/image45.png"/><Relationship Id="rId4" Type="http://schemas.openxmlformats.org/officeDocument/2006/relationships/image" Target="../media/image40.png"/><Relationship Id="rId9" Type="http://schemas.openxmlformats.org/officeDocument/2006/relationships/image" Target="../media/image37.png"/><Relationship Id="rId14" Type="http://schemas.openxmlformats.org/officeDocument/2006/relationships/image" Target="../media/image25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262" y="1486330"/>
            <a:ext cx="8823178" cy="999460"/>
          </a:xfrm>
        </p:spPr>
        <p:txBody>
          <a:bodyPr>
            <a:noAutofit/>
          </a:bodyPr>
          <a:lstStyle/>
          <a:p>
            <a:pPr>
              <a:lnSpc>
                <a:spcPts val="5040"/>
              </a:lnSpc>
              <a:spcBef>
                <a:spcPts val="0"/>
              </a:spcBef>
            </a:pPr>
            <a:r>
              <a:rPr lang="en-US" sz="4800" dirty="0"/>
              <a:t>Scaling II: Rollup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1F1188-11C7-D44B-B40B-6A3A04244C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399" y="84621"/>
            <a:ext cx="1223505" cy="122350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EC6456-65FF-AE4F-BF1C-E2E0C33D64E8}"/>
              </a:ext>
            </a:extLst>
          </p:cNvPr>
          <p:cNvSpPr txBox="1"/>
          <p:nvPr/>
        </p:nvSpPr>
        <p:spPr>
          <a:xfrm>
            <a:off x="3444768" y="234708"/>
            <a:ext cx="24801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CS251 Fall 2020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182417-0D84-1647-8BC9-3591C6CAE862}"/>
              </a:ext>
            </a:extLst>
          </p:cNvPr>
          <p:cNvSpPr txBox="1"/>
          <p:nvPr/>
        </p:nvSpPr>
        <p:spPr>
          <a:xfrm>
            <a:off x="3306539" y="719965"/>
            <a:ext cx="2756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(cs251.stanford.edu)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95BE49-D5B5-6345-A235-211F5413DB85}"/>
              </a:ext>
            </a:extLst>
          </p:cNvPr>
          <p:cNvSpPr txBox="1"/>
          <p:nvPr/>
        </p:nvSpPr>
        <p:spPr>
          <a:xfrm>
            <a:off x="3393696" y="3086230"/>
            <a:ext cx="23566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dirty="0">
                <a:latin typeface="+mn-lt"/>
              </a:rPr>
              <a:t>Benedikt </a:t>
            </a:r>
            <a:r>
              <a:rPr lang="en-US" sz="2800" dirty="0" err="1">
                <a:latin typeface="+mn-lt"/>
              </a:rPr>
              <a:t>Bünz</a:t>
            </a:r>
            <a:r>
              <a:rPr lang="en-US" sz="28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66261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B35BD-5A86-234C-9D96-8C9F366607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Merke</a:t>
            </a:r>
            <a:r>
              <a:rPr lang="en-US" dirty="0"/>
              <a:t> (Patricia</a:t>
            </a:r>
            <a:r>
              <a:rPr lang="en-US"/>
              <a:t>) Tree </a:t>
            </a:r>
            <a:r>
              <a:rPr lang="en-US" dirty="0"/>
              <a:t>P</a:t>
            </a:r>
            <a:r>
              <a:rPr lang="en-US"/>
              <a:t>roofs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ADD40-BCE7-FA42-8B4B-109B1BCCA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Logarithmic in tree height </a:t>
            </a:r>
          </a:p>
          <a:p>
            <a:r>
              <a:rPr lang="en-US" dirty="0"/>
              <a:t>Given proof for </a:t>
            </a:r>
            <a:r>
              <a:rPr lang="en-US" dirty="0" err="1"/>
              <a:t>i</a:t>
            </a:r>
            <a:r>
              <a:rPr lang="en-US" dirty="0"/>
              <a:t> -&gt; Possible to update S[</a:t>
            </a:r>
            <a:r>
              <a:rPr lang="en-US" dirty="0" err="1"/>
              <a:t>i</a:t>
            </a:r>
            <a:r>
              <a:rPr lang="en-US" dirty="0"/>
              <a:t>] and recompute root</a:t>
            </a:r>
          </a:p>
          <a:p>
            <a:r>
              <a:rPr lang="en-US" dirty="0"/>
              <a:t>Given proof for </a:t>
            </a:r>
            <a:r>
              <a:rPr lang="en-US" dirty="0" err="1"/>
              <a:t>i</a:t>
            </a:r>
            <a:r>
              <a:rPr lang="en-US" dirty="0"/>
              <a:t>, proof for j and update of S[j] it’s possible to update proof for S[</a:t>
            </a:r>
            <a:r>
              <a:rPr lang="en-US" dirty="0" err="1"/>
              <a:t>i</a:t>
            </a:r>
            <a:r>
              <a:rPr lang="en-US" dirty="0"/>
              <a:t>]</a:t>
            </a:r>
          </a:p>
          <a:p>
            <a:r>
              <a:rPr lang="en-US" dirty="0"/>
              <a:t>Exclusion proofs possible in Patricia Trees</a:t>
            </a:r>
          </a:p>
        </p:txBody>
      </p:sp>
    </p:spTree>
    <p:extLst>
      <p:ext uri="{BB962C8B-B14F-4D97-AF65-F5344CB8AC3E}">
        <p14:creationId xmlns:p14="http://schemas.microsoft.com/office/powerpoint/2010/main" val="1942874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B3121-9A4B-FF4F-838B-1A0216B4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414" y="436467"/>
            <a:ext cx="2275188" cy="227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8417" y="740174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4063826" y="2561538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B1D32-AB5F-2047-94D7-B830128BB724}"/>
              </a:ext>
            </a:extLst>
          </p:cNvPr>
          <p:cNvSpPr txBox="1"/>
          <p:nvPr/>
        </p:nvSpPr>
        <p:spPr>
          <a:xfrm>
            <a:off x="1882691" y="2561538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00BD1C-97A2-D84A-B6D2-BD409B5EF4C1}"/>
              </a:ext>
            </a:extLst>
          </p:cNvPr>
          <p:cNvGrpSpPr/>
          <p:nvPr/>
        </p:nvGrpSpPr>
        <p:grpSpPr>
          <a:xfrm>
            <a:off x="5799913" y="3922731"/>
            <a:ext cx="1274576" cy="913994"/>
            <a:chOff x="2264735" y="3541253"/>
            <a:chExt cx="1856284" cy="133113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5996BE0-0ADA-C34D-8B10-8ADD5B962FBE}"/>
                </a:ext>
              </a:extLst>
            </p:cNvPr>
            <p:cNvSpPr txBox="1"/>
            <p:nvPr/>
          </p:nvSpPr>
          <p:spPr>
            <a:xfrm>
              <a:off x="2264735" y="400291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root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E229443-94DA-4E47-81B7-33C0E34A8458}"/>
                </a:ext>
              </a:extLst>
            </p:cNvPr>
            <p:cNvSpPr txBox="1"/>
            <p:nvPr/>
          </p:nvSpPr>
          <p:spPr>
            <a:xfrm>
              <a:off x="3494822" y="360280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D4E584-8AD1-3F42-9B69-6E841D8D8961}"/>
                </a:ext>
              </a:extLst>
            </p:cNvPr>
            <p:cNvSpPr txBox="1"/>
            <p:nvPr/>
          </p:nvSpPr>
          <p:spPr>
            <a:xfrm>
              <a:off x="3494822" y="440302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10, d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F76919A0-9B47-E74F-BED3-30726D49127E}"/>
                </a:ext>
              </a:extLst>
            </p:cNvPr>
            <p:cNvCxnSpPr>
              <a:cxnSpLocks/>
              <a:endCxn id="14" idx="1"/>
            </p:cNvCxnSpPr>
            <p:nvPr/>
          </p:nvCxnSpPr>
          <p:spPr>
            <a:xfrm flipV="1">
              <a:off x="2890932" y="3802863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89A75D58-3AAE-6749-9A7F-7FF94D4DCAB7}"/>
                </a:ext>
              </a:extLst>
            </p:cNvPr>
            <p:cNvCxnSpPr>
              <a:cxnSpLocks/>
              <a:endCxn id="15" idx="1"/>
            </p:cNvCxnSpPr>
            <p:nvPr/>
          </p:nvCxnSpPr>
          <p:spPr>
            <a:xfrm>
              <a:off x="2890932" y="4403028"/>
              <a:ext cx="603890" cy="20005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12C1F5-776E-C34D-AB3F-5DCD8D0484B5}"/>
                </a:ext>
              </a:extLst>
            </p:cNvPr>
            <p:cNvSpPr txBox="1"/>
            <p:nvPr/>
          </p:nvSpPr>
          <p:spPr>
            <a:xfrm>
              <a:off x="2971627" y="3541253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F49B5A-35B9-1147-B21F-8154BA934DB0}"/>
                </a:ext>
              </a:extLst>
            </p:cNvPr>
            <p:cNvSpPr txBox="1"/>
            <p:nvPr/>
          </p:nvSpPr>
          <p:spPr>
            <a:xfrm>
              <a:off x="2958803" y="4472278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14AA610-0B23-3F46-8EEE-FA7F4BECBBDB}"/>
              </a:ext>
            </a:extLst>
          </p:cNvPr>
          <p:cNvGrpSpPr/>
          <p:nvPr/>
        </p:nvGrpSpPr>
        <p:grpSpPr>
          <a:xfrm>
            <a:off x="7068420" y="3648005"/>
            <a:ext cx="867035" cy="913994"/>
            <a:chOff x="3952687" y="3290005"/>
            <a:chExt cx="1262744" cy="133113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93E7270-2C05-CC4E-B30D-663558902EEC}"/>
                </a:ext>
              </a:extLst>
            </p:cNvPr>
            <p:cNvSpPr txBox="1"/>
            <p:nvPr/>
          </p:nvSpPr>
          <p:spPr>
            <a:xfrm>
              <a:off x="4589234" y="335156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0, a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95F97F-E907-6742-B856-334A9B66A288}"/>
                </a:ext>
              </a:extLst>
            </p:cNvPr>
            <p:cNvSpPr txBox="1"/>
            <p:nvPr/>
          </p:nvSpPr>
          <p:spPr>
            <a:xfrm>
              <a:off x="4589234" y="415178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1800" dirty="0">
                <a:latin typeface="+mn-lt"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D5E6781-F772-4546-8371-B167BBCED00F}"/>
                </a:ext>
              </a:extLst>
            </p:cNvPr>
            <p:cNvCxnSpPr>
              <a:cxnSpLocks/>
              <a:endCxn id="21" idx="1"/>
            </p:cNvCxnSpPr>
            <p:nvPr/>
          </p:nvCxnSpPr>
          <p:spPr>
            <a:xfrm flipV="1">
              <a:off x="3985344" y="355161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AC027D0-148E-0D4A-89FA-08B3D4E40DBF}"/>
                </a:ext>
              </a:extLst>
            </p:cNvPr>
            <p:cNvCxnSpPr>
              <a:cxnSpLocks/>
              <a:endCxn id="22" idx="1"/>
            </p:cNvCxnSpPr>
            <p:nvPr/>
          </p:nvCxnSpPr>
          <p:spPr>
            <a:xfrm>
              <a:off x="3952687" y="415864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B2DA8B6-C1D8-0549-AE28-72222BD97E2A}"/>
                </a:ext>
              </a:extLst>
            </p:cNvPr>
            <p:cNvSpPr txBox="1"/>
            <p:nvPr/>
          </p:nvSpPr>
          <p:spPr>
            <a:xfrm>
              <a:off x="4066039" y="3290005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0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EA9011-CB3E-4341-9B0D-119BD2C83DC2}"/>
                </a:ext>
              </a:extLst>
            </p:cNvPr>
            <p:cNvSpPr txBox="1"/>
            <p:nvPr/>
          </p:nvSpPr>
          <p:spPr>
            <a:xfrm>
              <a:off x="4066039" y="4221030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1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B7717F-5133-0E42-9072-2C6F32E98D7A}"/>
              </a:ext>
            </a:extLst>
          </p:cNvPr>
          <p:cNvGrpSpPr/>
          <p:nvPr/>
        </p:nvGrpSpPr>
        <p:grpSpPr>
          <a:xfrm>
            <a:off x="7913031" y="3922731"/>
            <a:ext cx="867035" cy="913994"/>
            <a:chOff x="5182774" y="3690115"/>
            <a:chExt cx="1262744" cy="1331135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6CEF1A3-F17D-F143-8DA7-8135B9C9537D}"/>
                </a:ext>
              </a:extLst>
            </p:cNvPr>
            <p:cNvSpPr txBox="1"/>
            <p:nvPr/>
          </p:nvSpPr>
          <p:spPr>
            <a:xfrm>
              <a:off x="5819321" y="375167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⊥, b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D617829-CD6E-A549-8C22-6098A406DAF8}"/>
                </a:ext>
              </a:extLst>
            </p:cNvPr>
            <p:cNvSpPr txBox="1"/>
            <p:nvPr/>
          </p:nvSpPr>
          <p:spPr>
            <a:xfrm>
              <a:off x="5819321" y="455189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1800" dirty="0"/>
                <a:t>⊥, c</a:t>
              </a: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20BADCDF-FAF7-B04D-95F4-8FB6EBA57EB2}"/>
                </a:ext>
              </a:extLst>
            </p:cNvPr>
            <p:cNvCxnSpPr>
              <a:cxnSpLocks/>
              <a:endCxn id="28" idx="1"/>
            </p:cNvCxnSpPr>
            <p:nvPr/>
          </p:nvCxnSpPr>
          <p:spPr>
            <a:xfrm flipV="1">
              <a:off x="5215431" y="395172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F7DB24A8-E76D-BB49-A13D-EC3319A09135}"/>
                </a:ext>
              </a:extLst>
            </p:cNvPr>
            <p:cNvCxnSpPr>
              <a:cxnSpLocks/>
              <a:endCxn id="29" idx="1"/>
            </p:cNvCxnSpPr>
            <p:nvPr/>
          </p:nvCxnSpPr>
          <p:spPr>
            <a:xfrm>
              <a:off x="5182774" y="455875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002C77D-DC48-FB46-870A-E18461ECC072}"/>
                </a:ext>
              </a:extLst>
            </p:cNvPr>
            <p:cNvSpPr txBox="1"/>
            <p:nvPr/>
          </p:nvSpPr>
          <p:spPr>
            <a:xfrm>
              <a:off x="5296126" y="3690115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0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E66D827-C779-864B-8F85-5CFEA2F255CC}"/>
                </a:ext>
              </a:extLst>
            </p:cNvPr>
            <p:cNvSpPr txBox="1"/>
            <p:nvPr/>
          </p:nvSpPr>
          <p:spPr>
            <a:xfrm>
              <a:off x="5296126" y="4621140"/>
              <a:ext cx="3145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1</a:t>
              </a:r>
            </a:p>
          </p:txBody>
        </p:sp>
      </p:grp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8C7EFC9-6CD1-F248-8EEB-077792B61212}"/>
              </a:ext>
            </a:extLst>
          </p:cNvPr>
          <p:cNvCxnSpPr>
            <a:cxnSpLocks/>
            <a:stCxn id="13" idx="0"/>
          </p:cNvCxnSpPr>
          <p:nvPr/>
        </p:nvCxnSpPr>
        <p:spPr>
          <a:xfrm flipH="1" flipV="1">
            <a:off x="5497599" y="3113345"/>
            <a:ext cx="517296" cy="112637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07EE861-0C48-CD41-8630-8EB6316CFF51}"/>
              </a:ext>
            </a:extLst>
          </p:cNvPr>
          <p:cNvSpPr txBox="1"/>
          <p:nvPr/>
        </p:nvSpPr>
        <p:spPr>
          <a:xfrm>
            <a:off x="270629" y="3484868"/>
            <a:ext cx="3984582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S[A’s PK] = {3 ETH, nonce}</a:t>
            </a:r>
          </a:p>
          <a:p>
            <a:r>
              <a:rPr lang="en-US" dirty="0">
                <a:latin typeface="+mn-lt"/>
              </a:rPr>
              <a:t>S[B’s PK] = {2 ETH, nonce}</a:t>
            </a:r>
          </a:p>
          <a:p>
            <a:r>
              <a:rPr lang="en-US" dirty="0">
                <a:latin typeface="+mn-lt"/>
              </a:rPr>
              <a:t>S[C’s PK] = {10 ETH, nonce}</a:t>
            </a:r>
          </a:p>
          <a:p>
            <a:pPr lvl="0"/>
            <a:r>
              <a:rPr lang="en-US" dirty="0">
                <a:latin typeface="+mn-lt"/>
              </a:rPr>
              <a:t>S[D’s PK]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= {1 ETH, nonce}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1EE8D-5E61-B04C-9CE5-7C3466BA357E}"/>
              </a:ext>
            </a:extLst>
          </p:cNvPr>
          <p:cNvSpPr txBox="1"/>
          <p:nvPr/>
        </p:nvSpPr>
        <p:spPr>
          <a:xfrm>
            <a:off x="1042350" y="3051952"/>
            <a:ext cx="269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S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37E0108-78B8-0747-9AC4-407D4EA521BF}"/>
              </a:ext>
            </a:extLst>
          </p:cNvPr>
          <p:cNvSpPr txBox="1"/>
          <p:nvPr/>
        </p:nvSpPr>
        <p:spPr>
          <a:xfrm>
            <a:off x="6285284" y="3023203"/>
            <a:ext cx="21667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Stores S</a:t>
            </a:r>
          </a:p>
        </p:txBody>
      </p:sp>
    </p:spTree>
    <p:extLst>
      <p:ext uri="{BB962C8B-B14F-4D97-AF65-F5344CB8AC3E}">
        <p14:creationId xmlns:p14="http://schemas.microsoft.com/office/powerpoint/2010/main" val="97053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Deposit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17" y="740174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4063826" y="2561538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86E853-F1CE-2E43-BEB3-4FD112FAA795}"/>
              </a:ext>
            </a:extLst>
          </p:cNvPr>
          <p:cNvCxnSpPr/>
          <p:nvPr/>
        </p:nvCxnSpPr>
        <p:spPr>
          <a:xfrm>
            <a:off x="1890584" y="1868476"/>
            <a:ext cx="21732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F9CB5DE-D9F2-1F44-B330-987F21A97B40}"/>
              </a:ext>
            </a:extLst>
          </p:cNvPr>
          <p:cNvSpPr txBox="1"/>
          <p:nvPr/>
        </p:nvSpPr>
        <p:spPr>
          <a:xfrm>
            <a:off x="1890584" y="2100649"/>
            <a:ext cx="217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TX </a:t>
            </a:r>
            <a:r>
              <a:rPr lang="en-US" dirty="0"/>
              <a:t>Deposit</a:t>
            </a:r>
            <a:endParaRPr lang="en-US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45B77C-86CE-CF48-A560-B944E3FE9339}"/>
              </a:ext>
            </a:extLst>
          </p:cNvPr>
          <p:cNvSpPr txBox="1"/>
          <p:nvPr/>
        </p:nvSpPr>
        <p:spPr>
          <a:xfrm>
            <a:off x="7041805" y="2719727"/>
            <a:ext cx="429964" cy="274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root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271EB6-7B4F-284B-A79A-406A0C17DE39}"/>
              </a:ext>
            </a:extLst>
          </p:cNvPr>
          <p:cNvSpPr txBox="1"/>
          <p:nvPr/>
        </p:nvSpPr>
        <p:spPr>
          <a:xfrm>
            <a:off x="308581" y="3364206"/>
            <a:ext cx="407417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Proof that A’s PK ∉ S </a:t>
            </a:r>
            <a:r>
              <a:rPr lang="en-US" dirty="0"/>
              <a:t>given </a:t>
            </a:r>
          </a:p>
          <a:p>
            <a:r>
              <a:rPr lang="en-US" dirty="0"/>
              <a:t>3 ETH transfer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A2A8C0-20A1-834C-B95C-B0387D904BCF}"/>
              </a:ext>
            </a:extLst>
          </p:cNvPr>
          <p:cNvSpPr/>
          <p:nvPr/>
        </p:nvSpPr>
        <p:spPr>
          <a:xfrm>
            <a:off x="322485" y="2903317"/>
            <a:ext cx="17924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TX Deposit: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972770-649C-3F48-BE04-6981929F2A89}"/>
              </a:ext>
            </a:extLst>
          </p:cNvPr>
          <p:cNvSpPr txBox="1"/>
          <p:nvPr/>
        </p:nvSpPr>
        <p:spPr>
          <a:xfrm>
            <a:off x="3704028" y="3441537"/>
            <a:ext cx="429964" cy="274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root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AFAA2C-DC2D-DE43-A26A-4F6556714436}"/>
              </a:ext>
            </a:extLst>
          </p:cNvPr>
          <p:cNvSpPr txBox="1"/>
          <p:nvPr/>
        </p:nvSpPr>
        <p:spPr>
          <a:xfrm>
            <a:off x="5434681" y="3364206"/>
            <a:ext cx="37093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dirty="0">
                <a:latin typeface="+mn-lt"/>
              </a:rPr>
              <a:t>Checks Proof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+mn-lt"/>
              </a:rPr>
              <a:t>Updates root such that S[A’s PK]={3 ETH, 0} </a:t>
            </a:r>
          </a:p>
        </p:txBody>
      </p:sp>
    </p:spTree>
    <p:extLst>
      <p:ext uri="{BB962C8B-B14F-4D97-AF65-F5344CB8AC3E}">
        <p14:creationId xmlns:p14="http://schemas.microsoft.com/office/powerpoint/2010/main" val="410370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4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Withdraw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17" y="740174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4063826" y="2561538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86E853-F1CE-2E43-BEB3-4FD112FAA795}"/>
              </a:ext>
            </a:extLst>
          </p:cNvPr>
          <p:cNvCxnSpPr/>
          <p:nvPr/>
        </p:nvCxnSpPr>
        <p:spPr>
          <a:xfrm>
            <a:off x="1890584" y="1868476"/>
            <a:ext cx="21732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F9CB5DE-D9F2-1F44-B330-987F21A97B40}"/>
              </a:ext>
            </a:extLst>
          </p:cNvPr>
          <p:cNvSpPr txBox="1"/>
          <p:nvPr/>
        </p:nvSpPr>
        <p:spPr>
          <a:xfrm>
            <a:off x="1890584" y="2100649"/>
            <a:ext cx="217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TX </a:t>
            </a:r>
            <a:r>
              <a:rPr lang="en-US" dirty="0"/>
              <a:t>Withdraw</a:t>
            </a:r>
            <a:endParaRPr lang="en-US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45B77C-86CE-CF48-A560-B944E3FE9339}"/>
              </a:ext>
            </a:extLst>
          </p:cNvPr>
          <p:cNvSpPr txBox="1"/>
          <p:nvPr/>
        </p:nvSpPr>
        <p:spPr>
          <a:xfrm>
            <a:off x="7041805" y="2719727"/>
            <a:ext cx="429964" cy="274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root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271EB6-7B4F-284B-A79A-406A0C17DE39}"/>
              </a:ext>
            </a:extLst>
          </p:cNvPr>
          <p:cNvSpPr txBox="1"/>
          <p:nvPr/>
        </p:nvSpPr>
        <p:spPr>
          <a:xfrm>
            <a:off x="308581" y="3364206"/>
            <a:ext cx="5029200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Proof that S[A’s PK]=</a:t>
            </a:r>
            <a:r>
              <a:rPr lang="en-US" dirty="0"/>
              <a:t>{3 ETH, nonce} given </a:t>
            </a:r>
          </a:p>
          <a:p>
            <a:r>
              <a:rPr lang="en-US" dirty="0"/>
              <a:t>Destination Address </a:t>
            </a:r>
            <a:r>
              <a:rPr lang="en-US" dirty="0" err="1"/>
              <a:t>NewA</a:t>
            </a:r>
            <a:endParaRPr lang="en-US" dirty="0"/>
          </a:p>
          <a:p>
            <a:r>
              <a:rPr lang="en-US" dirty="0"/>
              <a:t>Signature by 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A2A8C0-20A1-834C-B95C-B0387D904BCF}"/>
              </a:ext>
            </a:extLst>
          </p:cNvPr>
          <p:cNvSpPr/>
          <p:nvPr/>
        </p:nvSpPr>
        <p:spPr>
          <a:xfrm>
            <a:off x="322485" y="2903317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TX Withdraw: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A972770-649C-3F48-BE04-6981929F2A89}"/>
              </a:ext>
            </a:extLst>
          </p:cNvPr>
          <p:cNvSpPr txBox="1"/>
          <p:nvPr/>
        </p:nvSpPr>
        <p:spPr>
          <a:xfrm>
            <a:off x="1123165" y="3825871"/>
            <a:ext cx="429964" cy="274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root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AFAA2C-DC2D-DE43-A26A-4F6556714436}"/>
              </a:ext>
            </a:extLst>
          </p:cNvPr>
          <p:cNvSpPr txBox="1"/>
          <p:nvPr/>
        </p:nvSpPr>
        <p:spPr>
          <a:xfrm>
            <a:off x="5434681" y="3364206"/>
            <a:ext cx="407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dirty="0">
                <a:latin typeface="+mn-lt"/>
              </a:rPr>
              <a:t>Checks Proof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+mn-lt"/>
              </a:rPr>
              <a:t>Checks Signature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Sends 3 ETH to </a:t>
            </a:r>
            <a:r>
              <a:rPr lang="en-US" dirty="0" err="1"/>
              <a:t>NewA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747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/>
      <p:bldP spid="44" grpId="0" animBg="1"/>
      <p:bldP spid="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Rollup Transfer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417" y="740174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4063826" y="2561538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886E853-F1CE-2E43-BEB3-4FD112FAA795}"/>
              </a:ext>
            </a:extLst>
          </p:cNvPr>
          <p:cNvCxnSpPr/>
          <p:nvPr/>
        </p:nvCxnSpPr>
        <p:spPr>
          <a:xfrm>
            <a:off x="1890584" y="1868476"/>
            <a:ext cx="217324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F9CB5DE-D9F2-1F44-B330-987F21A97B40}"/>
              </a:ext>
            </a:extLst>
          </p:cNvPr>
          <p:cNvSpPr txBox="1"/>
          <p:nvPr/>
        </p:nvSpPr>
        <p:spPr>
          <a:xfrm>
            <a:off x="1890584" y="2100649"/>
            <a:ext cx="217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TX </a:t>
            </a:r>
            <a:r>
              <a:rPr lang="en-US" dirty="0"/>
              <a:t>Transfer</a:t>
            </a:r>
            <a:endParaRPr lang="en-US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D45B77C-86CE-CF48-A560-B944E3FE9339}"/>
              </a:ext>
            </a:extLst>
          </p:cNvPr>
          <p:cNvSpPr txBox="1"/>
          <p:nvPr/>
        </p:nvSpPr>
        <p:spPr>
          <a:xfrm>
            <a:off x="7041805" y="2719727"/>
            <a:ext cx="429964" cy="274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root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271EB6-7B4F-284B-A79A-406A0C17DE39}"/>
              </a:ext>
            </a:extLst>
          </p:cNvPr>
          <p:cNvSpPr txBox="1"/>
          <p:nvPr/>
        </p:nvSpPr>
        <p:spPr>
          <a:xfrm>
            <a:off x="308582" y="3364206"/>
            <a:ext cx="3497300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latin typeface="+mn-lt"/>
              </a:rPr>
              <a:t>Proof that given </a:t>
            </a:r>
          </a:p>
          <a:p>
            <a:r>
              <a:rPr lang="en-US" sz="2000" dirty="0"/>
              <a:t>S[A’s PK]={3 ETH, 0} </a:t>
            </a:r>
          </a:p>
          <a:p>
            <a:r>
              <a:rPr lang="en-US" sz="2000" dirty="0"/>
              <a:t>S[B’s PK]={2 ETH, 0}</a:t>
            </a:r>
          </a:p>
          <a:p>
            <a:r>
              <a:rPr lang="en-US" sz="2000" dirty="0"/>
              <a:t>Transfer amount 2 ETH </a:t>
            </a:r>
          </a:p>
          <a:p>
            <a:r>
              <a:rPr lang="en-US" sz="2000" dirty="0"/>
              <a:t>Signature by A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7A2A8C0-20A1-834C-B95C-B0387D904BCF}"/>
              </a:ext>
            </a:extLst>
          </p:cNvPr>
          <p:cNvSpPr/>
          <p:nvPr/>
        </p:nvSpPr>
        <p:spPr>
          <a:xfrm>
            <a:off x="322485" y="2903317"/>
            <a:ext cx="18764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TX Transfer: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3AFAA2C-DC2D-DE43-A26A-4F6556714436}"/>
              </a:ext>
            </a:extLst>
          </p:cNvPr>
          <p:cNvSpPr txBox="1"/>
          <p:nvPr/>
        </p:nvSpPr>
        <p:spPr>
          <a:xfrm>
            <a:off x="5004717" y="3168168"/>
            <a:ext cx="40741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AutoNum type="arabicPeriod"/>
            </a:pPr>
            <a:r>
              <a:rPr lang="en-US" dirty="0">
                <a:latin typeface="+mn-lt"/>
              </a:rPr>
              <a:t>Checks Proofs</a:t>
            </a:r>
          </a:p>
          <a:p>
            <a:pPr marL="457200" indent="-457200" algn="l">
              <a:buAutoNum type="arabicPeriod"/>
            </a:pPr>
            <a:r>
              <a:rPr lang="en-US" dirty="0">
                <a:latin typeface="+mn-lt"/>
              </a:rPr>
              <a:t>Checks Signature</a:t>
            </a:r>
          </a:p>
          <a:p>
            <a:pPr marL="457200" indent="-457200">
              <a:buFontTx/>
              <a:buAutoNum type="arabicPeriod"/>
            </a:pPr>
            <a:r>
              <a:rPr lang="en-US" dirty="0"/>
              <a:t>Set  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S[A’s PK]={1 ETH, 1}</a:t>
            </a:r>
          </a:p>
          <a:p>
            <a:pPr marL="914400" lvl="1" indent="-457200">
              <a:buFontTx/>
              <a:buAutoNum type="arabicPeriod"/>
            </a:pPr>
            <a:r>
              <a:rPr lang="en-US" dirty="0"/>
              <a:t>S[B’s PK]={4 ETH, -}</a:t>
            </a:r>
          </a:p>
          <a:p>
            <a:pPr marL="914400" lvl="1" indent="-457200">
              <a:buFontTx/>
              <a:buAutoNum type="arabicPeriod"/>
            </a:pPr>
            <a:endParaRPr lang="en-US" dirty="0"/>
          </a:p>
          <a:p>
            <a:pPr marL="457200" indent="-457200">
              <a:buFontTx/>
              <a:buAutoNum type="arabicPeriod"/>
            </a:pP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90B0B2-27C0-FA45-8D49-38B21B5A6168}"/>
              </a:ext>
            </a:extLst>
          </p:cNvPr>
          <p:cNvSpPr txBox="1"/>
          <p:nvPr/>
        </p:nvSpPr>
        <p:spPr>
          <a:xfrm>
            <a:off x="2131423" y="3426594"/>
            <a:ext cx="429964" cy="27472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1800" dirty="0">
                <a:latin typeface="+mn-lt"/>
              </a:rPr>
              <a:t>root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185905-273C-374A-A69B-6972E0EA6D9B}"/>
              </a:ext>
            </a:extLst>
          </p:cNvPr>
          <p:cNvSpPr/>
          <p:nvPr/>
        </p:nvSpPr>
        <p:spPr>
          <a:xfrm>
            <a:off x="6693795" y="1378107"/>
            <a:ext cx="2293387" cy="939114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Space saved but no computation</a:t>
            </a:r>
          </a:p>
        </p:txBody>
      </p:sp>
    </p:spTree>
    <p:extLst>
      <p:ext uri="{BB962C8B-B14F-4D97-AF65-F5344CB8AC3E}">
        <p14:creationId xmlns:p14="http://schemas.microsoft.com/office/powerpoint/2010/main" val="30748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/>
      <p:bldP spid="15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8285-E6FC-6F43-8A78-D1D86367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Verifiable Computation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42D1F-9080-FB4F-85F3-8DD712FF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88" y="2571750"/>
            <a:ext cx="2275188" cy="2275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57D79-436D-404E-979B-A3C1FBC4A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099" y="1549898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65BFD-2335-D844-B132-38DF032D8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223" y="1443848"/>
            <a:ext cx="584280" cy="8643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B81B34-6B1D-1D44-AB10-A0F695D044E9}"/>
              </a:ext>
            </a:extLst>
          </p:cNvPr>
          <p:cNvSpPr txBox="1"/>
          <p:nvPr/>
        </p:nvSpPr>
        <p:spPr>
          <a:xfrm>
            <a:off x="2418775" y="2921779"/>
            <a:ext cx="56223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Provides Proof/SNARK that given given public inputs (</a:t>
            </a:r>
            <a:r>
              <a:rPr lang="en-US" dirty="0" err="1">
                <a:latin typeface="+mn-lt"/>
              </a:rPr>
              <a:t>rootHash</a:t>
            </a:r>
            <a:r>
              <a:rPr lang="en-US" dirty="0">
                <a:latin typeface="+mn-lt"/>
              </a:rPr>
              <a:t>, key, value) it knows private inputs (path) such that function outputs true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3ECB75C-2A27-0E48-BB27-655E261DDFA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8909"/>
          <a:stretch/>
        </p:blipFill>
        <p:spPr>
          <a:xfrm>
            <a:off x="0" y="1330456"/>
            <a:ext cx="3647818" cy="1295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5AA531A-DC38-DA46-9306-15C7D82F38B7}"/>
              </a:ext>
            </a:extLst>
          </p:cNvPr>
          <p:cNvSpPr txBox="1"/>
          <p:nvPr/>
        </p:nvSpPr>
        <p:spPr>
          <a:xfrm>
            <a:off x="2471087" y="4572000"/>
            <a:ext cx="3912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FF0000"/>
                </a:solidFill>
                <a:latin typeface="+mn-lt"/>
              </a:rPr>
              <a:t>SNARK is short/easy to check</a:t>
            </a:r>
          </a:p>
        </p:txBody>
      </p:sp>
    </p:spTree>
    <p:extLst>
      <p:ext uri="{BB962C8B-B14F-4D97-AF65-F5344CB8AC3E}">
        <p14:creationId xmlns:p14="http://schemas.microsoft.com/office/powerpoint/2010/main" val="38566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8285-E6FC-6F43-8A78-D1D86367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Verifiable Computation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42D1F-9080-FB4F-85F3-8DD712FF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6583"/>
            <a:ext cx="2275188" cy="2275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57D79-436D-404E-979B-A3C1FBC4A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099" y="1549898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65BFD-2335-D844-B132-38DF032D8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223" y="1443848"/>
            <a:ext cx="584280" cy="864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61AF9F-FCA6-6F48-9894-D34463A6AE94}"/>
              </a:ext>
            </a:extLst>
          </p:cNvPr>
          <p:cNvSpPr txBox="1"/>
          <p:nvPr/>
        </p:nvSpPr>
        <p:spPr>
          <a:xfrm>
            <a:off x="629344" y="3361038"/>
            <a:ext cx="202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9F21E-B5CE-664D-92B2-3DAFAEBB2191}"/>
              </a:ext>
            </a:extLst>
          </p:cNvPr>
          <p:cNvSpPr txBox="1"/>
          <p:nvPr/>
        </p:nvSpPr>
        <p:spPr>
          <a:xfrm>
            <a:off x="7264197" y="3361038"/>
            <a:ext cx="202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AE52F-8D01-AE48-A92A-FEADB938A7A0}"/>
              </a:ext>
            </a:extLst>
          </p:cNvPr>
          <p:cNvSpPr txBox="1"/>
          <p:nvPr/>
        </p:nvSpPr>
        <p:spPr>
          <a:xfrm>
            <a:off x="3792755" y="1399033"/>
            <a:ext cx="206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F(</a:t>
            </a:r>
            <a:r>
              <a:rPr lang="en-US" sz="3200" dirty="0" err="1">
                <a:solidFill>
                  <a:srgbClr val="00B050"/>
                </a:solidFill>
                <a:latin typeface="+mn-lt"/>
              </a:rPr>
              <a:t>x</a:t>
            </a:r>
            <a:r>
              <a:rPr lang="en-US" sz="3200" dirty="0" err="1">
                <a:latin typeface="+mn-lt"/>
              </a:rPr>
              <a:t>,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w</a:t>
            </a:r>
            <a:r>
              <a:rPr lang="en-US" sz="3200" dirty="0">
                <a:latin typeface="+mn-lt"/>
              </a:rPr>
              <a:t>)-&gt; </a:t>
            </a:r>
            <a:r>
              <a:rPr lang="en-US" sz="3200" dirty="0">
                <a:solidFill>
                  <a:srgbClr val="00B050"/>
                </a:solidFill>
                <a:latin typeface="+mn-lt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CBFA7-D732-D641-88E9-427577FE1830}"/>
              </a:ext>
            </a:extLst>
          </p:cNvPr>
          <p:cNvSpPr txBox="1"/>
          <p:nvPr/>
        </p:nvSpPr>
        <p:spPr>
          <a:xfrm>
            <a:off x="4027533" y="996751"/>
            <a:ext cx="121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Public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DC8CB9-DBD6-1441-B3AA-FB9AA6D8DE7D}"/>
              </a:ext>
            </a:extLst>
          </p:cNvPr>
          <p:cNvCxnSpPr/>
          <p:nvPr/>
        </p:nvCxnSpPr>
        <p:spPr>
          <a:xfrm flipH="1">
            <a:off x="4237599" y="1308506"/>
            <a:ext cx="86497" cy="195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8E7E62-81DE-0543-A3F6-694D741DB034}"/>
              </a:ext>
            </a:extLst>
          </p:cNvPr>
          <p:cNvCxnSpPr>
            <a:cxnSpLocks/>
          </p:cNvCxnSpPr>
          <p:nvPr/>
        </p:nvCxnSpPr>
        <p:spPr>
          <a:xfrm>
            <a:off x="4738048" y="1383461"/>
            <a:ext cx="228599" cy="165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C1F02DF-5347-954B-80A6-94DA6C397B23}"/>
              </a:ext>
            </a:extLst>
          </p:cNvPr>
          <p:cNvSpPr txBox="1"/>
          <p:nvPr/>
        </p:nvSpPr>
        <p:spPr>
          <a:xfrm>
            <a:off x="3809385" y="2287613"/>
            <a:ext cx="173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Private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C9FFDB-6982-D343-8C47-C141B9890B35}"/>
              </a:ext>
            </a:extLst>
          </p:cNvPr>
          <p:cNvCxnSpPr>
            <a:cxnSpLocks/>
          </p:cNvCxnSpPr>
          <p:nvPr/>
        </p:nvCxnSpPr>
        <p:spPr>
          <a:xfrm>
            <a:off x="4460020" y="2085437"/>
            <a:ext cx="0" cy="1663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CCF5D1-46E3-1F4F-ACA7-ADF4142B69C2}"/>
                  </a:ext>
                </a:extLst>
              </p:cNvPr>
              <p:cNvSpPr txBox="1"/>
              <p:nvPr/>
            </p:nvSpPr>
            <p:spPr>
              <a:xfrm>
                <a:off x="407772" y="3985995"/>
                <a:ext cx="4349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Prove(</a:t>
                </a:r>
                <a:r>
                  <a:rPr lang="en-US" dirty="0" err="1">
                    <a:solidFill>
                      <a:srgbClr val="00B050"/>
                    </a:solidFill>
                    <a:latin typeface="+mn-lt"/>
                  </a:rPr>
                  <a:t>x,o</a:t>
                </a:r>
                <a:r>
                  <a:rPr lang="en-US" dirty="0" err="1">
                    <a:latin typeface="+mn-lt"/>
                  </a:rPr>
                  <a:t>,</a:t>
                </a:r>
                <a:r>
                  <a:rPr lang="en-US" dirty="0" err="1">
                    <a:solidFill>
                      <a:srgbClr val="FF0000"/>
                    </a:solidFill>
                    <a:latin typeface="+mn-lt"/>
                  </a:rPr>
                  <a:t>w</a:t>
                </a:r>
                <a:r>
                  <a:rPr lang="en-US" dirty="0"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(SNARK)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CCF5D1-46E3-1F4F-ACA7-ADF4142B6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3985995"/>
                <a:ext cx="4349579" cy="461665"/>
              </a:xfrm>
              <a:prstGeom prst="rect">
                <a:avLst/>
              </a:prstGeom>
              <a:blipFill>
                <a:blip r:embed="rId5"/>
                <a:stretch>
                  <a:fillRect l="-233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AD62FF-9D73-0E46-AD7C-656881436E56}"/>
                  </a:ext>
                </a:extLst>
              </p:cNvPr>
              <p:cNvSpPr txBox="1"/>
              <p:nvPr/>
            </p:nvSpPr>
            <p:spPr>
              <a:xfrm>
                <a:off x="5211433" y="3980758"/>
                <a:ext cx="4349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Verify(</a:t>
                </a:r>
                <a:r>
                  <a:rPr lang="en-US" dirty="0" err="1">
                    <a:solidFill>
                      <a:srgbClr val="00B050"/>
                    </a:solidFill>
                    <a:latin typeface="+mn-lt"/>
                  </a:rPr>
                  <a:t>x,o</a:t>
                </a:r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𝑅𝑒𝑗𝑒𝑐𝑡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AD62FF-9D73-0E46-AD7C-656881436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33" y="3980758"/>
                <a:ext cx="4349579" cy="461665"/>
              </a:xfrm>
              <a:prstGeom prst="rect">
                <a:avLst/>
              </a:prstGeom>
              <a:blipFill>
                <a:blip r:embed="rId6"/>
                <a:stretch>
                  <a:fillRect l="-233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22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9" grpId="0"/>
      <p:bldP spid="23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8285-E6FC-6F43-8A78-D1D86367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Verifiable Computation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42D1F-9080-FB4F-85F3-8DD712FF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6583"/>
            <a:ext cx="2275188" cy="2275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57D79-436D-404E-979B-A3C1FBC4A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099" y="1549898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65BFD-2335-D844-B132-38DF032D8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223" y="1443848"/>
            <a:ext cx="584280" cy="864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61AF9F-FCA6-6F48-9894-D34463A6AE94}"/>
              </a:ext>
            </a:extLst>
          </p:cNvPr>
          <p:cNvSpPr txBox="1"/>
          <p:nvPr/>
        </p:nvSpPr>
        <p:spPr>
          <a:xfrm>
            <a:off x="629344" y="3361038"/>
            <a:ext cx="202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9F21E-B5CE-664D-92B2-3DAFAEBB2191}"/>
              </a:ext>
            </a:extLst>
          </p:cNvPr>
          <p:cNvSpPr txBox="1"/>
          <p:nvPr/>
        </p:nvSpPr>
        <p:spPr>
          <a:xfrm>
            <a:off x="7264197" y="3361038"/>
            <a:ext cx="202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AE52F-8D01-AE48-A92A-FEADB938A7A0}"/>
              </a:ext>
            </a:extLst>
          </p:cNvPr>
          <p:cNvSpPr txBox="1"/>
          <p:nvPr/>
        </p:nvSpPr>
        <p:spPr>
          <a:xfrm>
            <a:off x="3792755" y="1399033"/>
            <a:ext cx="206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F(</a:t>
            </a:r>
            <a:r>
              <a:rPr lang="en-US" sz="3200" dirty="0" err="1">
                <a:solidFill>
                  <a:srgbClr val="00B050"/>
                </a:solidFill>
                <a:latin typeface="+mn-lt"/>
              </a:rPr>
              <a:t>x</a:t>
            </a:r>
            <a:r>
              <a:rPr lang="en-US" sz="3200" dirty="0" err="1">
                <a:latin typeface="+mn-lt"/>
              </a:rPr>
              <a:t>,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w</a:t>
            </a:r>
            <a:r>
              <a:rPr lang="en-US" sz="3200" dirty="0">
                <a:latin typeface="+mn-lt"/>
              </a:rPr>
              <a:t>)-&gt; </a:t>
            </a:r>
            <a:r>
              <a:rPr lang="en-US" sz="3200" dirty="0">
                <a:solidFill>
                  <a:srgbClr val="00B050"/>
                </a:solidFill>
                <a:latin typeface="+mn-lt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CBFA7-D732-D641-88E9-427577FE1830}"/>
              </a:ext>
            </a:extLst>
          </p:cNvPr>
          <p:cNvSpPr txBox="1"/>
          <p:nvPr/>
        </p:nvSpPr>
        <p:spPr>
          <a:xfrm>
            <a:off x="4027533" y="996751"/>
            <a:ext cx="121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Public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DC8CB9-DBD6-1441-B3AA-FB9AA6D8DE7D}"/>
              </a:ext>
            </a:extLst>
          </p:cNvPr>
          <p:cNvCxnSpPr/>
          <p:nvPr/>
        </p:nvCxnSpPr>
        <p:spPr>
          <a:xfrm flipH="1">
            <a:off x="4237599" y="1308506"/>
            <a:ext cx="86497" cy="195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8E7E62-81DE-0543-A3F6-694D741DB034}"/>
              </a:ext>
            </a:extLst>
          </p:cNvPr>
          <p:cNvCxnSpPr>
            <a:cxnSpLocks/>
          </p:cNvCxnSpPr>
          <p:nvPr/>
        </p:nvCxnSpPr>
        <p:spPr>
          <a:xfrm>
            <a:off x="4738048" y="1383461"/>
            <a:ext cx="228599" cy="165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C1F02DF-5347-954B-80A6-94DA6C397B23}"/>
              </a:ext>
            </a:extLst>
          </p:cNvPr>
          <p:cNvSpPr txBox="1"/>
          <p:nvPr/>
        </p:nvSpPr>
        <p:spPr>
          <a:xfrm>
            <a:off x="3809385" y="2287613"/>
            <a:ext cx="173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Private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C9FFDB-6982-D343-8C47-C141B9890B35}"/>
              </a:ext>
            </a:extLst>
          </p:cNvPr>
          <p:cNvCxnSpPr>
            <a:cxnSpLocks/>
          </p:cNvCxnSpPr>
          <p:nvPr/>
        </p:nvCxnSpPr>
        <p:spPr>
          <a:xfrm>
            <a:off x="4460020" y="2085437"/>
            <a:ext cx="0" cy="1663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CCF5D1-46E3-1F4F-ACA7-ADF4142B69C2}"/>
                  </a:ext>
                </a:extLst>
              </p:cNvPr>
              <p:cNvSpPr txBox="1"/>
              <p:nvPr/>
            </p:nvSpPr>
            <p:spPr>
              <a:xfrm>
                <a:off x="407772" y="3985995"/>
                <a:ext cx="4349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Prove(</a:t>
                </a:r>
                <a:r>
                  <a:rPr lang="en-US" dirty="0" err="1">
                    <a:solidFill>
                      <a:srgbClr val="00B050"/>
                    </a:solidFill>
                    <a:latin typeface="+mn-lt"/>
                  </a:rPr>
                  <a:t>x,o</a:t>
                </a:r>
                <a:r>
                  <a:rPr lang="en-US" dirty="0" err="1">
                    <a:latin typeface="+mn-lt"/>
                  </a:rPr>
                  <a:t>,</a:t>
                </a:r>
                <a:r>
                  <a:rPr lang="en-US" dirty="0" err="1">
                    <a:solidFill>
                      <a:srgbClr val="FF0000"/>
                    </a:solidFill>
                    <a:latin typeface="+mn-lt"/>
                  </a:rPr>
                  <a:t>w</a:t>
                </a:r>
                <a:r>
                  <a:rPr lang="en-US" dirty="0"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(SNARK)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CCF5D1-46E3-1F4F-ACA7-ADF4142B6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3985995"/>
                <a:ext cx="4349579" cy="461665"/>
              </a:xfrm>
              <a:prstGeom prst="rect">
                <a:avLst/>
              </a:prstGeom>
              <a:blipFill>
                <a:blip r:embed="rId5"/>
                <a:stretch>
                  <a:fillRect l="-233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AD62FF-9D73-0E46-AD7C-656881436E56}"/>
                  </a:ext>
                </a:extLst>
              </p:cNvPr>
              <p:cNvSpPr txBox="1"/>
              <p:nvPr/>
            </p:nvSpPr>
            <p:spPr>
              <a:xfrm>
                <a:off x="5211433" y="3980758"/>
                <a:ext cx="4349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Verify(</a:t>
                </a:r>
                <a:r>
                  <a:rPr lang="en-US" dirty="0" err="1">
                    <a:solidFill>
                      <a:srgbClr val="00B050"/>
                    </a:solidFill>
                    <a:latin typeface="+mn-lt"/>
                  </a:rPr>
                  <a:t>x,o</a:t>
                </a:r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𝑅𝑒𝑗𝑒𝑐𝑡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AD62FF-9D73-0E46-AD7C-656881436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33" y="3980758"/>
                <a:ext cx="4349579" cy="461665"/>
              </a:xfrm>
              <a:prstGeom prst="rect">
                <a:avLst/>
              </a:prstGeom>
              <a:blipFill>
                <a:blip r:embed="rId6"/>
                <a:stretch>
                  <a:fillRect l="-233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47B5A5E-2873-4046-92F7-91C145DAEF47}"/>
              </a:ext>
            </a:extLst>
          </p:cNvPr>
          <p:cNvSpPr txBox="1"/>
          <p:nvPr/>
        </p:nvSpPr>
        <p:spPr>
          <a:xfrm>
            <a:off x="2001582" y="2961416"/>
            <a:ext cx="5140836" cy="830997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Completeness:</a:t>
            </a:r>
          </a:p>
          <a:p>
            <a:r>
              <a:rPr lang="en-US" dirty="0">
                <a:latin typeface="+mn-lt"/>
              </a:rPr>
              <a:t>Honest Prover convinces honest </a:t>
            </a:r>
            <a:r>
              <a:rPr lang="en-US" dirty="0" err="1">
                <a:latin typeface="+mn-lt"/>
              </a:rPr>
              <a:t>Veifier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1481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8285-E6FC-6F43-8A78-D1D86367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Verifiable Computation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42D1F-9080-FB4F-85F3-8DD712FF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6583"/>
            <a:ext cx="2275188" cy="2275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57D79-436D-404E-979B-A3C1FBC4A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099" y="1549898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65BFD-2335-D844-B132-38DF032D8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223" y="1443848"/>
            <a:ext cx="584280" cy="864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61AF9F-FCA6-6F48-9894-D34463A6AE94}"/>
              </a:ext>
            </a:extLst>
          </p:cNvPr>
          <p:cNvSpPr txBox="1"/>
          <p:nvPr/>
        </p:nvSpPr>
        <p:spPr>
          <a:xfrm>
            <a:off x="629344" y="3361038"/>
            <a:ext cx="202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9F21E-B5CE-664D-92B2-3DAFAEBB2191}"/>
              </a:ext>
            </a:extLst>
          </p:cNvPr>
          <p:cNvSpPr txBox="1"/>
          <p:nvPr/>
        </p:nvSpPr>
        <p:spPr>
          <a:xfrm>
            <a:off x="7264197" y="3361038"/>
            <a:ext cx="202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AE52F-8D01-AE48-A92A-FEADB938A7A0}"/>
              </a:ext>
            </a:extLst>
          </p:cNvPr>
          <p:cNvSpPr txBox="1"/>
          <p:nvPr/>
        </p:nvSpPr>
        <p:spPr>
          <a:xfrm>
            <a:off x="3792755" y="1399033"/>
            <a:ext cx="2064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F(</a:t>
            </a:r>
            <a:r>
              <a:rPr lang="en-US" sz="3200" dirty="0" err="1">
                <a:solidFill>
                  <a:srgbClr val="00B050"/>
                </a:solidFill>
                <a:latin typeface="+mn-lt"/>
              </a:rPr>
              <a:t>x</a:t>
            </a:r>
            <a:r>
              <a:rPr lang="en-US" sz="3200" dirty="0" err="1">
                <a:latin typeface="+mn-lt"/>
              </a:rPr>
              <a:t>,</a:t>
            </a:r>
            <a:r>
              <a:rPr lang="en-US" sz="3200" dirty="0" err="1">
                <a:solidFill>
                  <a:srgbClr val="FF0000"/>
                </a:solidFill>
                <a:latin typeface="+mn-lt"/>
              </a:rPr>
              <a:t>w</a:t>
            </a:r>
            <a:r>
              <a:rPr lang="en-US" sz="3200" dirty="0">
                <a:latin typeface="+mn-lt"/>
              </a:rPr>
              <a:t>)-&gt; </a:t>
            </a:r>
            <a:r>
              <a:rPr lang="en-US" sz="3200" dirty="0">
                <a:solidFill>
                  <a:srgbClr val="00B050"/>
                </a:solidFill>
                <a:latin typeface="+mn-lt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CBFA7-D732-D641-88E9-427577FE1830}"/>
              </a:ext>
            </a:extLst>
          </p:cNvPr>
          <p:cNvSpPr txBox="1"/>
          <p:nvPr/>
        </p:nvSpPr>
        <p:spPr>
          <a:xfrm>
            <a:off x="4027533" y="996751"/>
            <a:ext cx="1210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Public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DC8CB9-DBD6-1441-B3AA-FB9AA6D8DE7D}"/>
              </a:ext>
            </a:extLst>
          </p:cNvPr>
          <p:cNvCxnSpPr/>
          <p:nvPr/>
        </p:nvCxnSpPr>
        <p:spPr>
          <a:xfrm flipH="1">
            <a:off x="4237599" y="1308506"/>
            <a:ext cx="86497" cy="195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8E7E62-81DE-0543-A3F6-694D741DB034}"/>
              </a:ext>
            </a:extLst>
          </p:cNvPr>
          <p:cNvCxnSpPr>
            <a:cxnSpLocks/>
          </p:cNvCxnSpPr>
          <p:nvPr/>
        </p:nvCxnSpPr>
        <p:spPr>
          <a:xfrm>
            <a:off x="4738048" y="1383461"/>
            <a:ext cx="228599" cy="165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C1F02DF-5347-954B-80A6-94DA6C397B23}"/>
              </a:ext>
            </a:extLst>
          </p:cNvPr>
          <p:cNvSpPr txBox="1"/>
          <p:nvPr/>
        </p:nvSpPr>
        <p:spPr>
          <a:xfrm>
            <a:off x="3809385" y="2287613"/>
            <a:ext cx="1736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latin typeface="+mn-lt"/>
              </a:rPr>
              <a:t>Private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C9FFDB-6982-D343-8C47-C141B9890B35}"/>
              </a:ext>
            </a:extLst>
          </p:cNvPr>
          <p:cNvCxnSpPr>
            <a:cxnSpLocks/>
          </p:cNvCxnSpPr>
          <p:nvPr/>
        </p:nvCxnSpPr>
        <p:spPr>
          <a:xfrm>
            <a:off x="4460020" y="2085437"/>
            <a:ext cx="0" cy="1663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CCF5D1-46E3-1F4F-ACA7-ADF4142B69C2}"/>
                  </a:ext>
                </a:extLst>
              </p:cNvPr>
              <p:cNvSpPr txBox="1"/>
              <p:nvPr/>
            </p:nvSpPr>
            <p:spPr>
              <a:xfrm>
                <a:off x="407772" y="3985995"/>
                <a:ext cx="4349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Prove(</a:t>
                </a:r>
                <a:r>
                  <a:rPr lang="en-US" dirty="0" err="1">
                    <a:solidFill>
                      <a:srgbClr val="00B050"/>
                    </a:solidFill>
                    <a:latin typeface="+mn-lt"/>
                  </a:rPr>
                  <a:t>x,o</a:t>
                </a:r>
                <a:r>
                  <a:rPr lang="en-US" dirty="0" err="1">
                    <a:latin typeface="+mn-lt"/>
                  </a:rPr>
                  <a:t>,</a:t>
                </a:r>
                <a:r>
                  <a:rPr lang="en-US" dirty="0" err="1">
                    <a:solidFill>
                      <a:srgbClr val="FF0000"/>
                    </a:solidFill>
                    <a:latin typeface="+mn-lt"/>
                  </a:rPr>
                  <a:t>w</a:t>
                </a:r>
                <a:r>
                  <a:rPr lang="en-US" dirty="0"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(SNARK)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CCF5D1-46E3-1F4F-ACA7-ADF4142B6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3985995"/>
                <a:ext cx="4349579" cy="461665"/>
              </a:xfrm>
              <a:prstGeom prst="rect">
                <a:avLst/>
              </a:prstGeom>
              <a:blipFill>
                <a:blip r:embed="rId5"/>
                <a:stretch>
                  <a:fillRect l="-233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AD62FF-9D73-0E46-AD7C-656881436E56}"/>
                  </a:ext>
                </a:extLst>
              </p:cNvPr>
              <p:cNvSpPr txBox="1"/>
              <p:nvPr/>
            </p:nvSpPr>
            <p:spPr>
              <a:xfrm>
                <a:off x="5211433" y="3980758"/>
                <a:ext cx="4349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Verify(</a:t>
                </a:r>
                <a:r>
                  <a:rPr lang="en-US" dirty="0" err="1">
                    <a:solidFill>
                      <a:srgbClr val="00B050"/>
                    </a:solidFill>
                    <a:latin typeface="+mn-lt"/>
                  </a:rPr>
                  <a:t>x,o</a:t>
                </a:r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𝑅𝑒𝑗𝑒𝑐𝑡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AD62FF-9D73-0E46-AD7C-656881436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33" y="3980758"/>
                <a:ext cx="4349579" cy="461665"/>
              </a:xfrm>
              <a:prstGeom prst="rect">
                <a:avLst/>
              </a:prstGeom>
              <a:blipFill>
                <a:blip r:embed="rId6"/>
                <a:stretch>
                  <a:fillRect l="-233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347B5A5E-2873-4046-92F7-91C145DAEF47}"/>
              </a:ext>
            </a:extLst>
          </p:cNvPr>
          <p:cNvSpPr txBox="1"/>
          <p:nvPr/>
        </p:nvSpPr>
        <p:spPr>
          <a:xfrm>
            <a:off x="2001582" y="2823790"/>
            <a:ext cx="5140836" cy="1200329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+mn-lt"/>
              </a:rPr>
              <a:t>Knowledge Soundness:</a:t>
            </a:r>
          </a:p>
          <a:p>
            <a:r>
              <a:rPr lang="en-US" dirty="0">
                <a:latin typeface="+mn-lt"/>
              </a:rPr>
              <a:t>If Verifier accepts then Prover knows </a:t>
            </a:r>
            <a:r>
              <a:rPr lang="en-US" dirty="0">
                <a:solidFill>
                  <a:srgbClr val="FF0000"/>
                </a:solidFill>
              </a:rPr>
              <a:t>w</a:t>
            </a:r>
          </a:p>
          <a:p>
            <a:r>
              <a:rPr lang="en-US" dirty="0">
                <a:latin typeface="+mn-lt"/>
              </a:rPr>
              <a:t>such that </a:t>
            </a:r>
            <a:r>
              <a:rPr lang="en-US" dirty="0"/>
              <a:t>F(</a:t>
            </a:r>
            <a:r>
              <a:rPr lang="en-US" dirty="0" err="1">
                <a:solidFill>
                  <a:srgbClr val="00B050"/>
                </a:solidFill>
              </a:rPr>
              <a:t>x</a:t>
            </a:r>
            <a:r>
              <a:rPr lang="en-US" dirty="0" err="1"/>
              <a:t>,</a:t>
            </a:r>
            <a:r>
              <a:rPr lang="en-US" dirty="0" err="1">
                <a:solidFill>
                  <a:srgbClr val="FF0000"/>
                </a:solidFill>
              </a:rPr>
              <a:t>w</a:t>
            </a:r>
            <a:r>
              <a:rPr lang="en-US" dirty="0"/>
              <a:t>)= </a:t>
            </a:r>
            <a:r>
              <a:rPr lang="en-US" dirty="0">
                <a:solidFill>
                  <a:srgbClr val="00B050"/>
                </a:solidFill>
              </a:rPr>
              <a:t>o</a:t>
            </a:r>
          </a:p>
        </p:txBody>
      </p:sp>
    </p:spTree>
    <p:extLst>
      <p:ext uri="{BB962C8B-B14F-4D97-AF65-F5344CB8AC3E}">
        <p14:creationId xmlns:p14="http://schemas.microsoft.com/office/powerpoint/2010/main" val="314812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B8285-E6FC-6F43-8A78-D1D86367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Verifiable Computation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042D1F-9080-FB4F-85F3-8DD712FFF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76583"/>
            <a:ext cx="2275188" cy="22751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457D79-436D-404E-979B-A3C1FBC4A0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1099" y="1549898"/>
            <a:ext cx="473557" cy="8164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F65BFD-2335-D844-B132-38DF032D82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6223" y="1443848"/>
            <a:ext cx="584280" cy="8643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761AF9F-FCA6-6F48-9894-D34463A6AE94}"/>
              </a:ext>
            </a:extLst>
          </p:cNvPr>
          <p:cNvSpPr txBox="1"/>
          <p:nvPr/>
        </p:nvSpPr>
        <p:spPr>
          <a:xfrm>
            <a:off x="629344" y="3361038"/>
            <a:ext cx="202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Prover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C9F21E-B5CE-664D-92B2-3DAFAEBB2191}"/>
              </a:ext>
            </a:extLst>
          </p:cNvPr>
          <p:cNvSpPr txBox="1"/>
          <p:nvPr/>
        </p:nvSpPr>
        <p:spPr>
          <a:xfrm>
            <a:off x="7264197" y="3361038"/>
            <a:ext cx="2027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AE52F-8D01-AE48-A92A-FEADB938A7A0}"/>
              </a:ext>
            </a:extLst>
          </p:cNvPr>
          <p:cNvSpPr txBox="1"/>
          <p:nvPr/>
        </p:nvSpPr>
        <p:spPr>
          <a:xfrm>
            <a:off x="3725177" y="1275219"/>
            <a:ext cx="206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F(</a:t>
            </a:r>
            <a:r>
              <a:rPr lang="en-US" dirty="0" err="1">
                <a:solidFill>
                  <a:srgbClr val="00B050"/>
                </a:solidFill>
                <a:latin typeface="+mn-lt"/>
              </a:rPr>
              <a:t>x</a:t>
            </a:r>
            <a:r>
              <a:rPr lang="en-US" dirty="0" err="1">
                <a:latin typeface="+mn-lt"/>
              </a:rPr>
              <a:t>,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w</a:t>
            </a:r>
            <a:r>
              <a:rPr lang="en-US" dirty="0">
                <a:latin typeface="+mn-lt"/>
              </a:rPr>
              <a:t>)-&gt; </a:t>
            </a:r>
            <a:r>
              <a:rPr lang="en-US" dirty="0">
                <a:solidFill>
                  <a:srgbClr val="00B050"/>
                </a:solidFill>
                <a:latin typeface="+mn-lt"/>
              </a:rPr>
              <a:t>o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BCBFA7-D732-D641-88E9-427577FE1830}"/>
              </a:ext>
            </a:extLst>
          </p:cNvPr>
          <p:cNvSpPr txBox="1"/>
          <p:nvPr/>
        </p:nvSpPr>
        <p:spPr>
          <a:xfrm>
            <a:off x="3959955" y="872937"/>
            <a:ext cx="1210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Public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7DC8CB9-DBD6-1441-B3AA-FB9AA6D8DE7D}"/>
              </a:ext>
            </a:extLst>
          </p:cNvPr>
          <p:cNvCxnSpPr/>
          <p:nvPr/>
        </p:nvCxnSpPr>
        <p:spPr>
          <a:xfrm flipH="1">
            <a:off x="4170021" y="1184692"/>
            <a:ext cx="86497" cy="19581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78E7E62-81DE-0543-A3F6-694D741DB034}"/>
              </a:ext>
            </a:extLst>
          </p:cNvPr>
          <p:cNvCxnSpPr>
            <a:cxnSpLocks/>
          </p:cNvCxnSpPr>
          <p:nvPr/>
        </p:nvCxnSpPr>
        <p:spPr>
          <a:xfrm>
            <a:off x="4670470" y="1259647"/>
            <a:ext cx="228599" cy="1654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C1F02DF-5347-954B-80A6-94DA6C397B23}"/>
              </a:ext>
            </a:extLst>
          </p:cNvPr>
          <p:cNvSpPr txBox="1"/>
          <p:nvPr/>
        </p:nvSpPr>
        <p:spPr>
          <a:xfrm>
            <a:off x="3697393" y="1799560"/>
            <a:ext cx="1736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Private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9C9FFDB-6982-D343-8C47-C141B9890B35}"/>
              </a:ext>
            </a:extLst>
          </p:cNvPr>
          <p:cNvCxnSpPr>
            <a:cxnSpLocks/>
          </p:cNvCxnSpPr>
          <p:nvPr/>
        </p:nvCxnSpPr>
        <p:spPr>
          <a:xfrm>
            <a:off x="4380085" y="1709069"/>
            <a:ext cx="0" cy="16631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CCF5D1-46E3-1F4F-ACA7-ADF4142B69C2}"/>
                  </a:ext>
                </a:extLst>
              </p:cNvPr>
              <p:cNvSpPr txBox="1"/>
              <p:nvPr/>
            </p:nvSpPr>
            <p:spPr>
              <a:xfrm>
                <a:off x="407772" y="3985995"/>
                <a:ext cx="4349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Prove(</a:t>
                </a:r>
                <a:r>
                  <a:rPr lang="en-US" dirty="0" err="1">
                    <a:solidFill>
                      <a:srgbClr val="00B050"/>
                    </a:solidFill>
                    <a:latin typeface="+mn-lt"/>
                  </a:rPr>
                  <a:t>x,o</a:t>
                </a:r>
                <a:r>
                  <a:rPr lang="en-US" dirty="0" err="1">
                    <a:latin typeface="+mn-lt"/>
                  </a:rPr>
                  <a:t>,</a:t>
                </a:r>
                <a:r>
                  <a:rPr lang="en-US" dirty="0" err="1">
                    <a:solidFill>
                      <a:srgbClr val="FF0000"/>
                    </a:solidFill>
                    <a:latin typeface="+mn-lt"/>
                  </a:rPr>
                  <a:t>w</a:t>
                </a:r>
                <a:r>
                  <a:rPr lang="en-US" dirty="0"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(SNARK)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7CCF5D1-46E3-1F4F-ACA7-ADF4142B69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772" y="3985995"/>
                <a:ext cx="4349579" cy="461665"/>
              </a:xfrm>
              <a:prstGeom prst="rect">
                <a:avLst/>
              </a:prstGeom>
              <a:blipFill>
                <a:blip r:embed="rId5"/>
                <a:stretch>
                  <a:fillRect l="-2332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AD62FF-9D73-0E46-AD7C-656881436E56}"/>
                  </a:ext>
                </a:extLst>
              </p:cNvPr>
              <p:cNvSpPr txBox="1"/>
              <p:nvPr/>
            </p:nvSpPr>
            <p:spPr>
              <a:xfrm>
                <a:off x="5211433" y="3980758"/>
                <a:ext cx="434957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Verify(</a:t>
                </a:r>
                <a:r>
                  <a:rPr lang="en-US" dirty="0" err="1">
                    <a:solidFill>
                      <a:srgbClr val="00B050"/>
                    </a:solidFill>
                    <a:latin typeface="+mn-lt"/>
                  </a:rPr>
                  <a:t>x,o</a:t>
                </a:r>
                <a:r>
                  <a:rPr lang="en-US" dirty="0">
                    <a:latin typeface="+mn-lt"/>
                  </a:rPr>
                  <a:t>,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)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𝐴𝑐𝑐𝑒𝑝𝑡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𝑅𝑒𝑗𝑒𝑐𝑡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DAD62FF-9D73-0E46-AD7C-656881436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1433" y="3980758"/>
                <a:ext cx="4349579" cy="461665"/>
              </a:xfrm>
              <a:prstGeom prst="rect">
                <a:avLst/>
              </a:prstGeom>
              <a:blipFill>
                <a:blip r:embed="rId6"/>
                <a:stretch>
                  <a:fillRect l="-2332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7B5A5E-2873-4046-92F7-91C145DAEF47}"/>
                  </a:ext>
                </a:extLst>
              </p:cNvPr>
              <p:cNvSpPr txBox="1"/>
              <p:nvPr/>
            </p:nvSpPr>
            <p:spPr>
              <a:xfrm>
                <a:off x="2120413" y="2124262"/>
                <a:ext cx="4467461" cy="1938992"/>
              </a:xfrm>
              <a:prstGeom prst="rect">
                <a:avLst/>
              </a:prstGeom>
              <a:noFill/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+mn-lt"/>
                  </a:rPr>
                  <a:t>Succinctness: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≪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b="1" dirty="0">
                    <a:latin typeface="+mn-lt"/>
                  </a:rPr>
                  <a:t> </a:t>
                </a:r>
                <a:r>
                  <a:rPr lang="en-US" dirty="0">
                    <a:latin typeface="+mn-lt"/>
                  </a:rPr>
                  <a:t>Time(Verify)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≪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Time(F) </a:t>
                </a:r>
              </a:p>
              <a:p>
                <a:r>
                  <a:rPr lang="en-US" dirty="0">
                    <a:latin typeface="+mn-lt"/>
                  </a:rPr>
                  <a:t>Practice: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&lt;100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𝑏𝑖𝑡𝑠</m:t>
                    </m:r>
                  </m:oMath>
                </a14:m>
                <a:r>
                  <a:rPr lang="en-US" dirty="0">
                    <a:latin typeface="+mn-lt"/>
                  </a:rPr>
                  <a:t> and Time(Verify)=10ms</a:t>
                </a:r>
              </a:p>
              <a:p>
                <a:r>
                  <a:rPr lang="en-US" dirty="0">
                    <a:latin typeface="+mn-lt"/>
                  </a:rPr>
                  <a:t>~500k Gas</a:t>
                </a:r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47B5A5E-2873-4046-92F7-91C145DAEF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0413" y="2124262"/>
                <a:ext cx="4467461" cy="1938992"/>
              </a:xfrm>
              <a:prstGeom prst="rect">
                <a:avLst/>
              </a:prstGeom>
              <a:blipFill>
                <a:blip r:embed="rId7"/>
                <a:stretch>
                  <a:fillRect l="-1977" t="-1935" r="-565" b="-5806"/>
                </a:stretch>
              </a:blipFill>
              <a:ln>
                <a:solidFill>
                  <a:schemeClr val="accent1">
                    <a:shade val="50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3595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38896-7FFD-9A47-9437-D0AC35DEF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Lightning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75572D-76E1-A145-9870-21D1CEB1689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1692" y="1046954"/>
            <a:ext cx="473557" cy="8164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F5FB66-2474-814E-BD17-531F49AFB4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340" y="1863432"/>
            <a:ext cx="584280" cy="8643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315A90-82FE-A748-8078-D1FBB580D6C7}"/>
              </a:ext>
            </a:extLst>
          </p:cNvPr>
          <p:cNvCxnSpPr>
            <a:cxnSpLocks/>
          </p:cNvCxnSpPr>
          <p:nvPr/>
        </p:nvCxnSpPr>
        <p:spPr>
          <a:xfrm flipV="1">
            <a:off x="1668162" y="1569308"/>
            <a:ext cx="1643449" cy="72628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A2AE91-A083-6D46-864B-9E76226B8A6E}"/>
              </a:ext>
            </a:extLst>
          </p:cNvPr>
          <p:cNvCxnSpPr>
            <a:cxnSpLocks/>
          </p:cNvCxnSpPr>
          <p:nvPr/>
        </p:nvCxnSpPr>
        <p:spPr>
          <a:xfrm>
            <a:off x="4452551" y="1455193"/>
            <a:ext cx="228600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229B3AB6-4CCE-3E4C-BA8B-B133E5DE81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183697" y="1137147"/>
            <a:ext cx="584281" cy="864321"/>
          </a:xfrm>
          <a:prstGeom prst="rect">
            <a:avLst/>
          </a:prstGeom>
        </p:spPr>
      </p:pic>
      <p:pic>
        <p:nvPicPr>
          <p:cNvPr id="14340" name="Picture 4" descr="Someone just bought a cryptocurrency cat for $172,000 - CNET">
            <a:extLst>
              <a:ext uri="{FF2B5EF4-FFF2-40B4-BE49-F238E27FC236}">
                <a16:creationId xmlns:a16="http://schemas.microsoft.com/office/drawing/2014/main" id="{738CD5D7-7323-5E41-AA83-7776E5A01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EFE0D9"/>
              </a:clrFrom>
              <a:clrTo>
                <a:srgbClr val="EFE0D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5373" y="2493759"/>
            <a:ext cx="2015211" cy="1133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ryptoKitties is the most widely-used Ethereum app">
            <a:extLst>
              <a:ext uri="{FF2B5EF4-FFF2-40B4-BE49-F238E27FC236}">
                <a16:creationId xmlns:a16="http://schemas.microsoft.com/office/drawing/2014/main" id="{6D73CD25-B489-AD43-B01B-FEFCF1C3F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37" y="3245197"/>
            <a:ext cx="1260892" cy="847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275DD4C-04E3-FB47-B494-DE9CD7A7B2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747" y="3813773"/>
            <a:ext cx="1214050" cy="1214050"/>
          </a:xfrm>
          <a:prstGeom prst="rect">
            <a:avLst/>
          </a:prstGeom>
        </p:spPr>
      </p:pic>
      <p:pic>
        <p:nvPicPr>
          <p:cNvPr id="21" name="Picture 20" descr="A person wearing a costume&#10;&#10;Description automatically generated">
            <a:extLst>
              <a:ext uri="{FF2B5EF4-FFF2-40B4-BE49-F238E27FC236}">
                <a16:creationId xmlns:a16="http://schemas.microsoft.com/office/drawing/2014/main" id="{202AA719-7756-4F46-9750-26779B0FA18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3504" y="3422334"/>
            <a:ext cx="1018504" cy="14982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46ACF3D8-C512-BE41-97EF-50771024EB6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0166" y="2054697"/>
            <a:ext cx="1005840" cy="1005840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7959D8A-45BC-D043-A6E2-090E70AC76DE}"/>
              </a:ext>
            </a:extLst>
          </p:cNvPr>
          <p:cNvCxnSpPr>
            <a:cxnSpLocks/>
          </p:cNvCxnSpPr>
          <p:nvPr/>
        </p:nvCxnSpPr>
        <p:spPr>
          <a:xfrm>
            <a:off x="3965249" y="1854241"/>
            <a:ext cx="487302" cy="37020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C3AE033-5C2C-6F46-BB97-26F100B888E6}"/>
              </a:ext>
            </a:extLst>
          </p:cNvPr>
          <p:cNvCxnSpPr>
            <a:cxnSpLocks/>
          </p:cNvCxnSpPr>
          <p:nvPr/>
        </p:nvCxnSpPr>
        <p:spPr>
          <a:xfrm flipH="1">
            <a:off x="5595552" y="2001468"/>
            <a:ext cx="1371337" cy="1421354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F9DFC17-EEAE-2749-B9FE-A337C777EFB1}"/>
              </a:ext>
            </a:extLst>
          </p:cNvPr>
          <p:cNvCxnSpPr>
            <a:cxnSpLocks/>
          </p:cNvCxnSpPr>
          <p:nvPr/>
        </p:nvCxnSpPr>
        <p:spPr>
          <a:xfrm flipH="1">
            <a:off x="5377615" y="3200937"/>
            <a:ext cx="1872818" cy="612836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F39049F-8C20-214A-BC78-1AE54DBF080B}"/>
              </a:ext>
            </a:extLst>
          </p:cNvPr>
          <p:cNvCxnSpPr>
            <a:cxnSpLocks/>
          </p:cNvCxnSpPr>
          <p:nvPr/>
        </p:nvCxnSpPr>
        <p:spPr>
          <a:xfrm flipH="1">
            <a:off x="7183697" y="3353337"/>
            <a:ext cx="219136" cy="6649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AF23E647-689F-6B46-A43D-095FF9D15CDF}"/>
              </a:ext>
            </a:extLst>
          </p:cNvPr>
          <p:cNvCxnSpPr>
            <a:cxnSpLocks/>
          </p:cNvCxnSpPr>
          <p:nvPr/>
        </p:nvCxnSpPr>
        <p:spPr>
          <a:xfrm flipH="1">
            <a:off x="3002932" y="2727750"/>
            <a:ext cx="1357865" cy="77960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0528E3D-B5F5-2440-A79B-8FFBDA75493C}"/>
              </a:ext>
            </a:extLst>
          </p:cNvPr>
          <p:cNvCxnSpPr>
            <a:cxnSpLocks/>
          </p:cNvCxnSpPr>
          <p:nvPr/>
        </p:nvCxnSpPr>
        <p:spPr>
          <a:xfrm>
            <a:off x="4577575" y="3031729"/>
            <a:ext cx="88304" cy="40319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B2C6BE26-4875-B34F-8268-D44A940A53BB}"/>
              </a:ext>
            </a:extLst>
          </p:cNvPr>
          <p:cNvCxnSpPr>
            <a:cxnSpLocks/>
          </p:cNvCxnSpPr>
          <p:nvPr/>
        </p:nvCxnSpPr>
        <p:spPr>
          <a:xfrm flipH="1">
            <a:off x="2682438" y="2018865"/>
            <a:ext cx="843850" cy="118207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570E756B-B349-B54F-9999-D1E3983DEE76}"/>
              </a:ext>
            </a:extLst>
          </p:cNvPr>
          <p:cNvSpPr txBox="1"/>
          <p:nvPr/>
        </p:nvSpPr>
        <p:spPr>
          <a:xfrm>
            <a:off x="162229" y="4018266"/>
            <a:ext cx="4131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Many extensions possible:</a:t>
            </a:r>
          </a:p>
          <a:p>
            <a:pPr algn="l"/>
            <a:r>
              <a:rPr lang="en-US" dirty="0">
                <a:latin typeface="+mn-lt"/>
              </a:rPr>
              <a:t>Multi currency hubs</a:t>
            </a:r>
          </a:p>
          <a:p>
            <a:pPr algn="l"/>
            <a:r>
              <a:rPr lang="en-US" dirty="0">
                <a:latin typeface="+mn-lt"/>
              </a:rPr>
              <a:t>Credit hubs </a:t>
            </a:r>
          </a:p>
        </p:txBody>
      </p:sp>
    </p:spTree>
    <p:extLst>
      <p:ext uri="{BB962C8B-B14F-4D97-AF65-F5344CB8AC3E}">
        <p14:creationId xmlns:p14="http://schemas.microsoft.com/office/powerpoint/2010/main" val="9340489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AFCD0-A482-4343-B5FE-882F6712A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SNARKRollup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C3FB7-AF81-F840-BB86-51971BADF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Merkelize</a:t>
            </a:r>
            <a:r>
              <a:rPr lang="en-US" dirty="0"/>
              <a:t> Transactions (omit)</a:t>
            </a:r>
          </a:p>
          <a:p>
            <a:r>
              <a:rPr lang="en-US" dirty="0"/>
              <a:t>SNARK proves that given transactions I know signatures such that state transition S -&gt; S’ valid</a:t>
            </a:r>
          </a:p>
          <a:p>
            <a:r>
              <a:rPr lang="en-US" dirty="0"/>
              <a:t>No Data availability problem</a:t>
            </a:r>
          </a:p>
        </p:txBody>
      </p:sp>
    </p:spTree>
    <p:extLst>
      <p:ext uri="{BB962C8B-B14F-4D97-AF65-F5344CB8AC3E}">
        <p14:creationId xmlns:p14="http://schemas.microsoft.com/office/powerpoint/2010/main" val="9068141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SNARKRollup</a:t>
            </a:r>
            <a:r>
              <a:rPr lang="en-US" dirty="0"/>
              <a:t> (</a:t>
            </a:r>
            <a:r>
              <a:rPr lang="en-US" dirty="0" err="1"/>
              <a:t>ZKRollup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B3121-9A4B-FF4F-838B-1A0216B4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96" y="684801"/>
            <a:ext cx="2275188" cy="227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46" y="949201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6166021" y="2949921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B1D32-AB5F-2047-94D7-B830128BB724}"/>
              </a:ext>
            </a:extLst>
          </p:cNvPr>
          <p:cNvSpPr txBox="1"/>
          <p:nvPr/>
        </p:nvSpPr>
        <p:spPr>
          <a:xfrm>
            <a:off x="3471182" y="2571404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1EE8D-5E61-B04C-9CE5-7C3466BA357E}"/>
              </a:ext>
            </a:extLst>
          </p:cNvPr>
          <p:cNvSpPr txBox="1"/>
          <p:nvPr/>
        </p:nvSpPr>
        <p:spPr>
          <a:xfrm>
            <a:off x="6450227" y="3903263"/>
            <a:ext cx="269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Commitment to 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F97EF1-AD58-A944-9DC1-A12CFB8011D1}"/>
              </a:ext>
            </a:extLst>
          </p:cNvPr>
          <p:cNvSpPr txBox="1"/>
          <p:nvPr/>
        </p:nvSpPr>
        <p:spPr>
          <a:xfrm>
            <a:off x="7285373" y="3402549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156119F-3D72-F04C-A58C-75E73AFF1BFC}"/>
              </a:ext>
            </a:extLst>
          </p:cNvPr>
          <p:cNvSpPr/>
          <p:nvPr/>
        </p:nvSpPr>
        <p:spPr>
          <a:xfrm>
            <a:off x="2029530" y="1810266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89CD6-AE10-3641-BC9A-8D1910559929}"/>
              </a:ext>
            </a:extLst>
          </p:cNvPr>
          <p:cNvSpPr txBox="1"/>
          <p:nvPr/>
        </p:nvSpPr>
        <p:spPr>
          <a:xfrm>
            <a:off x="1515906" y="2635268"/>
            <a:ext cx="195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0402E8-3917-4346-A488-71106065C7CF}"/>
                  </a:ext>
                </a:extLst>
              </p:cNvPr>
              <p:cNvSpPr txBox="1"/>
              <p:nvPr/>
            </p:nvSpPr>
            <p:spPr>
              <a:xfrm>
                <a:off x="6976" y="3519263"/>
                <a:ext cx="6356412" cy="156966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Applies TXs to S resulting in S’ 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Produces root’= Commit(S’)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Produces SNARK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∃</m:t>
                    </m:r>
                  </m:oMath>
                </a14:m>
                <a:r>
                  <a:rPr lang="en-US" dirty="0" err="1">
                    <a:latin typeface="+mn-lt"/>
                  </a:rPr>
                  <a:t>txs</a:t>
                </a:r>
                <a:r>
                  <a:rPr lang="en-US" dirty="0">
                    <a:latin typeface="+mn-lt"/>
                  </a:rPr>
                  <a:t> such that root’ is correct update to state S </a:t>
                </a:r>
                <a:r>
                  <a:rPr lang="en-US" dirty="0" err="1">
                    <a:latin typeface="+mn-lt"/>
                  </a:rPr>
                  <a:t>commited</a:t>
                </a:r>
                <a:r>
                  <a:rPr lang="en-US" dirty="0">
                    <a:latin typeface="+mn-lt"/>
                  </a:rPr>
                  <a:t> in root</a:t>
                </a: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0402E8-3917-4346-A488-71106065C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6" y="3519263"/>
                <a:ext cx="6356412" cy="1569660"/>
              </a:xfrm>
              <a:prstGeom prst="rect">
                <a:avLst/>
              </a:prstGeom>
              <a:blipFill>
                <a:blip r:embed="rId6"/>
                <a:stretch>
                  <a:fillRect l="-1389" t="-3175" r="-794" b="-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Arrow 42">
            <a:extLst>
              <a:ext uri="{FF2B5EF4-FFF2-40B4-BE49-F238E27FC236}">
                <a16:creationId xmlns:a16="http://schemas.microsoft.com/office/drawing/2014/main" id="{7C8918D5-BA96-2643-8161-FE886DC7DDFF}"/>
              </a:ext>
            </a:extLst>
          </p:cNvPr>
          <p:cNvSpPr/>
          <p:nvPr/>
        </p:nvSpPr>
        <p:spPr>
          <a:xfrm>
            <a:off x="5273456" y="1734680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41904D-4799-7C4E-AC15-852CCFE0D04C}"/>
              </a:ext>
            </a:extLst>
          </p:cNvPr>
          <p:cNvSpPr txBox="1"/>
          <p:nvPr/>
        </p:nvSpPr>
        <p:spPr>
          <a:xfrm>
            <a:off x="5220533" y="2555424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/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3BD789CF-EE34-A74F-ABEC-D17933D45552}"/>
              </a:ext>
            </a:extLst>
          </p:cNvPr>
          <p:cNvSpPr txBox="1"/>
          <p:nvPr/>
        </p:nvSpPr>
        <p:spPr>
          <a:xfrm>
            <a:off x="32640" y="3096933"/>
            <a:ext cx="33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does: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1482EC9-97C9-124F-B7E2-9CC41FD8F039}"/>
              </a:ext>
            </a:extLst>
          </p:cNvPr>
          <p:cNvSpPr txBox="1"/>
          <p:nvPr/>
        </p:nvSpPr>
        <p:spPr>
          <a:xfrm>
            <a:off x="3832126" y="2885151"/>
            <a:ext cx="131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Stores S</a:t>
            </a:r>
          </a:p>
        </p:txBody>
      </p:sp>
    </p:spTree>
    <p:extLst>
      <p:ext uri="{BB962C8B-B14F-4D97-AF65-F5344CB8AC3E}">
        <p14:creationId xmlns:p14="http://schemas.microsoft.com/office/powerpoint/2010/main" val="249259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34" grpId="0" build="p"/>
      <p:bldP spid="43" grpId="0" animBg="1"/>
      <p:bldP spid="45" grpId="0" animBg="1"/>
      <p:bldP spid="35" grpId="0"/>
      <p:bldP spid="4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SNARKRollup</a:t>
            </a:r>
            <a:r>
              <a:rPr lang="en-US" dirty="0"/>
              <a:t> (</a:t>
            </a:r>
            <a:r>
              <a:rPr lang="en-US" dirty="0" err="1"/>
              <a:t>ZKRollup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B3121-9A4B-FF4F-838B-1A0216B4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96" y="684801"/>
            <a:ext cx="2275188" cy="227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8346" y="949201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6166021" y="2949921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B1D32-AB5F-2047-94D7-B830128BB724}"/>
              </a:ext>
            </a:extLst>
          </p:cNvPr>
          <p:cNvSpPr txBox="1"/>
          <p:nvPr/>
        </p:nvSpPr>
        <p:spPr>
          <a:xfrm>
            <a:off x="3471182" y="2571404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D31EE8D-5E61-B04C-9CE5-7C3466BA357E}"/>
              </a:ext>
            </a:extLst>
          </p:cNvPr>
          <p:cNvSpPr txBox="1"/>
          <p:nvPr/>
        </p:nvSpPr>
        <p:spPr>
          <a:xfrm>
            <a:off x="6450227" y="3903263"/>
            <a:ext cx="26937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Commitment to 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F97EF1-AD58-A944-9DC1-A12CFB8011D1}"/>
              </a:ext>
            </a:extLst>
          </p:cNvPr>
          <p:cNvSpPr txBox="1"/>
          <p:nvPr/>
        </p:nvSpPr>
        <p:spPr>
          <a:xfrm>
            <a:off x="7285373" y="3402549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156119F-3D72-F04C-A58C-75E73AFF1BFC}"/>
              </a:ext>
            </a:extLst>
          </p:cNvPr>
          <p:cNvSpPr/>
          <p:nvPr/>
        </p:nvSpPr>
        <p:spPr>
          <a:xfrm>
            <a:off x="2029530" y="1810266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89CD6-AE10-3641-BC9A-8D1910559929}"/>
              </a:ext>
            </a:extLst>
          </p:cNvPr>
          <p:cNvSpPr txBox="1"/>
          <p:nvPr/>
        </p:nvSpPr>
        <p:spPr>
          <a:xfrm>
            <a:off x="1515906" y="2635268"/>
            <a:ext cx="19552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0402E8-3917-4346-A488-71106065C7CF}"/>
                  </a:ext>
                </a:extLst>
              </p:cNvPr>
              <p:cNvSpPr txBox="1"/>
              <p:nvPr/>
            </p:nvSpPr>
            <p:spPr>
              <a:xfrm>
                <a:off x="1142731" y="3621026"/>
                <a:ext cx="5023290" cy="830997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dirty="0">
                    <a:latin typeface="+mn-lt"/>
                  </a:rPr>
                  <a:t>Verify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>
                    <a:latin typeface="+mn-lt"/>
                  </a:rPr>
                  <a:t> given root and root’</a:t>
                </a:r>
              </a:p>
              <a:p>
                <a:pPr marL="457200" indent="-457200" algn="l">
                  <a:buFont typeface="+mj-lt"/>
                  <a:buAutoNum type="arabicPeriod"/>
                </a:pPr>
                <a:r>
                  <a:rPr lang="en-US" dirty="0"/>
                  <a:t>If accept then set root &lt;- root’</a:t>
                </a:r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A0402E8-3917-4346-A488-71106065C7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731" y="3621026"/>
                <a:ext cx="5023290" cy="830997"/>
              </a:xfrm>
              <a:prstGeom prst="rect">
                <a:avLst/>
              </a:prstGeom>
              <a:blipFill>
                <a:blip r:embed="rId6"/>
                <a:stretch>
                  <a:fillRect l="-1504" t="-4412" b="-13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ight Arrow 42">
            <a:extLst>
              <a:ext uri="{FF2B5EF4-FFF2-40B4-BE49-F238E27FC236}">
                <a16:creationId xmlns:a16="http://schemas.microsoft.com/office/drawing/2014/main" id="{7C8918D5-BA96-2643-8161-FE886DC7DDFF}"/>
              </a:ext>
            </a:extLst>
          </p:cNvPr>
          <p:cNvSpPr/>
          <p:nvPr/>
        </p:nvSpPr>
        <p:spPr>
          <a:xfrm>
            <a:off x="5273456" y="1734680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41904D-4799-7C4E-AC15-852CCFE0D04C}"/>
              </a:ext>
            </a:extLst>
          </p:cNvPr>
          <p:cNvSpPr txBox="1"/>
          <p:nvPr/>
        </p:nvSpPr>
        <p:spPr>
          <a:xfrm>
            <a:off x="5220533" y="2555424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/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Box 45">
            <a:extLst>
              <a:ext uri="{FF2B5EF4-FFF2-40B4-BE49-F238E27FC236}">
                <a16:creationId xmlns:a16="http://schemas.microsoft.com/office/drawing/2014/main" id="{3BD789CF-EE34-A74F-ABEC-D17933D45552}"/>
              </a:ext>
            </a:extLst>
          </p:cNvPr>
          <p:cNvSpPr txBox="1"/>
          <p:nvPr/>
        </p:nvSpPr>
        <p:spPr>
          <a:xfrm>
            <a:off x="1067794" y="3191584"/>
            <a:ext cx="3303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Smart Contract does: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04226A-9DD0-4842-B589-9D684E8A0F81}"/>
              </a:ext>
            </a:extLst>
          </p:cNvPr>
          <p:cNvSpPr txBox="1"/>
          <p:nvPr/>
        </p:nvSpPr>
        <p:spPr>
          <a:xfrm>
            <a:off x="2719636" y="4650632"/>
            <a:ext cx="6288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Smart contract still allows “manual” withdrawals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0FC44E-8D66-4541-8B40-7FCEB1A080D8}"/>
              </a:ext>
            </a:extLst>
          </p:cNvPr>
          <p:cNvSpPr txBox="1"/>
          <p:nvPr/>
        </p:nvSpPr>
        <p:spPr>
          <a:xfrm>
            <a:off x="3684671" y="2861447"/>
            <a:ext cx="131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Stores S’</a:t>
            </a:r>
          </a:p>
        </p:txBody>
      </p:sp>
    </p:spTree>
    <p:extLst>
      <p:ext uri="{BB962C8B-B14F-4D97-AF65-F5344CB8AC3E}">
        <p14:creationId xmlns:p14="http://schemas.microsoft.com/office/powerpoint/2010/main" val="2382602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6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0E85E-D0B0-224D-B1CD-8876DB318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 Availability Problem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97CBC9-17CB-A14F-BEB4-D691199BE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34156"/>
            <a:ext cx="2275188" cy="2275188"/>
          </a:xfrm>
          <a:prstGeom prst="rect">
            <a:avLst/>
          </a:prstGeom>
        </p:spPr>
      </p:pic>
      <p:pic>
        <p:nvPicPr>
          <p:cNvPr id="5" name="Shape 1084">
            <a:extLst>
              <a:ext uri="{FF2B5EF4-FFF2-40B4-BE49-F238E27FC236}">
                <a16:creationId xmlns:a16="http://schemas.microsoft.com/office/drawing/2014/main" id="{D2689E3B-A140-8843-95C5-8F955D9925D9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75883"/>
          <a:stretch/>
        </p:blipFill>
        <p:spPr>
          <a:xfrm>
            <a:off x="1301561" y="1311844"/>
            <a:ext cx="211261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Shape 1084">
            <a:extLst>
              <a:ext uri="{FF2B5EF4-FFF2-40B4-BE49-F238E27FC236}">
                <a16:creationId xmlns:a16="http://schemas.microsoft.com/office/drawing/2014/main" id="{FE5827A9-65FC-FA47-BEE3-BFDC6A5EB44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 r="75883"/>
          <a:stretch/>
        </p:blipFill>
        <p:spPr>
          <a:xfrm flipH="1">
            <a:off x="1620678" y="1311844"/>
            <a:ext cx="207504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D5EAE4-A77C-7648-8316-15F256EC14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1005" y="1159266"/>
            <a:ext cx="1843169" cy="1843169"/>
          </a:xfrm>
          <a:prstGeom prst="rect">
            <a:avLst/>
          </a:prstGeom>
        </p:spPr>
      </p:pic>
      <p:sp>
        <p:nvSpPr>
          <p:cNvPr id="8" name="Right Arrow 7">
            <a:extLst>
              <a:ext uri="{FF2B5EF4-FFF2-40B4-BE49-F238E27FC236}">
                <a16:creationId xmlns:a16="http://schemas.microsoft.com/office/drawing/2014/main" id="{62EA706F-D224-7A42-BACA-ECDD4D292D3A}"/>
              </a:ext>
            </a:extLst>
          </p:cNvPr>
          <p:cNvSpPr/>
          <p:nvPr/>
        </p:nvSpPr>
        <p:spPr>
          <a:xfrm>
            <a:off x="2456115" y="1944745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0FD69C-1452-E340-8889-9FA3FB72BE7A}"/>
              </a:ext>
            </a:extLst>
          </p:cNvPr>
          <p:cNvSpPr txBox="1"/>
          <p:nvPr/>
        </p:nvSpPr>
        <p:spPr>
          <a:xfrm>
            <a:off x="2403192" y="2765489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91D66CB-D377-3A49-8F94-A3F1ECB73A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1874" y="3103660"/>
            <a:ext cx="790833" cy="13635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FDD834-0C1B-9D42-9DD9-C04A2E94CBDD}"/>
              </a:ext>
            </a:extLst>
          </p:cNvPr>
          <p:cNvSpPr txBox="1"/>
          <p:nvPr/>
        </p:nvSpPr>
        <p:spPr>
          <a:xfrm>
            <a:off x="7240234" y="2380768"/>
            <a:ext cx="5541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dirty="0">
                <a:latin typeface="+mn-lt"/>
              </a:rPr>
              <a:t>⁇</a:t>
            </a:r>
            <a:endParaRPr lang="en-US" dirty="0">
              <a:latin typeface="+mn-lt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39529D-8922-F041-9A29-40B4B83976F2}"/>
                  </a:ext>
                </a:extLst>
              </p:cNvPr>
              <p:cNvSpPr/>
              <p:nvPr/>
            </p:nvSpPr>
            <p:spPr>
              <a:xfrm>
                <a:off x="3267483" y="2728162"/>
                <a:ext cx="550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AB39529D-8922-F041-9A29-40B4B83976F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7483" y="2728162"/>
                <a:ext cx="55098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84A2DAAE-2DE4-DC4F-838A-3F76C9844CF8}"/>
              </a:ext>
            </a:extLst>
          </p:cNvPr>
          <p:cNvSpPr txBox="1"/>
          <p:nvPr/>
        </p:nvSpPr>
        <p:spPr>
          <a:xfrm>
            <a:off x="961288" y="3521676"/>
            <a:ext cx="3007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Update must be valid!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7ABA43-5739-F14A-9B61-EB9B02199285}"/>
              </a:ext>
            </a:extLst>
          </p:cNvPr>
          <p:cNvSpPr txBox="1"/>
          <p:nvPr/>
        </p:nvSpPr>
        <p:spPr>
          <a:xfrm>
            <a:off x="961288" y="3983341"/>
            <a:ext cx="42142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What if Coordinator does not reveal data?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7190B6-1CD6-694C-9267-76148C3141DB}"/>
              </a:ext>
            </a:extLst>
          </p:cNvPr>
          <p:cNvSpPr txBox="1"/>
          <p:nvPr/>
        </p:nvSpPr>
        <p:spPr>
          <a:xfrm>
            <a:off x="5461686" y="4467166"/>
            <a:ext cx="3682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Can’t update Merkle proofs</a:t>
            </a:r>
          </a:p>
        </p:txBody>
      </p:sp>
    </p:spTree>
    <p:extLst>
      <p:ext uri="{BB962C8B-B14F-4D97-AF65-F5344CB8AC3E}">
        <p14:creationId xmlns:p14="http://schemas.microsoft.com/office/powerpoint/2010/main" val="109659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Publish diff on chain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B3121-9A4B-FF4F-838B-1A0216B4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96" y="684801"/>
            <a:ext cx="2275188" cy="227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293" y="1010259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6531566" y="3003117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B1D32-AB5F-2047-94D7-B830128BB724}"/>
              </a:ext>
            </a:extLst>
          </p:cNvPr>
          <p:cNvSpPr txBox="1"/>
          <p:nvPr/>
        </p:nvSpPr>
        <p:spPr>
          <a:xfrm>
            <a:off x="3471182" y="2571404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F97EF1-AD58-A944-9DC1-A12CFB8011D1}"/>
              </a:ext>
            </a:extLst>
          </p:cNvPr>
          <p:cNvSpPr txBox="1"/>
          <p:nvPr/>
        </p:nvSpPr>
        <p:spPr>
          <a:xfrm>
            <a:off x="7895967" y="3431800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156119F-3D72-F04C-A58C-75E73AFF1BFC}"/>
              </a:ext>
            </a:extLst>
          </p:cNvPr>
          <p:cNvSpPr/>
          <p:nvPr/>
        </p:nvSpPr>
        <p:spPr>
          <a:xfrm>
            <a:off x="2029530" y="1810266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89CD6-AE10-3641-BC9A-8D1910559929}"/>
              </a:ext>
            </a:extLst>
          </p:cNvPr>
          <p:cNvSpPr txBox="1"/>
          <p:nvPr/>
        </p:nvSpPr>
        <p:spPr>
          <a:xfrm>
            <a:off x="1515906" y="2635268"/>
            <a:ext cx="216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 with signatures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7C8918D5-BA96-2643-8161-FE886DC7DDFF}"/>
              </a:ext>
            </a:extLst>
          </p:cNvPr>
          <p:cNvSpPr/>
          <p:nvPr/>
        </p:nvSpPr>
        <p:spPr>
          <a:xfrm>
            <a:off x="5273456" y="1734680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41904D-4799-7C4E-AC15-852CCFE0D04C}"/>
              </a:ext>
            </a:extLst>
          </p:cNvPr>
          <p:cNvSpPr txBox="1"/>
          <p:nvPr/>
        </p:nvSpPr>
        <p:spPr>
          <a:xfrm>
            <a:off x="5220533" y="2555424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/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E004226A-9DD0-4842-B589-9D684E8A0F81}"/>
              </a:ext>
            </a:extLst>
          </p:cNvPr>
          <p:cNvSpPr txBox="1"/>
          <p:nvPr/>
        </p:nvSpPr>
        <p:spPr>
          <a:xfrm>
            <a:off x="211274" y="3540351"/>
            <a:ext cx="89161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+mn-lt"/>
              </a:rPr>
              <a:t>Txlist</a:t>
            </a:r>
            <a:r>
              <a:rPr lang="en-US" dirty="0">
                <a:latin typeface="+mn-lt"/>
              </a:rPr>
              <a:t>= [{A-&gt; B 3},</a:t>
            </a:r>
            <a:r>
              <a:rPr lang="en-US" dirty="0"/>
              <a:t> {C-&gt; D 2}, {D-&gt; B 1}]</a:t>
            </a:r>
          </a:p>
          <a:p>
            <a:r>
              <a:rPr lang="en-US" dirty="0">
                <a:latin typeface="+mn-lt"/>
              </a:rPr>
              <a:t>No signatures, Sender, Receiver, Amount only in </a:t>
            </a:r>
            <a:r>
              <a:rPr lang="en-US" dirty="0" err="1">
                <a:latin typeface="+mn-lt"/>
              </a:rPr>
              <a:t>Calldata</a:t>
            </a:r>
            <a:r>
              <a:rPr lang="en-US" dirty="0">
                <a:latin typeface="+mn-lt"/>
              </a:rPr>
              <a:t> (not stored)</a:t>
            </a:r>
          </a:p>
          <a:p>
            <a:r>
              <a:rPr lang="en-US" dirty="0">
                <a:latin typeface="+mn-lt"/>
              </a:rPr>
              <a:t>&lt;100bytes per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 ~400 gas/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, SNARK verification ~1500 gas/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 (if full)</a:t>
            </a:r>
          </a:p>
          <a:p>
            <a:r>
              <a:rPr lang="en-US" dirty="0">
                <a:latin typeface="+mn-lt"/>
              </a:rPr>
              <a:t>Full Block 3600 rollup </a:t>
            </a:r>
            <a:r>
              <a:rPr lang="en-US" dirty="0" err="1">
                <a:latin typeface="+mn-lt"/>
              </a:rPr>
              <a:t>tx</a:t>
            </a:r>
            <a:r>
              <a:rPr lang="en-US" dirty="0">
                <a:latin typeface="+mn-lt"/>
              </a:rPr>
              <a:t> vs 570 normal </a:t>
            </a:r>
            <a:r>
              <a:rPr lang="en-US" dirty="0" err="1">
                <a:latin typeface="+mn-lt"/>
              </a:rPr>
              <a:t>tx</a:t>
            </a:r>
            <a:endParaRPr lang="en-US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A0FC44E-8D66-4541-8B40-7FCEB1A080D8}"/>
              </a:ext>
            </a:extLst>
          </p:cNvPr>
          <p:cNvSpPr txBox="1"/>
          <p:nvPr/>
        </p:nvSpPr>
        <p:spPr>
          <a:xfrm>
            <a:off x="3684671" y="2861447"/>
            <a:ext cx="131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Stores S’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AABC1-80C2-FB4A-AB8D-63A4277A27EB}"/>
              </a:ext>
            </a:extLst>
          </p:cNvPr>
          <p:cNvSpPr txBox="1"/>
          <p:nvPr/>
        </p:nvSpPr>
        <p:spPr>
          <a:xfrm>
            <a:off x="6501755" y="2595603"/>
            <a:ext cx="89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highlight>
                  <a:srgbClr val="FFFF00"/>
                </a:highlight>
                <a:latin typeface="+mn-lt"/>
              </a:rPr>
              <a:t>txlist</a:t>
            </a:r>
            <a:endParaRPr lang="en-US" dirty="0">
              <a:highlight>
                <a:srgbClr val="FFFF00"/>
              </a:highligh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837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9AB68-B71F-874C-87AC-997DA12F1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Cool things to do with Rollup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886AE-4A89-454F-972E-2D21FFCE49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SNARKRollup</a:t>
            </a:r>
            <a:r>
              <a:rPr lang="en-US" dirty="0"/>
              <a:t> is cheaper than </a:t>
            </a:r>
            <a:r>
              <a:rPr lang="en-US" dirty="0" err="1"/>
              <a:t>onchain</a:t>
            </a:r>
            <a:r>
              <a:rPr lang="en-US" dirty="0"/>
              <a:t> </a:t>
            </a:r>
            <a:r>
              <a:rPr lang="en-US" dirty="0" err="1"/>
              <a:t>tx</a:t>
            </a:r>
            <a:endParaRPr lang="en-US" dirty="0"/>
          </a:p>
          <a:p>
            <a:r>
              <a:rPr lang="en-US" dirty="0"/>
              <a:t>Can scale to max ~300tx now, 1000tx soon</a:t>
            </a:r>
          </a:p>
          <a:p>
            <a:r>
              <a:rPr lang="en-US" dirty="0"/>
              <a:t>Cost dominated by SNARK verification </a:t>
            </a:r>
          </a:p>
          <a:p>
            <a:r>
              <a:rPr lang="en-US" dirty="0"/>
              <a:t>Finality ~ Blockchain finality (no instant transfer)</a:t>
            </a:r>
          </a:p>
          <a:p>
            <a:r>
              <a:rPr lang="en-US" dirty="0"/>
              <a:t>Only simple transfers of value</a:t>
            </a:r>
          </a:p>
        </p:txBody>
      </p:sp>
    </p:spTree>
    <p:extLst>
      <p:ext uri="{BB962C8B-B14F-4D97-AF65-F5344CB8AC3E}">
        <p14:creationId xmlns:p14="http://schemas.microsoft.com/office/powerpoint/2010/main" val="10426349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C2F24-6B8F-DC4B-A4FE-DB7F6ACDE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Insurance of Rollup -&gt; Instant Finality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049AB-0419-7A48-B42D-118E3F5BB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4100898"/>
          </a:xfrm>
        </p:spPr>
        <p:txBody>
          <a:bodyPr>
            <a:normAutofit/>
          </a:bodyPr>
          <a:lstStyle/>
          <a:p>
            <a:r>
              <a:rPr lang="en-US" dirty="0"/>
              <a:t>Rollup is not instant</a:t>
            </a:r>
          </a:p>
          <a:p>
            <a:r>
              <a:rPr lang="en-US" dirty="0"/>
              <a:t>But if coordinator is trusted then giving them transaction -&gt; finality</a:t>
            </a:r>
          </a:p>
          <a:p>
            <a:r>
              <a:rPr lang="en-US" dirty="0"/>
              <a:t>Idea: Use insurance to achieve finality</a:t>
            </a:r>
          </a:p>
          <a:p>
            <a:r>
              <a:rPr lang="en-US" dirty="0"/>
              <a:t>Coordinator signs insurance</a:t>
            </a:r>
          </a:p>
          <a:p>
            <a:r>
              <a:rPr lang="en-US" dirty="0"/>
              <a:t>If transaction not included in next (few) blocks insurance can be used to get insurance premium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7202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65A0-240A-6048-951D-6A7CEF537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Assets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637165-A1F3-1C45-B845-F3F4B3FF1856}"/>
              </a:ext>
            </a:extLst>
          </p:cNvPr>
          <p:cNvSpPr/>
          <p:nvPr/>
        </p:nvSpPr>
        <p:spPr>
          <a:xfrm>
            <a:off x="636373" y="3268360"/>
            <a:ext cx="7871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Txlist</a:t>
            </a:r>
            <a:r>
              <a:rPr lang="en-US" dirty="0"/>
              <a:t>= [{A-&gt; B 3 ETH}, {C-&gt; D 2 DAI}, {D-&gt; B 1 BAT}]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EAA120-46D4-8A4C-9948-91B7D13A0730}"/>
              </a:ext>
            </a:extLst>
          </p:cNvPr>
          <p:cNvSpPr txBox="1"/>
          <p:nvPr/>
        </p:nvSpPr>
        <p:spPr>
          <a:xfrm>
            <a:off x="1260388" y="4040659"/>
            <a:ext cx="2916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1 byte </a:t>
            </a:r>
            <a:r>
              <a:rPr lang="en-US" dirty="0">
                <a:sym typeface="Wingdings" pitchFamily="2" charset="2"/>
              </a:rPr>
              <a:t></a:t>
            </a:r>
            <a:r>
              <a:rPr lang="en-US" dirty="0">
                <a:latin typeface="+mn-lt"/>
              </a:rPr>
              <a:t> 256 assets</a:t>
            </a:r>
          </a:p>
          <a:p>
            <a:pPr algn="l"/>
            <a:r>
              <a:rPr lang="en-US" dirty="0">
                <a:latin typeface="+mn-lt"/>
              </a:rPr>
              <a:t>2 bytes</a:t>
            </a:r>
            <a:r>
              <a:rPr lang="en-US" dirty="0">
                <a:latin typeface="+mn-lt"/>
                <a:sym typeface="Wingdings" pitchFamily="2" charset="2"/>
              </a:rPr>
              <a:t></a:t>
            </a:r>
            <a:r>
              <a:rPr lang="en-US" dirty="0">
                <a:latin typeface="+mn-lt"/>
              </a:rPr>
              <a:t> 65k assets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89A01E-2BDC-4A41-A1B9-C3E2FD19912B}"/>
              </a:ext>
            </a:extLst>
          </p:cNvPr>
          <p:cNvSpPr txBox="1"/>
          <p:nvPr/>
        </p:nvSpPr>
        <p:spPr>
          <a:xfrm>
            <a:off x="852616" y="1359243"/>
            <a:ext cx="69074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Very easy to support many assets</a:t>
            </a:r>
          </a:p>
          <a:p>
            <a:pPr algn="l"/>
            <a:r>
              <a:rPr lang="en-US" dirty="0">
                <a:latin typeface="+mn-lt"/>
              </a:rPr>
              <a:t>Simply add asset field to TX</a:t>
            </a:r>
          </a:p>
          <a:p>
            <a:pPr algn="l"/>
            <a:r>
              <a:rPr lang="en-US" dirty="0">
                <a:latin typeface="+mn-lt"/>
              </a:rPr>
              <a:t>Hardly increases SNARK complexity </a:t>
            </a:r>
          </a:p>
        </p:txBody>
      </p:sp>
    </p:spTree>
    <p:extLst>
      <p:ext uri="{BB962C8B-B14F-4D97-AF65-F5344CB8AC3E}">
        <p14:creationId xmlns:p14="http://schemas.microsoft.com/office/powerpoint/2010/main" val="296496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0C223-4EAD-104D-A925-3778E2749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Transaction List/Atomic Swaps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22491B-29A1-6441-B450-4F711423D03A}"/>
              </a:ext>
            </a:extLst>
          </p:cNvPr>
          <p:cNvSpPr/>
          <p:nvPr/>
        </p:nvSpPr>
        <p:spPr>
          <a:xfrm>
            <a:off x="636373" y="3268360"/>
            <a:ext cx="78712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Txlist</a:t>
            </a:r>
            <a:r>
              <a:rPr lang="en-US" dirty="0"/>
              <a:t>= [{A-&gt; B 3 ETH and B-&gt; A 2 DAI}, {D-&gt; B 1 BAT}]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9343CC-6C63-5C4C-8724-10938A1C7ED6}"/>
              </a:ext>
            </a:extLst>
          </p:cNvPr>
          <p:cNvSpPr txBox="1"/>
          <p:nvPr/>
        </p:nvSpPr>
        <p:spPr>
          <a:xfrm>
            <a:off x="852616" y="1359243"/>
            <a:ext cx="77476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Support transaction list that are executed together</a:t>
            </a:r>
          </a:p>
          <a:p>
            <a:pPr algn="l"/>
            <a:r>
              <a:rPr lang="en-US" dirty="0">
                <a:latin typeface="+mn-lt"/>
              </a:rPr>
              <a:t>Transactions need to be signed by all senders</a:t>
            </a:r>
          </a:p>
          <a:p>
            <a:pPr algn="l"/>
            <a:r>
              <a:rPr lang="en-US" dirty="0">
                <a:latin typeface="+mn-lt"/>
              </a:rPr>
              <a:t>Can’t execute part of transaction only all together!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Enables atomic swaps: Alice swaps with Bob 3 ETH for 2 DAI</a:t>
            </a:r>
          </a:p>
        </p:txBody>
      </p:sp>
    </p:spTree>
    <p:extLst>
      <p:ext uri="{BB962C8B-B14F-4D97-AF65-F5344CB8AC3E}">
        <p14:creationId xmlns:p14="http://schemas.microsoft.com/office/powerpoint/2010/main" val="4280780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CustomShape 4"/>
          <p:cNvSpPr txBox="1"/>
          <p:nvPr/>
        </p:nvSpPr>
        <p:spPr>
          <a:xfrm>
            <a:off x="505080" y="936000"/>
            <a:ext cx="7485840" cy="460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4999" tIns="44999" rIns="44999" bIns="44999">
            <a:spAutoFit/>
          </a:bodyPr>
          <a:lstStyle/>
          <a:p>
            <a:pPr marL="215999" indent="-214919">
              <a:buClr>
                <a:srgbClr val="000000"/>
              </a:buClr>
              <a:buSzPct val="45000"/>
              <a:buChar char="●"/>
              <a:defRPr sz="2400" spc="-1">
                <a:uFill>
                  <a:solidFill>
                    <a:srgbClr val="FFFFFF"/>
                  </a:solidFill>
                </a:uFill>
              </a:defRPr>
            </a:pPr>
            <a:endParaRPr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68DCC6-2C9B-3141-B842-4C7950BB1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080" y="180827"/>
            <a:ext cx="8229600" cy="623097"/>
          </a:xfrm>
        </p:spPr>
        <p:txBody>
          <a:bodyPr>
            <a:normAutofit fontScale="90000"/>
          </a:bodyPr>
          <a:lstStyle/>
          <a:p>
            <a:r>
              <a:rPr lang="en-US" dirty="0"/>
              <a:t>Exchanges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E7AA10-9473-7A48-99FA-31C2A5D53C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09" y="1396209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8C3EC0-6466-0D4C-9282-4EE4A8D7FB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848" y="3343182"/>
            <a:ext cx="584280" cy="864318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AA755D5-58C3-6349-83F7-5F1F63CFD5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8858" y="963278"/>
            <a:ext cx="1406417" cy="140641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933FF39-D650-0F4A-8C12-A408544C8D28}"/>
              </a:ext>
            </a:extLst>
          </p:cNvPr>
          <p:cNvCxnSpPr>
            <a:cxnSpLocks/>
          </p:cNvCxnSpPr>
          <p:nvPr/>
        </p:nvCxnSpPr>
        <p:spPr>
          <a:xfrm flipV="1">
            <a:off x="1524257" y="1546491"/>
            <a:ext cx="3485506" cy="25795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EC5414C-6E2C-B248-AB67-77F94CD53B7C}"/>
              </a:ext>
            </a:extLst>
          </p:cNvPr>
          <p:cNvSpPr txBox="1"/>
          <p:nvPr/>
        </p:nvSpPr>
        <p:spPr>
          <a:xfrm>
            <a:off x="1568904" y="1000173"/>
            <a:ext cx="2706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Buy 3 ETH for 5 DAI 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0B17A5B-CE8F-C743-B4B1-5CFB866DFEC3}"/>
              </a:ext>
            </a:extLst>
          </p:cNvPr>
          <p:cNvCxnSpPr>
            <a:cxnSpLocks/>
          </p:cNvCxnSpPr>
          <p:nvPr/>
        </p:nvCxnSpPr>
        <p:spPr>
          <a:xfrm flipV="1">
            <a:off x="1524257" y="2097320"/>
            <a:ext cx="3770517" cy="18581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04279108-2404-3E45-BD48-6B1D5FEE042B}"/>
              </a:ext>
            </a:extLst>
          </p:cNvPr>
          <p:cNvSpPr txBox="1"/>
          <p:nvPr/>
        </p:nvSpPr>
        <p:spPr>
          <a:xfrm rot="20008908">
            <a:off x="1467629" y="2531085"/>
            <a:ext cx="302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Sell 3 ETH for 5 DAI </a:t>
            </a:r>
          </a:p>
        </p:txBody>
      </p:sp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579CB3F7-61C1-484F-90CC-89C2C5433E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110995"/>
              </p:ext>
            </p:extLst>
          </p:nvPr>
        </p:nvGraphicFramePr>
        <p:xfrm>
          <a:off x="2860171" y="3831177"/>
          <a:ext cx="609600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6855308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10819490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38610353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526344674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28990022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Alice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ETH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DAI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3835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Bob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5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DAI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3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ETH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464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Carol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BAT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10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400" b="0" i="0" dirty="0">
                          <a:latin typeface="Roboto" panose="02000000000000000000" pitchFamily="2" charset="0"/>
                          <a:ea typeface="Roboto" panose="02000000000000000000" pitchFamily="2" charset="0"/>
                          <a:cs typeface="+mj-cs"/>
                        </a:rPr>
                        <a:t>DAI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819461"/>
                  </a:ext>
                </a:extLst>
              </a:tr>
            </a:tbl>
          </a:graphicData>
        </a:graphic>
      </p:graphicFrame>
      <p:grpSp>
        <p:nvGrpSpPr>
          <p:cNvPr id="22" name="Group 21">
            <a:extLst>
              <a:ext uri="{FF2B5EF4-FFF2-40B4-BE49-F238E27FC236}">
                <a16:creationId xmlns:a16="http://schemas.microsoft.com/office/drawing/2014/main" id="{D33B9411-7624-D74D-AC71-53B4033E41B0}"/>
              </a:ext>
            </a:extLst>
          </p:cNvPr>
          <p:cNvGrpSpPr/>
          <p:nvPr/>
        </p:nvGrpSpPr>
        <p:grpSpPr>
          <a:xfrm>
            <a:off x="4124238" y="3195081"/>
            <a:ext cx="4793432" cy="565278"/>
            <a:chOff x="4148489" y="936000"/>
            <a:chExt cx="4793432" cy="565278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7DB9566-AAE9-FF47-87D7-DA773C447F2C}"/>
                </a:ext>
              </a:extLst>
            </p:cNvPr>
            <p:cNvSpPr txBox="1"/>
            <p:nvPr/>
          </p:nvSpPr>
          <p:spPr>
            <a:xfrm>
              <a:off x="5034014" y="936000"/>
              <a:ext cx="65819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give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4" name="Left Brace 23">
              <a:extLst>
                <a:ext uri="{FF2B5EF4-FFF2-40B4-BE49-F238E27FC236}">
                  <a16:creationId xmlns:a16="http://schemas.microsoft.com/office/drawing/2014/main" id="{F68308CC-A81E-E54E-9A06-09F970DA4F66}"/>
                </a:ext>
              </a:extLst>
            </p:cNvPr>
            <p:cNvSpPr/>
            <p:nvPr/>
          </p:nvSpPr>
          <p:spPr>
            <a:xfrm rot="5400000">
              <a:off x="5212497" y="299074"/>
              <a:ext cx="138196" cy="2266212"/>
            </a:xfrm>
            <a:prstGeom prst="leftBrac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39269B03-D0FC-F547-A307-42FBF0CA9CE3}"/>
                </a:ext>
              </a:extLst>
            </p:cNvPr>
            <p:cNvSpPr txBox="1"/>
            <p:nvPr/>
          </p:nvSpPr>
          <p:spPr>
            <a:xfrm>
              <a:off x="7561234" y="936000"/>
              <a:ext cx="529951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US" sz="2400" dirty="0">
                  <a:latin typeface="Roboto" panose="02000000000000000000" pitchFamily="2" charset="0"/>
                  <a:ea typeface="Roboto" panose="02000000000000000000" pitchFamily="2" charset="0"/>
                </a:rPr>
                <a:t>get</a:t>
              </a:r>
              <a:endParaRPr kumimoji="0" lang="en-US" sz="240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Arial"/>
              </a:endParaRPr>
            </a:p>
          </p:txBody>
        </p:sp>
        <p:sp>
          <p:nvSpPr>
            <p:cNvPr id="26" name="Left Brace 25">
              <a:extLst>
                <a:ext uri="{FF2B5EF4-FFF2-40B4-BE49-F238E27FC236}">
                  <a16:creationId xmlns:a16="http://schemas.microsoft.com/office/drawing/2014/main" id="{C13002CA-2FE6-534C-8A1A-4D82AC9E8AF3}"/>
                </a:ext>
              </a:extLst>
            </p:cNvPr>
            <p:cNvSpPr/>
            <p:nvPr/>
          </p:nvSpPr>
          <p:spPr>
            <a:xfrm rot="5400000">
              <a:off x="7739717" y="299074"/>
              <a:ext cx="138196" cy="2266212"/>
            </a:xfrm>
            <a:prstGeom prst="leftBrace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91439" tIns="45719" rIns="91439" bIns="45719" numCol="1" spcCol="38100" rtlCol="0" anchor="t">
              <a:noAutofit/>
            </a:bodyPr>
            <a:lstStyle/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BC9AE79-8A91-E44F-A277-AB1C233FA6BE}"/>
              </a:ext>
            </a:extLst>
          </p:cNvPr>
          <p:cNvSpPr txBox="1"/>
          <p:nvPr/>
        </p:nvSpPr>
        <p:spPr>
          <a:xfrm>
            <a:off x="5908171" y="2681416"/>
            <a:ext cx="23584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Order book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E9D214F-FA4E-DD4F-BE3D-F72E880C5C9F}"/>
              </a:ext>
            </a:extLst>
          </p:cNvPr>
          <p:cNvSpPr txBox="1"/>
          <p:nvPr/>
        </p:nvSpPr>
        <p:spPr>
          <a:xfrm>
            <a:off x="6651458" y="1000173"/>
            <a:ext cx="26188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Exchanges match orders</a:t>
            </a:r>
          </a:p>
          <a:p>
            <a:pPr algn="l"/>
            <a:r>
              <a:rPr lang="en-US" dirty="0">
                <a:latin typeface="+mn-lt"/>
              </a:rPr>
              <a:t>Classical exchanges</a:t>
            </a:r>
          </a:p>
          <a:p>
            <a:pPr algn="l"/>
            <a:r>
              <a:rPr lang="en-US" dirty="0">
                <a:latin typeface="+mn-lt"/>
              </a:rPr>
              <a:t>also store funds</a:t>
            </a:r>
          </a:p>
        </p:txBody>
      </p:sp>
    </p:spTree>
    <p:extLst>
      <p:ext uri="{BB962C8B-B14F-4D97-AF65-F5344CB8AC3E}">
        <p14:creationId xmlns:p14="http://schemas.microsoft.com/office/powerpoint/2010/main" val="130857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9A70CB-4C58-C341-B85B-A0DE09756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Watchtowers</a:t>
            </a:r>
          </a:p>
        </p:txBody>
      </p:sp>
      <p:pic>
        <p:nvPicPr>
          <p:cNvPr id="15362" name="Picture 2" descr="Lightning Network (Part 4) – All Adopt The Watchtower | BitMEX Blog">
            <a:extLst>
              <a:ext uri="{FF2B5EF4-FFF2-40B4-BE49-F238E27FC236}">
                <a16:creationId xmlns:a16="http://schemas.microsoft.com/office/drawing/2014/main" id="{BE669345-EE90-344E-B0C7-14057C63B0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974" y="1161534"/>
            <a:ext cx="2858282" cy="2054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D3643E-02EA-DB4E-B252-431685DB7F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464" y="987786"/>
            <a:ext cx="1226796" cy="26520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79A62CF-7996-B744-A93A-BD7B46E11175}"/>
              </a:ext>
            </a:extLst>
          </p:cNvPr>
          <p:cNvSpPr txBox="1"/>
          <p:nvPr/>
        </p:nvSpPr>
        <p:spPr>
          <a:xfrm>
            <a:off x="234779" y="1161534"/>
            <a:ext cx="282969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Lightning requires nodes to be periodically online to check for claim TX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Watchtowers outsource this task</a:t>
            </a:r>
          </a:p>
          <a:p>
            <a:pPr algn="l"/>
            <a:endParaRPr lang="en-US" dirty="0">
              <a:latin typeface="+mn-lt"/>
            </a:endParaRPr>
          </a:p>
          <a:p>
            <a:pPr algn="l"/>
            <a:r>
              <a:rPr lang="en-US" dirty="0">
                <a:latin typeface="+mn-lt"/>
              </a:rPr>
              <a:t>User gives latest state to watchtower.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0BB08-5701-204F-92DC-FECF73A3AE6E}"/>
              </a:ext>
            </a:extLst>
          </p:cNvPr>
          <p:cNvSpPr txBox="1"/>
          <p:nvPr/>
        </p:nvSpPr>
        <p:spPr>
          <a:xfrm>
            <a:off x="5617711" y="3639830"/>
            <a:ext cx="31015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Trusted for availability not custodian of funds</a:t>
            </a:r>
          </a:p>
          <a:p>
            <a:pPr algn="l"/>
            <a:r>
              <a:rPr lang="en-US" dirty="0">
                <a:latin typeface="+mn-lt"/>
              </a:rPr>
              <a:t>Risk of bribing</a:t>
            </a:r>
          </a:p>
        </p:txBody>
      </p:sp>
    </p:spTree>
    <p:extLst>
      <p:ext uri="{BB962C8B-B14F-4D97-AF65-F5344CB8AC3E}">
        <p14:creationId xmlns:p14="http://schemas.microsoft.com/office/powerpoint/2010/main" val="24322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9D62-E9B0-B64F-9AF8-563E20DC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Rolled up Exchange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9E89E2D-898A-0646-BF5D-9474CD67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04" y="1445192"/>
            <a:ext cx="1406417" cy="1406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2B9EA-5DEC-1D4D-A164-8CC7398A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09" y="139620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30E54-36CD-BC4A-A152-6EBEA685E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86" y="2419450"/>
            <a:ext cx="584280" cy="864318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C0DA3539-D8DB-A648-917D-E2AAB518FA7F}"/>
              </a:ext>
            </a:extLst>
          </p:cNvPr>
          <p:cNvSpPr/>
          <p:nvPr/>
        </p:nvSpPr>
        <p:spPr>
          <a:xfrm>
            <a:off x="1927654" y="1902941"/>
            <a:ext cx="1025611" cy="6688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5CA0A-3DFA-4A46-BFC5-CD9B45702A0D}"/>
              </a:ext>
            </a:extLst>
          </p:cNvPr>
          <p:cNvSpPr txBox="1"/>
          <p:nvPr/>
        </p:nvSpPr>
        <p:spPr>
          <a:xfrm>
            <a:off x="1383956" y="2822103"/>
            <a:ext cx="211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Submit orders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C92C9-8FBF-154C-A21D-2E940495D81E}"/>
              </a:ext>
            </a:extLst>
          </p:cNvPr>
          <p:cNvSpPr txBox="1"/>
          <p:nvPr/>
        </p:nvSpPr>
        <p:spPr>
          <a:xfrm>
            <a:off x="3057909" y="3133286"/>
            <a:ext cx="21130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Has orderbook </a:t>
            </a:r>
          </a:p>
          <a:p>
            <a:pPr algn="l"/>
            <a:r>
              <a:rPr lang="en-US" dirty="0">
                <a:latin typeface="+mn-lt"/>
              </a:rPr>
              <a:t>Matches orders</a:t>
            </a:r>
          </a:p>
          <a:p>
            <a:pPr algn="l"/>
            <a:r>
              <a:rPr lang="en-US" dirty="0">
                <a:latin typeface="+mn-lt"/>
              </a:rPr>
              <a:t>Rolls up transactions as atomic swaps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FDAD62D-CA64-3840-93CA-7F1FA8646038}"/>
              </a:ext>
            </a:extLst>
          </p:cNvPr>
          <p:cNvSpPr/>
          <p:nvPr/>
        </p:nvSpPr>
        <p:spPr>
          <a:xfrm>
            <a:off x="5453449" y="1902941"/>
            <a:ext cx="1025611" cy="6688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027635-6E1F-BB4F-B5ED-3C84E4F42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293" y="1010259"/>
            <a:ext cx="1843169" cy="18431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85698-AA0A-BB48-B128-E37B2472DA3E}"/>
                  </a:ext>
                </a:extLst>
              </p:cNvPr>
              <p:cNvSpPr txBox="1"/>
              <p:nvPr/>
            </p:nvSpPr>
            <p:spPr>
              <a:xfrm>
                <a:off x="5301049" y="2669059"/>
                <a:ext cx="1897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Txs Root,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85698-AA0A-BB48-B128-E37B2472D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49" y="2669059"/>
                <a:ext cx="1897114" cy="461665"/>
              </a:xfrm>
              <a:prstGeom prst="rect">
                <a:avLst/>
              </a:prstGeom>
              <a:blipFill>
                <a:blip r:embed="rId6"/>
                <a:stretch>
                  <a:fillRect l="-533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BDB6AFA-505D-3E44-A560-03572807C6CE}"/>
              </a:ext>
            </a:extLst>
          </p:cNvPr>
          <p:cNvSpPr txBox="1"/>
          <p:nvPr/>
        </p:nvSpPr>
        <p:spPr>
          <a:xfrm>
            <a:off x="7198163" y="2851609"/>
            <a:ext cx="15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Verifies TX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AC72777-B5B9-7F41-B6A4-B47765A7E0A4}"/>
              </a:ext>
            </a:extLst>
          </p:cNvPr>
          <p:cNvSpPr txBox="1"/>
          <p:nvPr/>
        </p:nvSpPr>
        <p:spPr>
          <a:xfrm>
            <a:off x="5894172" y="3978876"/>
            <a:ext cx="3249827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Exchange trusted for honest matching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B1882C-3CFC-044D-86B4-259B149F1651}"/>
              </a:ext>
            </a:extLst>
          </p:cNvPr>
          <p:cNvSpPr txBox="1"/>
          <p:nvPr/>
        </p:nvSpPr>
        <p:spPr>
          <a:xfrm>
            <a:off x="6324648" y="3313274"/>
            <a:ext cx="2802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 of balance tree </a:t>
            </a:r>
          </a:p>
        </p:txBody>
      </p:sp>
    </p:spTree>
    <p:extLst>
      <p:ext uri="{BB962C8B-B14F-4D97-AF65-F5344CB8AC3E}">
        <p14:creationId xmlns:p14="http://schemas.microsoft.com/office/powerpoint/2010/main" val="153924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2" grpId="0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59D62-E9B0-B64F-9AF8-563E20DC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Rolled up Exchange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B9E89E2D-898A-0646-BF5D-9474CD67D0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1204" y="1445192"/>
            <a:ext cx="1406417" cy="140641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E2B9EA-5DEC-1D4D-A164-8CC7398AA5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209" y="1396209"/>
            <a:ext cx="473557" cy="8164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930E54-36CD-BC4A-A152-6EBEA685EF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486" y="2419450"/>
            <a:ext cx="584280" cy="864318"/>
          </a:xfrm>
          <a:prstGeom prst="rect">
            <a:avLst/>
          </a:prstGeom>
        </p:spPr>
      </p:pic>
      <p:sp>
        <p:nvSpPr>
          <p:cNvPr id="7" name="Right Arrow 6">
            <a:extLst>
              <a:ext uri="{FF2B5EF4-FFF2-40B4-BE49-F238E27FC236}">
                <a16:creationId xmlns:a16="http://schemas.microsoft.com/office/drawing/2014/main" id="{C0DA3539-D8DB-A648-917D-E2AAB518FA7F}"/>
              </a:ext>
            </a:extLst>
          </p:cNvPr>
          <p:cNvSpPr/>
          <p:nvPr/>
        </p:nvSpPr>
        <p:spPr>
          <a:xfrm>
            <a:off x="1927654" y="1902941"/>
            <a:ext cx="1025611" cy="6688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A5CA0A-3DFA-4A46-BFC5-CD9B45702A0D}"/>
              </a:ext>
            </a:extLst>
          </p:cNvPr>
          <p:cNvSpPr txBox="1"/>
          <p:nvPr/>
        </p:nvSpPr>
        <p:spPr>
          <a:xfrm>
            <a:off x="1383956" y="2822103"/>
            <a:ext cx="2113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Submit orders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EC92C9-8FBF-154C-A21D-2E940495D81E}"/>
              </a:ext>
            </a:extLst>
          </p:cNvPr>
          <p:cNvSpPr txBox="1"/>
          <p:nvPr/>
        </p:nvSpPr>
        <p:spPr>
          <a:xfrm>
            <a:off x="2599469" y="3133286"/>
            <a:ext cx="32209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Updates orderbook tree on chain and proves correct matching</a:t>
            </a: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7FDAD62D-CA64-3840-93CA-7F1FA8646038}"/>
              </a:ext>
            </a:extLst>
          </p:cNvPr>
          <p:cNvSpPr/>
          <p:nvPr/>
        </p:nvSpPr>
        <p:spPr>
          <a:xfrm>
            <a:off x="5453449" y="1902941"/>
            <a:ext cx="1025611" cy="66880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E027635-6E1F-BB4F-B5ED-3C84E4F427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293" y="1010259"/>
            <a:ext cx="1843169" cy="184316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85698-AA0A-BB48-B128-E37B2472DA3E}"/>
                  </a:ext>
                </a:extLst>
              </p:cNvPr>
              <p:cNvSpPr txBox="1"/>
              <p:nvPr/>
            </p:nvSpPr>
            <p:spPr>
              <a:xfrm>
                <a:off x="5301049" y="2669059"/>
                <a:ext cx="189711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>
                    <a:latin typeface="+mn-lt"/>
                  </a:rPr>
                  <a:t>Txs Root,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9085698-AA0A-BB48-B128-E37B2472D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1049" y="2669059"/>
                <a:ext cx="1897114" cy="461665"/>
              </a:xfrm>
              <a:prstGeom prst="rect">
                <a:avLst/>
              </a:prstGeom>
              <a:blipFill>
                <a:blip r:embed="rId6"/>
                <a:stretch>
                  <a:fillRect l="-5333" t="-8108" b="-297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ABDB6AFA-505D-3E44-A560-03572807C6CE}"/>
              </a:ext>
            </a:extLst>
          </p:cNvPr>
          <p:cNvSpPr txBox="1"/>
          <p:nvPr/>
        </p:nvSpPr>
        <p:spPr>
          <a:xfrm>
            <a:off x="7198163" y="2851609"/>
            <a:ext cx="1533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Verifies TX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B1882C-3CFC-044D-86B4-259B149F1651}"/>
              </a:ext>
            </a:extLst>
          </p:cNvPr>
          <p:cNvSpPr txBox="1"/>
          <p:nvPr/>
        </p:nvSpPr>
        <p:spPr>
          <a:xfrm>
            <a:off x="5906530" y="3313274"/>
            <a:ext cx="3220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 of balance tree</a:t>
            </a:r>
          </a:p>
          <a:p>
            <a:pPr algn="l"/>
            <a:r>
              <a:rPr lang="en-US" dirty="0">
                <a:latin typeface="+mn-lt"/>
              </a:rPr>
              <a:t>Root of orderbook tree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2D4F5EA-75AC-B443-BF86-11CD5BD23002}"/>
              </a:ext>
            </a:extLst>
          </p:cNvPr>
          <p:cNvSpPr txBox="1"/>
          <p:nvPr/>
        </p:nvSpPr>
        <p:spPr>
          <a:xfrm>
            <a:off x="639486" y="4277460"/>
            <a:ext cx="822960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Benefit: No trust</a:t>
            </a:r>
          </a:p>
          <a:p>
            <a:pPr algn="l"/>
            <a:r>
              <a:rPr lang="en-US" dirty="0">
                <a:latin typeface="+mn-lt"/>
              </a:rPr>
              <a:t>Downside: Every order creates rollup TX, No instant matching</a:t>
            </a:r>
          </a:p>
        </p:txBody>
      </p:sp>
    </p:spTree>
    <p:extLst>
      <p:ext uri="{BB962C8B-B14F-4D97-AF65-F5344CB8AC3E}">
        <p14:creationId xmlns:p14="http://schemas.microsoft.com/office/powerpoint/2010/main" val="1924471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EDD9-CC2F-044A-B8A4-D3D7BF107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SNARKRollup</a:t>
            </a:r>
            <a:r>
              <a:rPr lang="en-US" dirty="0"/>
              <a:t> Problems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075BED-7177-6A4E-8C85-5F0F8EBB00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9279924" cy="3818430"/>
          </a:xfrm>
        </p:spPr>
        <p:txBody>
          <a:bodyPr/>
          <a:lstStyle/>
          <a:p>
            <a:r>
              <a:rPr lang="en-US" dirty="0"/>
              <a:t>Creating SNARKs is very expensive</a:t>
            </a:r>
          </a:p>
          <a:p>
            <a:pPr lvl="1"/>
            <a:r>
              <a:rPr lang="en-US" dirty="0"/>
              <a:t>Only simple TX possible</a:t>
            </a:r>
          </a:p>
          <a:p>
            <a:pPr lvl="1"/>
            <a:r>
              <a:rPr lang="en-US" dirty="0"/>
              <a:t>No arbitrary SMART Contracts</a:t>
            </a:r>
          </a:p>
          <a:p>
            <a:pPr lvl="1"/>
            <a:r>
              <a:rPr lang="en-US" dirty="0"/>
              <a:t>SNARKs are improving all the time (hot research area)</a:t>
            </a:r>
          </a:p>
          <a:p>
            <a:r>
              <a:rPr lang="en-US" dirty="0"/>
              <a:t>SNARK verification is expensive on chain</a:t>
            </a:r>
          </a:p>
          <a:p>
            <a:pPr lvl="1"/>
            <a:r>
              <a:rPr lang="en-US" dirty="0"/>
              <a:t>500k gas -&gt; 1.5k gas/</a:t>
            </a:r>
            <a:r>
              <a:rPr lang="en-US" dirty="0" err="1"/>
              <a:t>tx</a:t>
            </a:r>
            <a:endParaRPr lang="en-US" dirty="0"/>
          </a:p>
          <a:p>
            <a:pPr lvl="1"/>
            <a:r>
              <a:rPr lang="en-US" dirty="0"/>
              <a:t>Likely to get better soon</a:t>
            </a:r>
          </a:p>
        </p:txBody>
      </p:sp>
    </p:spTree>
    <p:extLst>
      <p:ext uri="{BB962C8B-B14F-4D97-AF65-F5344CB8AC3E}">
        <p14:creationId xmlns:p14="http://schemas.microsoft.com/office/powerpoint/2010/main" val="258257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E90ED-02F6-704D-BE68-FA991038A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Optimistic Rollup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1B3121-9A4B-FF4F-838B-1A0216B49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296" y="684801"/>
            <a:ext cx="2275188" cy="22751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023927-89E0-3843-ABC4-9F60E421E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293" y="1010259"/>
            <a:ext cx="1843169" cy="1843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E3C73A-25B5-8B4C-9C28-AA860A3D4BAD}"/>
              </a:ext>
            </a:extLst>
          </p:cNvPr>
          <p:cNvSpPr txBox="1"/>
          <p:nvPr/>
        </p:nvSpPr>
        <p:spPr>
          <a:xfrm>
            <a:off x="6531566" y="3003117"/>
            <a:ext cx="29779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Smart Contract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7B1D32-AB5F-2047-94D7-B830128BB724}"/>
              </a:ext>
            </a:extLst>
          </p:cNvPr>
          <p:cNvSpPr txBox="1"/>
          <p:nvPr/>
        </p:nvSpPr>
        <p:spPr>
          <a:xfrm>
            <a:off x="3471182" y="2571404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D2C980-8D5E-AB4A-99CE-08DF631BEA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2350" y="1051998"/>
            <a:ext cx="473557" cy="8164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DF83C1D-CE27-A347-86AF-72D9618C093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74" y="945948"/>
            <a:ext cx="584280" cy="8643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C52EFF4-C7E4-0F4F-9280-B9082F5BABC0}"/>
              </a:ext>
            </a:extLst>
          </p:cNvPr>
          <p:cNvSpPr txBox="1"/>
          <p:nvPr/>
        </p:nvSpPr>
        <p:spPr>
          <a:xfrm>
            <a:off x="322485" y="2532789"/>
            <a:ext cx="187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Users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AF97EF1-AD58-A944-9DC1-A12CFB8011D1}"/>
              </a:ext>
            </a:extLst>
          </p:cNvPr>
          <p:cNvSpPr txBox="1"/>
          <p:nvPr/>
        </p:nvSpPr>
        <p:spPr>
          <a:xfrm>
            <a:off x="7895967" y="3431800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p:sp>
        <p:nvSpPr>
          <p:cNvPr id="3" name="Right Arrow 2">
            <a:extLst>
              <a:ext uri="{FF2B5EF4-FFF2-40B4-BE49-F238E27FC236}">
                <a16:creationId xmlns:a16="http://schemas.microsoft.com/office/drawing/2014/main" id="{F156119F-3D72-F04C-A58C-75E73AFF1BFC}"/>
              </a:ext>
            </a:extLst>
          </p:cNvPr>
          <p:cNvSpPr/>
          <p:nvPr/>
        </p:nvSpPr>
        <p:spPr>
          <a:xfrm>
            <a:off x="2029530" y="1810266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689CD6-AE10-3641-BC9A-8D1910559929}"/>
              </a:ext>
            </a:extLst>
          </p:cNvPr>
          <p:cNvSpPr txBox="1"/>
          <p:nvPr/>
        </p:nvSpPr>
        <p:spPr>
          <a:xfrm>
            <a:off x="1515906" y="2635268"/>
            <a:ext cx="21687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Transactions with signatures</a:t>
            </a:r>
          </a:p>
        </p:txBody>
      </p:sp>
      <p:sp>
        <p:nvSpPr>
          <p:cNvPr id="43" name="Right Arrow 42">
            <a:extLst>
              <a:ext uri="{FF2B5EF4-FFF2-40B4-BE49-F238E27FC236}">
                <a16:creationId xmlns:a16="http://schemas.microsoft.com/office/drawing/2014/main" id="{7C8918D5-BA96-2643-8161-FE886DC7DDFF}"/>
              </a:ext>
            </a:extLst>
          </p:cNvPr>
          <p:cNvSpPr/>
          <p:nvPr/>
        </p:nvSpPr>
        <p:spPr>
          <a:xfrm>
            <a:off x="5273456" y="1734680"/>
            <a:ext cx="1306794" cy="72252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41904D-4799-7C4E-AC15-852CCFE0D04C}"/>
              </a:ext>
            </a:extLst>
          </p:cNvPr>
          <p:cNvSpPr txBox="1"/>
          <p:nvPr/>
        </p:nvSpPr>
        <p:spPr>
          <a:xfrm>
            <a:off x="5220533" y="2555424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/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80D6C4F8-5545-5B47-A2E3-9825DF2225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7896" y="2464848"/>
                <a:ext cx="550985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6A0FC44E-8D66-4541-8B40-7FCEB1A080D8}"/>
              </a:ext>
            </a:extLst>
          </p:cNvPr>
          <p:cNvSpPr txBox="1"/>
          <p:nvPr/>
        </p:nvSpPr>
        <p:spPr>
          <a:xfrm>
            <a:off x="3684671" y="2861447"/>
            <a:ext cx="13110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Stores S’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DAABC1-80C2-FB4A-AB8D-63A4277A27EB}"/>
              </a:ext>
            </a:extLst>
          </p:cNvPr>
          <p:cNvSpPr txBox="1"/>
          <p:nvPr/>
        </p:nvSpPr>
        <p:spPr>
          <a:xfrm>
            <a:off x="6501755" y="2595603"/>
            <a:ext cx="8960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 err="1">
                <a:latin typeface="+mn-lt"/>
              </a:rPr>
              <a:t>txlist</a:t>
            </a:r>
            <a:endParaRPr lang="en-US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CF8332-B821-5644-9BB9-075C34CAF66D}"/>
              </a:ext>
            </a:extLst>
          </p:cNvPr>
          <p:cNvSpPr txBox="1"/>
          <p:nvPr/>
        </p:nvSpPr>
        <p:spPr>
          <a:xfrm>
            <a:off x="457200" y="3683599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What if we remove the SNARK?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869B8DE-CC59-4844-A1AB-1A1C8C82F74F}"/>
              </a:ext>
            </a:extLst>
          </p:cNvPr>
          <p:cNvSpPr txBox="1"/>
          <p:nvPr/>
        </p:nvSpPr>
        <p:spPr>
          <a:xfrm>
            <a:off x="457200" y="4189208"/>
            <a:ext cx="7562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Idea: Instead of proving correctness, prove fraud! 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6634B4-C765-B648-BE56-3BAA9FDF31E4}"/>
              </a:ext>
            </a:extLst>
          </p:cNvPr>
          <p:cNvSpPr txBox="1"/>
          <p:nvPr/>
        </p:nvSpPr>
        <p:spPr>
          <a:xfrm>
            <a:off x="457199" y="4625624"/>
            <a:ext cx="8340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New Role: Validator checks correctness, provides fraud proofs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B9488E83-6E54-6943-B2D8-78C119EF184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310825" y="4279179"/>
            <a:ext cx="584281" cy="86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45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14" grpId="0"/>
      <p:bldP spid="20" grpId="0"/>
      <p:bldP spid="2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464AA-69C7-004D-9CEC-659C4DC58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Optimistic Rollup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408DF-0C71-994A-94A6-C6EF2EFC5B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4669308"/>
          </a:xfrm>
        </p:spPr>
        <p:txBody>
          <a:bodyPr>
            <a:normAutofit/>
          </a:bodyPr>
          <a:lstStyle/>
          <a:p>
            <a:r>
              <a:rPr lang="en-US" dirty="0"/>
              <a:t>Coordinator updates transaction root</a:t>
            </a:r>
          </a:p>
          <a:p>
            <a:r>
              <a:rPr lang="en-US" dirty="0"/>
              <a:t>Coordinator adds high bond</a:t>
            </a:r>
          </a:p>
          <a:p>
            <a:r>
              <a:rPr lang="en-US" dirty="0"/>
              <a:t>If transaction update is invalid users/validators provide </a:t>
            </a:r>
            <a:r>
              <a:rPr lang="en-US" i="1" dirty="0"/>
              <a:t>fraud proof </a:t>
            </a:r>
          </a:p>
          <a:p>
            <a:r>
              <a:rPr lang="en-US" dirty="0"/>
              <a:t>Successful fraud proof means bond gets </a:t>
            </a:r>
            <a:r>
              <a:rPr lang="en-US" i="1" dirty="0"/>
              <a:t>slashed</a:t>
            </a:r>
          </a:p>
          <a:p>
            <a:pPr lvl="1"/>
            <a:r>
              <a:rPr lang="en-US" dirty="0"/>
              <a:t>Part to validator providing proof part gets burned</a:t>
            </a:r>
          </a:p>
          <a:p>
            <a:r>
              <a:rPr lang="en-US" dirty="0"/>
              <a:t>Unsuccessful fraud proof costs validator money</a:t>
            </a:r>
          </a:p>
          <a:p>
            <a:r>
              <a:rPr lang="en-US" dirty="0">
                <a:solidFill>
                  <a:srgbClr val="FF0000"/>
                </a:solidFill>
              </a:rPr>
              <a:t>How to proof fraud?</a:t>
            </a:r>
          </a:p>
        </p:txBody>
      </p:sp>
    </p:spTree>
    <p:extLst>
      <p:ext uri="{BB962C8B-B14F-4D97-AF65-F5344CB8AC3E}">
        <p14:creationId xmlns:p14="http://schemas.microsoft.com/office/powerpoint/2010/main" val="307968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7205F-C9F6-5347-B0A6-D87B478149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Fraud Proofs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27725-92BD-2642-8339-CBC18EE3E3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949" y="669681"/>
            <a:ext cx="2275188" cy="227518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2B33D1-34F2-D841-880B-A6EC86AE7A48}"/>
              </a:ext>
            </a:extLst>
          </p:cNvPr>
          <p:cNvSpPr txBox="1"/>
          <p:nvPr/>
        </p:nvSpPr>
        <p:spPr>
          <a:xfrm>
            <a:off x="3057384" y="2820974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44E681-EE1D-9E40-88E5-3EF2A580CDE8}"/>
              </a:ext>
            </a:extLst>
          </p:cNvPr>
          <p:cNvSpPr txBox="1"/>
          <p:nvPr/>
        </p:nvSpPr>
        <p:spPr>
          <a:xfrm>
            <a:off x="3057384" y="1309723"/>
            <a:ext cx="790833" cy="461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noAutofit/>
          </a:bodyPr>
          <a:lstStyle/>
          <a:p>
            <a:pPr algn="ctr"/>
            <a:r>
              <a:rPr lang="en-US" sz="2800" dirty="0">
                <a:latin typeface="+mn-lt"/>
              </a:rPr>
              <a:t>root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9987A5-E104-8A40-8349-A5B802AF73C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321486" y="982121"/>
            <a:ext cx="584281" cy="8643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4C823F5-F9D5-BB48-8A1B-22D19B334B78}"/>
              </a:ext>
            </a:extLst>
          </p:cNvPr>
          <p:cNvSpPr/>
          <p:nvPr/>
        </p:nvSpPr>
        <p:spPr>
          <a:xfrm>
            <a:off x="3047998" y="224435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txlist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FE1D1F-C568-4348-A589-892C7CDAF64F}"/>
              </a:ext>
            </a:extLst>
          </p:cNvPr>
          <p:cNvSpPr txBox="1"/>
          <p:nvPr/>
        </p:nvSpPr>
        <p:spPr>
          <a:xfrm>
            <a:off x="2557392" y="1788693"/>
            <a:ext cx="258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Commits to state 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BA349E-3AE4-8E43-A71A-87C4732FC3A6}"/>
              </a:ext>
            </a:extLst>
          </p:cNvPr>
          <p:cNvSpPr txBox="1"/>
          <p:nvPr/>
        </p:nvSpPr>
        <p:spPr>
          <a:xfrm>
            <a:off x="4563932" y="2451641"/>
            <a:ext cx="45800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Stores S agrees on root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Applies </a:t>
            </a:r>
            <a:r>
              <a:rPr lang="en-US" dirty="0" err="1">
                <a:latin typeface="+mn-lt"/>
              </a:rPr>
              <a:t>txlist</a:t>
            </a:r>
            <a:r>
              <a:rPr lang="en-US" dirty="0">
                <a:latin typeface="+mn-lt"/>
              </a:rPr>
              <a:t> to S to compute S’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Computes root’’ from S’</a:t>
            </a:r>
          </a:p>
          <a:p>
            <a:pPr marL="457200" indent="-457200" algn="l">
              <a:buFont typeface="+mj-lt"/>
              <a:buAutoNum type="arabicPeriod"/>
            </a:pPr>
            <a:r>
              <a:rPr lang="en-US" dirty="0">
                <a:latin typeface="+mn-lt"/>
              </a:rPr>
              <a:t>If </a:t>
            </a:r>
            <a:r>
              <a:rPr lang="en-US" dirty="0" err="1">
                <a:latin typeface="+mn-lt"/>
              </a:rPr>
              <a:t>root’≠root</a:t>
            </a:r>
            <a:r>
              <a:rPr lang="en-US" dirty="0">
                <a:latin typeface="+mn-lt"/>
              </a:rPr>
              <a:t>’’ call “Fraud”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E4F7BD7-1A4F-F14F-9E3A-6599D7B156C9}"/>
              </a:ext>
            </a:extLst>
          </p:cNvPr>
          <p:cNvSpPr txBox="1"/>
          <p:nvPr/>
        </p:nvSpPr>
        <p:spPr>
          <a:xfrm>
            <a:off x="1691508" y="4395667"/>
            <a:ext cx="689507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Problem: Validator doesn’t know what’s in root’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E6F9CD-0846-B940-93EB-760101696D41}"/>
              </a:ext>
            </a:extLst>
          </p:cNvPr>
          <p:cNvSpPr txBox="1"/>
          <p:nvPr/>
        </p:nvSpPr>
        <p:spPr>
          <a:xfrm>
            <a:off x="492536" y="2487035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69F2DB-AD6F-F546-9735-294CA143EE83}"/>
              </a:ext>
            </a:extLst>
          </p:cNvPr>
          <p:cNvSpPr txBox="1"/>
          <p:nvPr/>
        </p:nvSpPr>
        <p:spPr>
          <a:xfrm>
            <a:off x="6744598" y="1861044"/>
            <a:ext cx="1738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Validator</a:t>
            </a:r>
          </a:p>
        </p:txBody>
      </p:sp>
    </p:spTree>
    <p:extLst>
      <p:ext uri="{BB962C8B-B14F-4D97-AF65-F5344CB8AC3E}">
        <p14:creationId xmlns:p14="http://schemas.microsoft.com/office/powerpoint/2010/main" val="31274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7A02-8117-A04E-825C-499A190B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Referee Delegation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ADCF0-81B0-9B4B-876A-59B2FD71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591" y="1285318"/>
            <a:ext cx="1799840" cy="1799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87EAB-9034-B44C-89BC-E207B2B6AEA4}"/>
              </a:ext>
            </a:extLst>
          </p:cNvPr>
          <p:cNvSpPr txBox="1"/>
          <p:nvPr/>
        </p:nvSpPr>
        <p:spPr>
          <a:xfrm>
            <a:off x="362591" y="977256"/>
            <a:ext cx="80400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Idea: Coordinator and Validator find first point of disagreement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656E5F-9639-2D4E-9F90-68191DCC2616}"/>
              </a:ext>
            </a:extLst>
          </p:cNvPr>
          <p:cNvSpPr txBox="1"/>
          <p:nvPr/>
        </p:nvSpPr>
        <p:spPr>
          <a:xfrm>
            <a:off x="144223" y="2717519"/>
            <a:ext cx="88535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Break down computation of S’ into small steps, e.g. cycles on a VM</a:t>
            </a:r>
          </a:p>
          <a:p>
            <a:pPr algn="l"/>
            <a:r>
              <a:rPr lang="en-US" dirty="0">
                <a:latin typeface="+mn-lt"/>
              </a:rPr>
              <a:t>Validator does the same</a:t>
            </a:r>
          </a:p>
          <a:p>
            <a:r>
              <a:rPr lang="en-US" dirty="0">
                <a:latin typeface="+mn-lt"/>
              </a:rPr>
              <a:t>Let S</a:t>
            </a:r>
            <a:r>
              <a:rPr lang="en-US" baseline="-25000" dirty="0">
                <a:latin typeface="+mn-lt"/>
              </a:rPr>
              <a:t>i</a:t>
            </a:r>
            <a:r>
              <a:rPr lang="en-US" dirty="0">
                <a:latin typeface="+mn-lt"/>
              </a:rPr>
              <a:t> be Coordinators intermediate states and </a:t>
            </a:r>
            <a:r>
              <a:rPr lang="en-US" dirty="0" err="1"/>
              <a:t>S’</a:t>
            </a:r>
            <a:r>
              <a:rPr lang="en-US" baseline="-25000" dirty="0" err="1"/>
              <a:t>i</a:t>
            </a:r>
            <a:r>
              <a:rPr lang="en-US" baseline="-25000" dirty="0"/>
              <a:t> </a:t>
            </a:r>
            <a:r>
              <a:rPr lang="en-US" dirty="0"/>
              <a:t>the validator’s</a:t>
            </a:r>
            <a:endParaRPr lang="en-US" dirty="0">
              <a:latin typeface="+mn-l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AC68C-1BAC-564E-9C36-37D617C0B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481226" y="1750517"/>
            <a:ext cx="584281" cy="8643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5E1FD4-9F5D-E84F-BA06-1180B0F104FA}"/>
              </a:ext>
            </a:extLst>
          </p:cNvPr>
          <p:cNvCxnSpPr/>
          <p:nvPr/>
        </p:nvCxnSpPr>
        <p:spPr>
          <a:xfrm>
            <a:off x="1101873" y="4639384"/>
            <a:ext cx="65614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C99499-05DE-D340-9518-7E6CD8CFA87B}"/>
              </a:ext>
            </a:extLst>
          </p:cNvPr>
          <p:cNvSpPr txBox="1"/>
          <p:nvPr/>
        </p:nvSpPr>
        <p:spPr>
          <a:xfrm>
            <a:off x="144224" y="4188941"/>
            <a:ext cx="11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  <a:p>
            <a:pPr algn="l"/>
            <a:r>
              <a:rPr lang="en-US" dirty="0" err="1">
                <a:latin typeface="+mn-lt"/>
              </a:rPr>
              <a:t>txlist</a:t>
            </a:r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84C18-19E0-C546-B38A-52D423A7988F}"/>
              </a:ext>
            </a:extLst>
          </p:cNvPr>
          <p:cNvSpPr txBox="1"/>
          <p:nvPr/>
        </p:nvSpPr>
        <p:spPr>
          <a:xfrm>
            <a:off x="3107725" y="4631659"/>
            <a:ext cx="273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Computation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B28C4-426B-5D47-B518-1B661DB6AE6D}"/>
              </a:ext>
            </a:extLst>
          </p:cNvPr>
          <p:cNvSpPr txBox="1"/>
          <p:nvPr/>
        </p:nvSpPr>
        <p:spPr>
          <a:xfrm>
            <a:off x="7807441" y="4311822"/>
            <a:ext cx="119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root’</a:t>
            </a:r>
          </a:p>
        </p:txBody>
      </p:sp>
      <p:sp>
        <p:nvSpPr>
          <p:cNvPr id="28" name="Curved Down Arrow 27">
            <a:extLst>
              <a:ext uri="{FF2B5EF4-FFF2-40B4-BE49-F238E27FC236}">
                <a16:creationId xmlns:a16="http://schemas.microsoft.com/office/drawing/2014/main" id="{66404ED9-1858-A14D-861F-11762A51662C}"/>
              </a:ext>
            </a:extLst>
          </p:cNvPr>
          <p:cNvSpPr/>
          <p:nvPr/>
        </p:nvSpPr>
        <p:spPr>
          <a:xfrm>
            <a:off x="1101873" y="431182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8599C045-8EE9-D04B-B215-BA824D50D269}"/>
              </a:ext>
            </a:extLst>
          </p:cNvPr>
          <p:cNvSpPr/>
          <p:nvPr/>
        </p:nvSpPr>
        <p:spPr>
          <a:xfrm>
            <a:off x="1626941" y="431182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>
            <a:extLst>
              <a:ext uri="{FF2B5EF4-FFF2-40B4-BE49-F238E27FC236}">
                <a16:creationId xmlns:a16="http://schemas.microsoft.com/office/drawing/2014/main" id="{18D6ADAD-E694-7B44-B524-3B08D08C574A}"/>
              </a:ext>
            </a:extLst>
          </p:cNvPr>
          <p:cNvSpPr/>
          <p:nvPr/>
        </p:nvSpPr>
        <p:spPr>
          <a:xfrm>
            <a:off x="2059522" y="4301976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>
            <a:extLst>
              <a:ext uri="{FF2B5EF4-FFF2-40B4-BE49-F238E27FC236}">
                <a16:creationId xmlns:a16="http://schemas.microsoft.com/office/drawing/2014/main" id="{DA8204AF-6C92-9247-9111-0CEBEDA1667D}"/>
              </a:ext>
            </a:extLst>
          </p:cNvPr>
          <p:cNvSpPr/>
          <p:nvPr/>
        </p:nvSpPr>
        <p:spPr>
          <a:xfrm>
            <a:off x="2542402" y="429951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Down Arrow 31">
            <a:extLst>
              <a:ext uri="{FF2B5EF4-FFF2-40B4-BE49-F238E27FC236}">
                <a16:creationId xmlns:a16="http://schemas.microsoft.com/office/drawing/2014/main" id="{201D9F32-250C-0642-8F8A-8BE362ACF03F}"/>
              </a:ext>
            </a:extLst>
          </p:cNvPr>
          <p:cNvSpPr/>
          <p:nvPr/>
        </p:nvSpPr>
        <p:spPr>
          <a:xfrm>
            <a:off x="3067470" y="429468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>
            <a:extLst>
              <a:ext uri="{FF2B5EF4-FFF2-40B4-BE49-F238E27FC236}">
                <a16:creationId xmlns:a16="http://schemas.microsoft.com/office/drawing/2014/main" id="{2730A2C9-E3F6-7D4F-81AD-D105321F9A26}"/>
              </a:ext>
            </a:extLst>
          </p:cNvPr>
          <p:cNvSpPr/>
          <p:nvPr/>
        </p:nvSpPr>
        <p:spPr>
          <a:xfrm>
            <a:off x="3502951" y="427114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>
            <a:extLst>
              <a:ext uri="{FF2B5EF4-FFF2-40B4-BE49-F238E27FC236}">
                <a16:creationId xmlns:a16="http://schemas.microsoft.com/office/drawing/2014/main" id="{78CF9ED7-4D85-064D-86E0-8E46F35BDBF0}"/>
              </a:ext>
            </a:extLst>
          </p:cNvPr>
          <p:cNvSpPr/>
          <p:nvPr/>
        </p:nvSpPr>
        <p:spPr>
          <a:xfrm>
            <a:off x="4028019" y="427114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Down Arrow 34">
            <a:extLst>
              <a:ext uri="{FF2B5EF4-FFF2-40B4-BE49-F238E27FC236}">
                <a16:creationId xmlns:a16="http://schemas.microsoft.com/office/drawing/2014/main" id="{8F339E31-873B-6B4D-A0F8-7AC10A0D6860}"/>
              </a:ext>
            </a:extLst>
          </p:cNvPr>
          <p:cNvSpPr/>
          <p:nvPr/>
        </p:nvSpPr>
        <p:spPr>
          <a:xfrm>
            <a:off x="4460600" y="4261297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4733F0FA-5C19-4240-8891-4C8F90D8ABBF}"/>
              </a:ext>
            </a:extLst>
          </p:cNvPr>
          <p:cNvSpPr/>
          <p:nvPr/>
        </p:nvSpPr>
        <p:spPr>
          <a:xfrm>
            <a:off x="4943480" y="425883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6C40C24-DA58-C243-82B0-DD9580CC16AB}"/>
              </a:ext>
            </a:extLst>
          </p:cNvPr>
          <p:cNvSpPr/>
          <p:nvPr/>
        </p:nvSpPr>
        <p:spPr>
          <a:xfrm>
            <a:off x="5468548" y="425400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Down Arrow 37">
            <a:extLst>
              <a:ext uri="{FF2B5EF4-FFF2-40B4-BE49-F238E27FC236}">
                <a16:creationId xmlns:a16="http://schemas.microsoft.com/office/drawing/2014/main" id="{8A216F1E-2226-9246-AF3F-1CC04C0DADE3}"/>
              </a:ext>
            </a:extLst>
          </p:cNvPr>
          <p:cNvSpPr/>
          <p:nvPr/>
        </p:nvSpPr>
        <p:spPr>
          <a:xfrm>
            <a:off x="5893487" y="425319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Down Arrow 38">
            <a:extLst>
              <a:ext uri="{FF2B5EF4-FFF2-40B4-BE49-F238E27FC236}">
                <a16:creationId xmlns:a16="http://schemas.microsoft.com/office/drawing/2014/main" id="{EC2A5491-BCE8-3A49-B4C4-9DFC81955930}"/>
              </a:ext>
            </a:extLst>
          </p:cNvPr>
          <p:cNvSpPr/>
          <p:nvPr/>
        </p:nvSpPr>
        <p:spPr>
          <a:xfrm>
            <a:off x="6418555" y="425319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Down Arrow 39">
            <a:extLst>
              <a:ext uri="{FF2B5EF4-FFF2-40B4-BE49-F238E27FC236}">
                <a16:creationId xmlns:a16="http://schemas.microsoft.com/office/drawing/2014/main" id="{C8B7833D-60B7-4042-8EAA-C3AFFF5B78BF}"/>
              </a:ext>
            </a:extLst>
          </p:cNvPr>
          <p:cNvSpPr/>
          <p:nvPr/>
        </p:nvSpPr>
        <p:spPr>
          <a:xfrm>
            <a:off x="6851136" y="4243345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Down Arrow 40">
            <a:extLst>
              <a:ext uri="{FF2B5EF4-FFF2-40B4-BE49-F238E27FC236}">
                <a16:creationId xmlns:a16="http://schemas.microsoft.com/office/drawing/2014/main" id="{F6EBA7A8-BC84-2643-B2D4-9DD1A594B184}"/>
              </a:ext>
            </a:extLst>
          </p:cNvPr>
          <p:cNvSpPr/>
          <p:nvPr/>
        </p:nvSpPr>
        <p:spPr>
          <a:xfrm>
            <a:off x="7334016" y="4240879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76DADBE-F284-A24C-8DD5-5441AB916A5D}"/>
              </a:ext>
            </a:extLst>
          </p:cNvPr>
          <p:cNvSpPr txBox="1"/>
          <p:nvPr/>
        </p:nvSpPr>
        <p:spPr>
          <a:xfrm>
            <a:off x="916522" y="4647947"/>
            <a:ext cx="5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99EE1CC-C6F0-E746-B996-1BCEF7EA6879}"/>
              </a:ext>
            </a:extLst>
          </p:cNvPr>
          <p:cNvSpPr txBox="1"/>
          <p:nvPr/>
        </p:nvSpPr>
        <p:spPr>
          <a:xfrm>
            <a:off x="1271543" y="4656509"/>
            <a:ext cx="5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127FC57-BBF2-8548-9765-5C3FC6A083C5}"/>
              </a:ext>
            </a:extLst>
          </p:cNvPr>
          <p:cNvSpPr txBox="1"/>
          <p:nvPr/>
        </p:nvSpPr>
        <p:spPr>
          <a:xfrm>
            <a:off x="7004298" y="4604439"/>
            <a:ext cx="101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n-1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553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2" grpId="0"/>
      <p:bldP spid="13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3" grpId="0"/>
      <p:bldP spid="44" grpId="0"/>
      <p:bldP spid="4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7A02-8117-A04E-825C-499A190B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Referee Delegation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ADCF0-81B0-9B4B-876A-59B2FD71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53" y="1975451"/>
            <a:ext cx="1799840" cy="17998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487EAB-9034-B44C-89BC-E207B2B6AEA4}"/>
              </a:ext>
            </a:extLst>
          </p:cNvPr>
          <p:cNvSpPr txBox="1"/>
          <p:nvPr/>
        </p:nvSpPr>
        <p:spPr>
          <a:xfrm>
            <a:off x="362591" y="977256"/>
            <a:ext cx="8040003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and Validator run interactive binary search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E0AC68C-1BAC-564E-9C36-37D617C0B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4051" y="2487288"/>
            <a:ext cx="584281" cy="8643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5E1FD4-9F5D-E84F-BA06-1180B0F104FA}"/>
              </a:ext>
            </a:extLst>
          </p:cNvPr>
          <p:cNvCxnSpPr/>
          <p:nvPr/>
        </p:nvCxnSpPr>
        <p:spPr>
          <a:xfrm>
            <a:off x="1101873" y="4639384"/>
            <a:ext cx="6561438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C99499-05DE-D340-9518-7E6CD8CFA87B}"/>
              </a:ext>
            </a:extLst>
          </p:cNvPr>
          <p:cNvSpPr txBox="1"/>
          <p:nvPr/>
        </p:nvSpPr>
        <p:spPr>
          <a:xfrm>
            <a:off x="144224" y="4188941"/>
            <a:ext cx="11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  <a:p>
            <a:pPr algn="l"/>
            <a:r>
              <a:rPr lang="en-US" dirty="0" err="1">
                <a:latin typeface="+mn-lt"/>
              </a:rPr>
              <a:t>txlist</a:t>
            </a:r>
            <a:endParaRPr lang="en-US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084C18-19E0-C546-B38A-52D423A7988F}"/>
              </a:ext>
            </a:extLst>
          </p:cNvPr>
          <p:cNvSpPr txBox="1"/>
          <p:nvPr/>
        </p:nvSpPr>
        <p:spPr>
          <a:xfrm>
            <a:off x="3107725" y="4631659"/>
            <a:ext cx="2730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Computation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7B28C4-426B-5D47-B518-1B661DB6AE6D}"/>
              </a:ext>
            </a:extLst>
          </p:cNvPr>
          <p:cNvSpPr txBox="1"/>
          <p:nvPr/>
        </p:nvSpPr>
        <p:spPr>
          <a:xfrm>
            <a:off x="7807441" y="4311822"/>
            <a:ext cx="1190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root’</a:t>
            </a:r>
          </a:p>
        </p:txBody>
      </p:sp>
      <p:sp>
        <p:nvSpPr>
          <p:cNvPr id="28" name="Curved Down Arrow 27">
            <a:extLst>
              <a:ext uri="{FF2B5EF4-FFF2-40B4-BE49-F238E27FC236}">
                <a16:creationId xmlns:a16="http://schemas.microsoft.com/office/drawing/2014/main" id="{66404ED9-1858-A14D-861F-11762A51662C}"/>
              </a:ext>
            </a:extLst>
          </p:cNvPr>
          <p:cNvSpPr/>
          <p:nvPr/>
        </p:nvSpPr>
        <p:spPr>
          <a:xfrm>
            <a:off x="1101873" y="431182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8599C045-8EE9-D04B-B215-BA824D50D269}"/>
              </a:ext>
            </a:extLst>
          </p:cNvPr>
          <p:cNvSpPr/>
          <p:nvPr/>
        </p:nvSpPr>
        <p:spPr>
          <a:xfrm>
            <a:off x="1626941" y="431182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>
            <a:extLst>
              <a:ext uri="{FF2B5EF4-FFF2-40B4-BE49-F238E27FC236}">
                <a16:creationId xmlns:a16="http://schemas.microsoft.com/office/drawing/2014/main" id="{18D6ADAD-E694-7B44-B524-3B08D08C574A}"/>
              </a:ext>
            </a:extLst>
          </p:cNvPr>
          <p:cNvSpPr/>
          <p:nvPr/>
        </p:nvSpPr>
        <p:spPr>
          <a:xfrm>
            <a:off x="2059522" y="4301976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>
            <a:extLst>
              <a:ext uri="{FF2B5EF4-FFF2-40B4-BE49-F238E27FC236}">
                <a16:creationId xmlns:a16="http://schemas.microsoft.com/office/drawing/2014/main" id="{DA8204AF-6C92-9247-9111-0CEBEDA1667D}"/>
              </a:ext>
            </a:extLst>
          </p:cNvPr>
          <p:cNvSpPr/>
          <p:nvPr/>
        </p:nvSpPr>
        <p:spPr>
          <a:xfrm>
            <a:off x="2542402" y="429951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Down Arrow 31">
            <a:extLst>
              <a:ext uri="{FF2B5EF4-FFF2-40B4-BE49-F238E27FC236}">
                <a16:creationId xmlns:a16="http://schemas.microsoft.com/office/drawing/2014/main" id="{201D9F32-250C-0642-8F8A-8BE362ACF03F}"/>
              </a:ext>
            </a:extLst>
          </p:cNvPr>
          <p:cNvSpPr/>
          <p:nvPr/>
        </p:nvSpPr>
        <p:spPr>
          <a:xfrm>
            <a:off x="3067470" y="429468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>
            <a:extLst>
              <a:ext uri="{FF2B5EF4-FFF2-40B4-BE49-F238E27FC236}">
                <a16:creationId xmlns:a16="http://schemas.microsoft.com/office/drawing/2014/main" id="{2730A2C9-E3F6-7D4F-81AD-D105321F9A26}"/>
              </a:ext>
            </a:extLst>
          </p:cNvPr>
          <p:cNvSpPr/>
          <p:nvPr/>
        </p:nvSpPr>
        <p:spPr>
          <a:xfrm>
            <a:off x="3502951" y="427114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>
            <a:extLst>
              <a:ext uri="{FF2B5EF4-FFF2-40B4-BE49-F238E27FC236}">
                <a16:creationId xmlns:a16="http://schemas.microsoft.com/office/drawing/2014/main" id="{78CF9ED7-4D85-064D-86E0-8E46F35BDBF0}"/>
              </a:ext>
            </a:extLst>
          </p:cNvPr>
          <p:cNvSpPr/>
          <p:nvPr/>
        </p:nvSpPr>
        <p:spPr>
          <a:xfrm>
            <a:off x="4028019" y="427114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urved Down Arrow 34">
            <a:extLst>
              <a:ext uri="{FF2B5EF4-FFF2-40B4-BE49-F238E27FC236}">
                <a16:creationId xmlns:a16="http://schemas.microsoft.com/office/drawing/2014/main" id="{8F339E31-873B-6B4D-A0F8-7AC10A0D6860}"/>
              </a:ext>
            </a:extLst>
          </p:cNvPr>
          <p:cNvSpPr/>
          <p:nvPr/>
        </p:nvSpPr>
        <p:spPr>
          <a:xfrm>
            <a:off x="4460600" y="4261297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Down Arrow 35">
            <a:extLst>
              <a:ext uri="{FF2B5EF4-FFF2-40B4-BE49-F238E27FC236}">
                <a16:creationId xmlns:a16="http://schemas.microsoft.com/office/drawing/2014/main" id="{4733F0FA-5C19-4240-8891-4C8F90D8ABBF}"/>
              </a:ext>
            </a:extLst>
          </p:cNvPr>
          <p:cNvSpPr/>
          <p:nvPr/>
        </p:nvSpPr>
        <p:spPr>
          <a:xfrm>
            <a:off x="4943480" y="425883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urved Down Arrow 36">
            <a:extLst>
              <a:ext uri="{FF2B5EF4-FFF2-40B4-BE49-F238E27FC236}">
                <a16:creationId xmlns:a16="http://schemas.microsoft.com/office/drawing/2014/main" id="{C6C40C24-DA58-C243-82B0-DD9580CC16AB}"/>
              </a:ext>
            </a:extLst>
          </p:cNvPr>
          <p:cNvSpPr/>
          <p:nvPr/>
        </p:nvSpPr>
        <p:spPr>
          <a:xfrm>
            <a:off x="5468548" y="425400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urved Down Arrow 37">
            <a:extLst>
              <a:ext uri="{FF2B5EF4-FFF2-40B4-BE49-F238E27FC236}">
                <a16:creationId xmlns:a16="http://schemas.microsoft.com/office/drawing/2014/main" id="{8A216F1E-2226-9246-AF3F-1CC04C0DADE3}"/>
              </a:ext>
            </a:extLst>
          </p:cNvPr>
          <p:cNvSpPr/>
          <p:nvPr/>
        </p:nvSpPr>
        <p:spPr>
          <a:xfrm>
            <a:off x="5893487" y="425319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urved Down Arrow 38">
            <a:extLst>
              <a:ext uri="{FF2B5EF4-FFF2-40B4-BE49-F238E27FC236}">
                <a16:creationId xmlns:a16="http://schemas.microsoft.com/office/drawing/2014/main" id="{EC2A5491-BCE8-3A49-B4C4-9DFC81955930}"/>
              </a:ext>
            </a:extLst>
          </p:cNvPr>
          <p:cNvSpPr/>
          <p:nvPr/>
        </p:nvSpPr>
        <p:spPr>
          <a:xfrm>
            <a:off x="6418555" y="425319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urved Down Arrow 39">
            <a:extLst>
              <a:ext uri="{FF2B5EF4-FFF2-40B4-BE49-F238E27FC236}">
                <a16:creationId xmlns:a16="http://schemas.microsoft.com/office/drawing/2014/main" id="{C8B7833D-60B7-4042-8EAA-C3AFFF5B78BF}"/>
              </a:ext>
            </a:extLst>
          </p:cNvPr>
          <p:cNvSpPr/>
          <p:nvPr/>
        </p:nvSpPr>
        <p:spPr>
          <a:xfrm>
            <a:off x="6851136" y="4243345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Curved Down Arrow 40">
            <a:extLst>
              <a:ext uri="{FF2B5EF4-FFF2-40B4-BE49-F238E27FC236}">
                <a16:creationId xmlns:a16="http://schemas.microsoft.com/office/drawing/2014/main" id="{F6EBA7A8-BC84-2643-B2D4-9DD1A594B184}"/>
              </a:ext>
            </a:extLst>
          </p:cNvPr>
          <p:cNvSpPr/>
          <p:nvPr/>
        </p:nvSpPr>
        <p:spPr>
          <a:xfrm>
            <a:off x="7334016" y="4240879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41905EC-673A-5B4A-A950-925AAB724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471" y="1555732"/>
            <a:ext cx="910574" cy="910574"/>
          </a:xfrm>
          <a:prstGeom prst="rect">
            <a:avLst/>
          </a:prstGeom>
        </p:spPr>
      </p:pic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87929D33-DC10-D44E-B298-406F40B1B346}"/>
              </a:ext>
            </a:extLst>
          </p:cNvPr>
          <p:cNvCxnSpPr>
            <a:cxnSpLocks/>
          </p:cNvCxnSpPr>
          <p:nvPr/>
        </p:nvCxnSpPr>
        <p:spPr>
          <a:xfrm flipV="1">
            <a:off x="1817410" y="2158594"/>
            <a:ext cx="1876010" cy="8561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1E3F17F-28C4-124F-8606-7BEC21300CA7}"/>
              </a:ext>
            </a:extLst>
          </p:cNvPr>
          <p:cNvSpPr txBox="1"/>
          <p:nvPr/>
        </p:nvSpPr>
        <p:spPr>
          <a:xfrm>
            <a:off x="916522" y="4647947"/>
            <a:ext cx="5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981DCC-F727-324F-ABE2-A42A871F7666}"/>
              </a:ext>
            </a:extLst>
          </p:cNvPr>
          <p:cNvSpPr txBox="1"/>
          <p:nvPr/>
        </p:nvSpPr>
        <p:spPr>
          <a:xfrm>
            <a:off x="1271543" y="4656509"/>
            <a:ext cx="5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564655-EF12-D048-A2A4-4F21C6050159}"/>
              </a:ext>
            </a:extLst>
          </p:cNvPr>
          <p:cNvSpPr txBox="1"/>
          <p:nvPr/>
        </p:nvSpPr>
        <p:spPr>
          <a:xfrm>
            <a:off x="7004298" y="4604439"/>
            <a:ext cx="101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n-1</a:t>
            </a:r>
            <a:endParaRPr lang="en-US" dirty="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99E30A-F7F8-0E4C-8040-CBC2A6D5EC03}"/>
              </a:ext>
            </a:extLst>
          </p:cNvPr>
          <p:cNvSpPr txBox="1"/>
          <p:nvPr/>
        </p:nvSpPr>
        <p:spPr>
          <a:xfrm>
            <a:off x="7529848" y="4631658"/>
            <a:ext cx="524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n</a:t>
            </a:r>
            <a:endParaRPr lang="en-US" dirty="0"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AA596-3676-9C43-955D-69B65FEB93E3}"/>
              </a:ext>
            </a:extLst>
          </p:cNvPr>
          <p:cNvSpPr txBox="1"/>
          <p:nvPr/>
        </p:nvSpPr>
        <p:spPr>
          <a:xfrm rot="20108256">
            <a:off x="2249991" y="2052712"/>
            <a:ext cx="1223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</a:t>
            </a:r>
            <a:r>
              <a:rPr lang="en-US" baseline="-25000" dirty="0"/>
              <a:t>n/2</a:t>
            </a:r>
            <a:endParaRPr lang="en-US" dirty="0"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6A4D10-3FA1-0942-BEB2-4EB2DA668F72}"/>
              </a:ext>
            </a:extLst>
          </p:cNvPr>
          <p:cNvSpPr txBox="1"/>
          <p:nvPr/>
        </p:nvSpPr>
        <p:spPr>
          <a:xfrm>
            <a:off x="3359881" y="2501251"/>
            <a:ext cx="397413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Checks whether </a:t>
            </a:r>
          </a:p>
          <a:p>
            <a:r>
              <a:rPr lang="en-US" dirty="0">
                <a:latin typeface="+mn-lt"/>
              </a:rPr>
              <a:t> </a:t>
            </a:r>
            <a:r>
              <a:rPr lang="en-US" dirty="0"/>
              <a:t>S</a:t>
            </a:r>
            <a:r>
              <a:rPr lang="en-US" baseline="-25000" dirty="0"/>
              <a:t>n/2</a:t>
            </a:r>
            <a:r>
              <a:rPr lang="en-US" dirty="0">
                <a:latin typeface="+mn-lt"/>
              </a:rPr>
              <a:t>=</a:t>
            </a:r>
            <a:r>
              <a:rPr lang="en-US" dirty="0" err="1">
                <a:latin typeface="+mn-lt"/>
              </a:rPr>
              <a:t>S’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baseline="-25000" dirty="0">
                <a:latin typeface="+mn-lt"/>
              </a:rPr>
              <a:t>/2</a:t>
            </a:r>
          </a:p>
          <a:p>
            <a:r>
              <a:rPr lang="en-US" dirty="0">
                <a:latin typeface="+mn-lt"/>
              </a:rPr>
              <a:t>If yes disagreement in fist half</a:t>
            </a:r>
          </a:p>
          <a:p>
            <a:r>
              <a:rPr lang="en-US" dirty="0">
                <a:latin typeface="+mn-lt"/>
              </a:rPr>
              <a:t>Otherwise in second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46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7A02-8117-A04E-825C-499A190B2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Referee Delegation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DADCF0-81B0-9B4B-876A-59B2FD711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53" y="1975451"/>
            <a:ext cx="1799840" cy="1799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E0AC68C-1BAC-564E-9C36-37D617C0B2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4051" y="2487288"/>
            <a:ext cx="584281" cy="86432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15E1FD4-9F5D-E84F-BA06-1180B0F104FA}"/>
              </a:ext>
            </a:extLst>
          </p:cNvPr>
          <p:cNvCxnSpPr>
            <a:cxnSpLocks/>
          </p:cNvCxnSpPr>
          <p:nvPr/>
        </p:nvCxnSpPr>
        <p:spPr>
          <a:xfrm flipV="1">
            <a:off x="1101873" y="4618601"/>
            <a:ext cx="3470127" cy="2078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79C99499-05DE-D340-9518-7E6CD8CFA87B}"/>
              </a:ext>
            </a:extLst>
          </p:cNvPr>
          <p:cNvSpPr txBox="1"/>
          <p:nvPr/>
        </p:nvSpPr>
        <p:spPr>
          <a:xfrm>
            <a:off x="144224" y="4188941"/>
            <a:ext cx="11903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root</a:t>
            </a:r>
          </a:p>
          <a:p>
            <a:pPr algn="l"/>
            <a:r>
              <a:rPr lang="en-US" dirty="0" err="1">
                <a:latin typeface="+mn-lt"/>
              </a:rPr>
              <a:t>txlist</a:t>
            </a:r>
            <a:endParaRPr lang="en-US" dirty="0">
              <a:latin typeface="+mn-lt"/>
            </a:endParaRPr>
          </a:p>
        </p:txBody>
      </p:sp>
      <p:sp>
        <p:nvSpPr>
          <p:cNvPr id="28" name="Curved Down Arrow 27">
            <a:extLst>
              <a:ext uri="{FF2B5EF4-FFF2-40B4-BE49-F238E27FC236}">
                <a16:creationId xmlns:a16="http://schemas.microsoft.com/office/drawing/2014/main" id="{66404ED9-1858-A14D-861F-11762A51662C}"/>
              </a:ext>
            </a:extLst>
          </p:cNvPr>
          <p:cNvSpPr/>
          <p:nvPr/>
        </p:nvSpPr>
        <p:spPr>
          <a:xfrm>
            <a:off x="1101873" y="431182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Curved Down Arrow 28">
            <a:extLst>
              <a:ext uri="{FF2B5EF4-FFF2-40B4-BE49-F238E27FC236}">
                <a16:creationId xmlns:a16="http://schemas.microsoft.com/office/drawing/2014/main" id="{8599C045-8EE9-D04B-B215-BA824D50D269}"/>
              </a:ext>
            </a:extLst>
          </p:cNvPr>
          <p:cNvSpPr/>
          <p:nvPr/>
        </p:nvSpPr>
        <p:spPr>
          <a:xfrm>
            <a:off x="1626941" y="4311822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urved Down Arrow 29">
            <a:extLst>
              <a:ext uri="{FF2B5EF4-FFF2-40B4-BE49-F238E27FC236}">
                <a16:creationId xmlns:a16="http://schemas.microsoft.com/office/drawing/2014/main" id="{18D6ADAD-E694-7B44-B524-3B08D08C574A}"/>
              </a:ext>
            </a:extLst>
          </p:cNvPr>
          <p:cNvSpPr/>
          <p:nvPr/>
        </p:nvSpPr>
        <p:spPr>
          <a:xfrm>
            <a:off x="2059522" y="4301976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rved Down Arrow 30">
            <a:extLst>
              <a:ext uri="{FF2B5EF4-FFF2-40B4-BE49-F238E27FC236}">
                <a16:creationId xmlns:a16="http://schemas.microsoft.com/office/drawing/2014/main" id="{DA8204AF-6C92-9247-9111-0CEBEDA1667D}"/>
              </a:ext>
            </a:extLst>
          </p:cNvPr>
          <p:cNvSpPr/>
          <p:nvPr/>
        </p:nvSpPr>
        <p:spPr>
          <a:xfrm>
            <a:off x="2542402" y="4299510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Curved Down Arrow 31">
            <a:extLst>
              <a:ext uri="{FF2B5EF4-FFF2-40B4-BE49-F238E27FC236}">
                <a16:creationId xmlns:a16="http://schemas.microsoft.com/office/drawing/2014/main" id="{201D9F32-250C-0642-8F8A-8BE362ACF03F}"/>
              </a:ext>
            </a:extLst>
          </p:cNvPr>
          <p:cNvSpPr/>
          <p:nvPr/>
        </p:nvSpPr>
        <p:spPr>
          <a:xfrm>
            <a:off x="3067470" y="4294681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urved Down Arrow 32">
            <a:extLst>
              <a:ext uri="{FF2B5EF4-FFF2-40B4-BE49-F238E27FC236}">
                <a16:creationId xmlns:a16="http://schemas.microsoft.com/office/drawing/2014/main" id="{2730A2C9-E3F6-7D4F-81AD-D105321F9A26}"/>
              </a:ext>
            </a:extLst>
          </p:cNvPr>
          <p:cNvSpPr/>
          <p:nvPr/>
        </p:nvSpPr>
        <p:spPr>
          <a:xfrm>
            <a:off x="3502951" y="427114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urved Down Arrow 33">
            <a:extLst>
              <a:ext uri="{FF2B5EF4-FFF2-40B4-BE49-F238E27FC236}">
                <a16:creationId xmlns:a16="http://schemas.microsoft.com/office/drawing/2014/main" id="{78CF9ED7-4D85-064D-86E0-8E46F35BDBF0}"/>
              </a:ext>
            </a:extLst>
          </p:cNvPr>
          <p:cNvSpPr/>
          <p:nvPr/>
        </p:nvSpPr>
        <p:spPr>
          <a:xfrm>
            <a:off x="4028019" y="4271143"/>
            <a:ext cx="380938" cy="210751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141905EC-673A-5B4A-A950-925AAB7246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201" y="1045913"/>
            <a:ext cx="910574" cy="9105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E3F17F-28C4-124F-8606-7BEC21300CA7}"/>
              </a:ext>
            </a:extLst>
          </p:cNvPr>
          <p:cNvSpPr txBox="1"/>
          <p:nvPr/>
        </p:nvSpPr>
        <p:spPr>
          <a:xfrm>
            <a:off x="916522" y="4647947"/>
            <a:ext cx="5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1</a:t>
            </a:r>
            <a:endParaRPr lang="en-US" dirty="0">
              <a:latin typeface="+mn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A981DCC-F727-324F-ABE2-A42A871F7666}"/>
              </a:ext>
            </a:extLst>
          </p:cNvPr>
          <p:cNvSpPr txBox="1"/>
          <p:nvPr/>
        </p:nvSpPr>
        <p:spPr>
          <a:xfrm>
            <a:off x="1271543" y="4656509"/>
            <a:ext cx="525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2</a:t>
            </a:r>
            <a:endParaRPr lang="en-US" dirty="0">
              <a:latin typeface="+mn-lt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E564655-EF12-D048-A2A4-4F21C6050159}"/>
              </a:ext>
            </a:extLst>
          </p:cNvPr>
          <p:cNvSpPr txBox="1"/>
          <p:nvPr/>
        </p:nvSpPr>
        <p:spPr>
          <a:xfrm>
            <a:off x="3644696" y="4618601"/>
            <a:ext cx="10140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n/2-1</a:t>
            </a:r>
            <a:endParaRPr lang="en-US" dirty="0">
              <a:latin typeface="+mn-lt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399E30A-F7F8-0E4C-8040-CBC2A6D5EC03}"/>
              </a:ext>
            </a:extLst>
          </p:cNvPr>
          <p:cNvSpPr txBox="1"/>
          <p:nvPr/>
        </p:nvSpPr>
        <p:spPr>
          <a:xfrm>
            <a:off x="4303709" y="4630822"/>
            <a:ext cx="1496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</a:t>
            </a:r>
            <a:r>
              <a:rPr lang="en-US" baseline="-25000" dirty="0">
                <a:latin typeface="+mn-lt"/>
              </a:rPr>
              <a:t>n/2</a:t>
            </a:r>
            <a:endParaRPr lang="en-US" dirty="0">
              <a:latin typeface="+mn-l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46E8C3-3C05-AB45-A4C2-4CE6A953261A}"/>
              </a:ext>
            </a:extLst>
          </p:cNvPr>
          <p:cNvSpPr txBox="1"/>
          <p:nvPr/>
        </p:nvSpPr>
        <p:spPr>
          <a:xfrm>
            <a:off x="2103938" y="1912514"/>
            <a:ext cx="422910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Repeat protocol for log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(n) steps</a:t>
            </a:r>
          </a:p>
          <a:p>
            <a:r>
              <a:rPr lang="en-US" dirty="0">
                <a:latin typeface="+mn-lt"/>
              </a:rPr>
              <a:t>End with agreement on S</a:t>
            </a:r>
            <a:r>
              <a:rPr lang="en-US" baseline="-25000" dirty="0">
                <a:latin typeface="+mn-lt"/>
              </a:rPr>
              <a:t>i</a:t>
            </a:r>
            <a:r>
              <a:rPr lang="en-US" dirty="0">
                <a:latin typeface="+mn-lt"/>
              </a:rPr>
              <a:t> and disagreement on </a:t>
            </a:r>
            <a:r>
              <a:rPr lang="en-US" dirty="0"/>
              <a:t>S</a:t>
            </a:r>
            <a:r>
              <a:rPr lang="en-US" baseline="-25000" dirty="0"/>
              <a:t>i+1</a:t>
            </a:r>
            <a:r>
              <a:rPr lang="en-US" dirty="0"/>
              <a:t> and S’</a:t>
            </a:r>
            <a:r>
              <a:rPr lang="en-US" baseline="-25000" dirty="0"/>
              <a:t>i+1</a:t>
            </a:r>
            <a:endParaRPr lang="en-US" dirty="0"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5C0D6C-5623-E04D-9907-C051BACB0237}"/>
              </a:ext>
            </a:extLst>
          </p:cNvPr>
          <p:cNvSpPr txBox="1"/>
          <p:nvPr/>
        </p:nvSpPr>
        <p:spPr>
          <a:xfrm>
            <a:off x="1569838" y="3305056"/>
            <a:ext cx="60043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+mn-lt"/>
              </a:rPr>
              <a:t>Smart Contract checks transition between </a:t>
            </a:r>
            <a:r>
              <a:rPr lang="en-US" dirty="0"/>
              <a:t>S</a:t>
            </a:r>
            <a:r>
              <a:rPr lang="en-US" baseline="-25000" dirty="0"/>
              <a:t>i</a:t>
            </a:r>
            <a:r>
              <a:rPr lang="en-US" dirty="0"/>
              <a:t>  and S</a:t>
            </a:r>
            <a:r>
              <a:rPr lang="en-US" baseline="-25000" dirty="0"/>
              <a:t>i+1</a:t>
            </a:r>
            <a:r>
              <a:rPr lang="en-US" dirty="0"/>
              <a:t> and declares winner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494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CF3872-58BD-1F44-83AF-D3A77FC87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Problem: Checks take a long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2B14-3481-BF4E-9EE7-15242E9BD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log</a:t>
            </a:r>
            <a:r>
              <a:rPr lang="en-US" baseline="-25000" dirty="0"/>
              <a:t>2</a:t>
            </a:r>
            <a:r>
              <a:rPr lang="en-US" dirty="0"/>
              <a:t>(n) messages (1 hash per message)</a:t>
            </a:r>
          </a:p>
          <a:p>
            <a:r>
              <a:rPr lang="en-US" dirty="0"/>
              <a:t>1 Verification step on smart contract</a:t>
            </a:r>
          </a:p>
          <a:p>
            <a:r>
              <a:rPr lang="en-US" dirty="0"/>
              <a:t>If either party timeouts declares winner</a:t>
            </a:r>
          </a:p>
          <a:p>
            <a:r>
              <a:rPr lang="en-US" dirty="0"/>
              <a:t>Looser gets </a:t>
            </a:r>
            <a:r>
              <a:rPr lang="en-US" i="1" dirty="0"/>
              <a:t>slashed, </a:t>
            </a:r>
            <a:r>
              <a:rPr lang="en-US" dirty="0"/>
              <a:t>Winner rewarded </a:t>
            </a:r>
          </a:p>
          <a:p>
            <a:r>
              <a:rPr lang="en-US" dirty="0"/>
              <a:t>Problem: log</a:t>
            </a:r>
            <a:r>
              <a:rPr lang="en-US" baseline="-25000" dirty="0"/>
              <a:t>2</a:t>
            </a:r>
            <a:r>
              <a:rPr lang="en-US" dirty="0"/>
              <a:t>(n)*timeout</a:t>
            </a:r>
          </a:p>
          <a:p>
            <a:r>
              <a:rPr lang="en-US" dirty="0"/>
              <a:t>No incentive to cheat</a:t>
            </a:r>
          </a:p>
          <a:p>
            <a:r>
              <a:rPr lang="en-US" dirty="0"/>
              <a:t>But: Long wait till finalization!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DF169-6810-1F42-A146-2D9205E7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Downsides of Payment/State Channels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F5832-9071-6B4C-A811-08008823CA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Everyone needs to be online</a:t>
            </a:r>
          </a:p>
          <a:p>
            <a:pPr lvl="1"/>
            <a:r>
              <a:rPr lang="en-US" dirty="0"/>
              <a:t>Mitigated by watchtowers</a:t>
            </a:r>
          </a:p>
          <a:p>
            <a:pPr lvl="1"/>
            <a:r>
              <a:rPr lang="en-US" dirty="0"/>
              <a:t>Hubs need to be online</a:t>
            </a:r>
          </a:p>
          <a:p>
            <a:r>
              <a:rPr lang="en-US" dirty="0"/>
              <a:t>Capital is locked up</a:t>
            </a:r>
          </a:p>
          <a:p>
            <a:pPr lvl="1"/>
            <a:r>
              <a:rPr lang="en-US" dirty="0"/>
              <a:t>Funds in one channel can’t be used in different channel</a:t>
            </a:r>
          </a:p>
          <a:p>
            <a:pPr lvl="1"/>
            <a:r>
              <a:rPr lang="en-US" dirty="0"/>
              <a:t>If network is separated transactions are not possible</a:t>
            </a:r>
          </a:p>
          <a:p>
            <a:r>
              <a:rPr lang="en-US" dirty="0"/>
              <a:t>Only Peer to Peer payments</a:t>
            </a:r>
          </a:p>
          <a:p>
            <a:pPr lvl="1"/>
            <a:r>
              <a:rPr lang="en-US" dirty="0"/>
              <a:t>No multi party contracts channels </a:t>
            </a:r>
          </a:p>
          <a:p>
            <a:r>
              <a:rPr lang="en-US" dirty="0"/>
              <a:t>TX to fund/close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5184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6968-66EA-404A-A9A7-92D5E729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Pipelined Assertions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489F4-7FA4-5D48-8B39-605246CA79B3}"/>
              </a:ext>
            </a:extLst>
          </p:cNvPr>
          <p:cNvSpPr/>
          <p:nvPr/>
        </p:nvSpPr>
        <p:spPr>
          <a:xfrm>
            <a:off x="766118" y="1556952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</a:t>
            </a:r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19475D-BD5A-2F46-A296-C5544ECDB1A4}"/>
              </a:ext>
            </a:extLst>
          </p:cNvPr>
          <p:cNvCxnSpPr>
            <a:cxnSpLocks/>
          </p:cNvCxnSpPr>
          <p:nvPr/>
        </p:nvCxnSpPr>
        <p:spPr>
          <a:xfrm>
            <a:off x="1767016" y="1946962"/>
            <a:ext cx="11450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1FF5D94-E0C2-D34A-9F39-17F2DE74466E}"/>
              </a:ext>
            </a:extLst>
          </p:cNvPr>
          <p:cNvSpPr/>
          <p:nvPr/>
        </p:nvSpPr>
        <p:spPr>
          <a:xfrm>
            <a:off x="3027405" y="1534724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i+1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B6134-FA80-5F49-8534-00AF9CF1A75D}"/>
              </a:ext>
            </a:extLst>
          </p:cNvPr>
          <p:cNvSpPr txBox="1"/>
          <p:nvPr/>
        </p:nvSpPr>
        <p:spPr>
          <a:xfrm>
            <a:off x="317156" y="2466029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</a:t>
            </a:r>
            <a:r>
              <a:rPr lang="en-US" dirty="0" err="1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D81043-F0F3-9341-BE58-5F499AB7A6B1}"/>
              </a:ext>
            </a:extLst>
          </p:cNvPr>
          <p:cNvSpPr txBox="1"/>
          <p:nvPr/>
        </p:nvSpPr>
        <p:spPr>
          <a:xfrm>
            <a:off x="2730843" y="2379355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i+1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DF37C1-5C32-D04F-AAB0-CE2F95C8AC4F}"/>
              </a:ext>
            </a:extLst>
          </p:cNvPr>
          <p:cNvCxnSpPr/>
          <p:nvPr/>
        </p:nvCxnSpPr>
        <p:spPr>
          <a:xfrm>
            <a:off x="4028303" y="1924899"/>
            <a:ext cx="12603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D1887-1B2A-B143-A859-D1600767E8B6}"/>
              </a:ext>
            </a:extLst>
          </p:cNvPr>
          <p:cNvSpPr/>
          <p:nvPr/>
        </p:nvSpPr>
        <p:spPr>
          <a:xfrm>
            <a:off x="5288692" y="1512661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i+2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D46580-880B-DD40-9011-1A995BD3763F}"/>
              </a:ext>
            </a:extLst>
          </p:cNvPr>
          <p:cNvSpPr txBox="1"/>
          <p:nvPr/>
        </p:nvSpPr>
        <p:spPr>
          <a:xfrm>
            <a:off x="4763372" y="2381257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i+2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ABDD10-E593-3749-B77E-C4BA2DDE3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6" y="2789003"/>
            <a:ext cx="1799840" cy="17998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87B693A-01B1-204F-8B6E-D608EDD8C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5640" y="2673693"/>
            <a:ext cx="1799840" cy="17998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D3015F9-9DD1-0940-9E56-C34C67AB7D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9221" y="2682856"/>
            <a:ext cx="1799840" cy="1799840"/>
          </a:xfrm>
          <a:prstGeom prst="rect">
            <a:avLst/>
          </a:prstGeom>
        </p:spPr>
      </p:pic>
      <p:sp>
        <p:nvSpPr>
          <p:cNvPr id="21" name="Multiply 20">
            <a:extLst>
              <a:ext uri="{FF2B5EF4-FFF2-40B4-BE49-F238E27FC236}">
                <a16:creationId xmlns:a16="http://schemas.microsoft.com/office/drawing/2014/main" id="{86ADA9A4-C86E-C348-A84D-FEDE49FBE83E}"/>
              </a:ext>
            </a:extLst>
          </p:cNvPr>
          <p:cNvSpPr/>
          <p:nvPr/>
        </p:nvSpPr>
        <p:spPr>
          <a:xfrm>
            <a:off x="704333" y="2187871"/>
            <a:ext cx="910283" cy="84463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>
            <a:extLst>
              <a:ext uri="{FF2B5EF4-FFF2-40B4-BE49-F238E27FC236}">
                <a16:creationId xmlns:a16="http://schemas.microsoft.com/office/drawing/2014/main" id="{C6F6B8E8-5C77-9345-B051-65FA2A69619B}"/>
              </a:ext>
            </a:extLst>
          </p:cNvPr>
          <p:cNvSpPr/>
          <p:nvPr/>
        </p:nvSpPr>
        <p:spPr>
          <a:xfrm>
            <a:off x="3080979" y="1515273"/>
            <a:ext cx="910283" cy="84463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>
            <a:extLst>
              <a:ext uri="{FF2B5EF4-FFF2-40B4-BE49-F238E27FC236}">
                <a16:creationId xmlns:a16="http://schemas.microsoft.com/office/drawing/2014/main" id="{D7714918-D327-914A-9C3D-F4B3ACD8B06E}"/>
              </a:ext>
            </a:extLst>
          </p:cNvPr>
          <p:cNvSpPr/>
          <p:nvPr/>
        </p:nvSpPr>
        <p:spPr>
          <a:xfrm>
            <a:off x="5321643" y="1616013"/>
            <a:ext cx="910283" cy="84463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Multiply 25">
            <a:extLst>
              <a:ext uri="{FF2B5EF4-FFF2-40B4-BE49-F238E27FC236}">
                <a16:creationId xmlns:a16="http://schemas.microsoft.com/office/drawing/2014/main" id="{498F1693-131E-C447-876C-72EBB099F492}"/>
              </a:ext>
            </a:extLst>
          </p:cNvPr>
          <p:cNvSpPr/>
          <p:nvPr/>
        </p:nvSpPr>
        <p:spPr>
          <a:xfrm>
            <a:off x="749703" y="1531450"/>
            <a:ext cx="910283" cy="84463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71202C5-2119-F646-B66E-04016087A5DA}"/>
              </a:ext>
            </a:extLst>
          </p:cNvPr>
          <p:cNvSpPr txBox="1"/>
          <p:nvPr/>
        </p:nvSpPr>
        <p:spPr>
          <a:xfrm>
            <a:off x="766118" y="4312503"/>
            <a:ext cx="33610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Coordinators can build on states before timeouts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17C3BD5-16A1-8145-880F-56DE0918ABF1}"/>
              </a:ext>
            </a:extLst>
          </p:cNvPr>
          <p:cNvSpPr txBox="1"/>
          <p:nvPr/>
        </p:nvSpPr>
        <p:spPr>
          <a:xfrm>
            <a:off x="4368140" y="4280246"/>
            <a:ext cx="40097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If prior state invalid, all subsequent bonds are slashed</a:t>
            </a:r>
          </a:p>
        </p:txBody>
      </p:sp>
    </p:spTree>
    <p:extLst>
      <p:ext uri="{BB962C8B-B14F-4D97-AF65-F5344CB8AC3E}">
        <p14:creationId xmlns:p14="http://schemas.microsoft.com/office/powerpoint/2010/main" val="2661455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6" grpId="0" animBg="1"/>
      <p:bldP spid="27" grpId="0"/>
      <p:bldP spid="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F6968-66EA-404A-A9A7-92D5E7290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Pipelined Assertions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489F4-7FA4-5D48-8B39-605246CA79B3}"/>
              </a:ext>
            </a:extLst>
          </p:cNvPr>
          <p:cNvSpPr/>
          <p:nvPr/>
        </p:nvSpPr>
        <p:spPr>
          <a:xfrm>
            <a:off x="766118" y="1556952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</a:t>
            </a:r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419475D-BD5A-2F46-A296-C5544ECDB1A4}"/>
              </a:ext>
            </a:extLst>
          </p:cNvPr>
          <p:cNvCxnSpPr>
            <a:cxnSpLocks/>
          </p:cNvCxnSpPr>
          <p:nvPr/>
        </p:nvCxnSpPr>
        <p:spPr>
          <a:xfrm>
            <a:off x="1767016" y="1946962"/>
            <a:ext cx="114506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E1FF5D94-E0C2-D34A-9F39-17F2DE74466E}"/>
              </a:ext>
            </a:extLst>
          </p:cNvPr>
          <p:cNvSpPr/>
          <p:nvPr/>
        </p:nvSpPr>
        <p:spPr>
          <a:xfrm>
            <a:off x="3027405" y="1534724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i+1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3B6134-FA80-5F49-8534-00AF9CF1A75D}"/>
              </a:ext>
            </a:extLst>
          </p:cNvPr>
          <p:cNvSpPr txBox="1"/>
          <p:nvPr/>
        </p:nvSpPr>
        <p:spPr>
          <a:xfrm>
            <a:off x="317156" y="2466029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</a:t>
            </a:r>
            <a:r>
              <a:rPr lang="en-US" dirty="0" err="1">
                <a:latin typeface="+mn-lt"/>
              </a:rPr>
              <a:t>i</a:t>
            </a:r>
            <a:endParaRPr lang="en-US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5D81043-F0F3-9341-BE58-5F499AB7A6B1}"/>
              </a:ext>
            </a:extLst>
          </p:cNvPr>
          <p:cNvSpPr txBox="1"/>
          <p:nvPr/>
        </p:nvSpPr>
        <p:spPr>
          <a:xfrm>
            <a:off x="2730843" y="2379355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i+1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CDF37C1-5C32-D04F-AAB0-CE2F95C8AC4F}"/>
              </a:ext>
            </a:extLst>
          </p:cNvPr>
          <p:cNvCxnSpPr/>
          <p:nvPr/>
        </p:nvCxnSpPr>
        <p:spPr>
          <a:xfrm>
            <a:off x="4028303" y="1924899"/>
            <a:ext cx="126038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CC7D1887-1B2A-B143-A859-D1600767E8B6}"/>
              </a:ext>
            </a:extLst>
          </p:cNvPr>
          <p:cNvSpPr/>
          <p:nvPr/>
        </p:nvSpPr>
        <p:spPr>
          <a:xfrm>
            <a:off x="5288692" y="1512661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i+2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DD46580-880B-DD40-9011-1A995BD3763F}"/>
              </a:ext>
            </a:extLst>
          </p:cNvPr>
          <p:cNvSpPr txBox="1"/>
          <p:nvPr/>
        </p:nvSpPr>
        <p:spPr>
          <a:xfrm>
            <a:off x="4763372" y="2381257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i+2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EABDD10-E593-3749-B77E-C4BA2DDE3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16" y="2789003"/>
            <a:ext cx="1799840" cy="1799840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671202C5-2119-F646-B66E-04016087A5DA}"/>
              </a:ext>
            </a:extLst>
          </p:cNvPr>
          <p:cNvSpPr txBox="1"/>
          <p:nvPr/>
        </p:nvSpPr>
        <p:spPr>
          <a:xfrm>
            <a:off x="4763372" y="2857926"/>
            <a:ext cx="440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Coordinators can claim prior state not valid and continue given this.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18BA6A1-D0E9-F94A-89C1-0F08DF1759D8}"/>
              </a:ext>
            </a:extLst>
          </p:cNvPr>
          <p:cNvCxnSpPr>
            <a:cxnSpLocks/>
            <a:stCxn id="4" idx="3"/>
          </p:cNvCxnSpPr>
          <p:nvPr/>
        </p:nvCxnSpPr>
        <p:spPr>
          <a:xfrm>
            <a:off x="1767016" y="1946962"/>
            <a:ext cx="1664995" cy="167055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61249FC1-764D-DE4D-85DD-EC0A16417A65}"/>
              </a:ext>
            </a:extLst>
          </p:cNvPr>
          <p:cNvSpPr/>
          <p:nvPr/>
        </p:nvSpPr>
        <p:spPr>
          <a:xfrm>
            <a:off x="3564766" y="3299161"/>
            <a:ext cx="1000898" cy="7800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Bond i+1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25F864-108E-884D-B53C-9AA4C0366C72}"/>
              </a:ext>
            </a:extLst>
          </p:cNvPr>
          <p:cNvSpPr txBox="1"/>
          <p:nvPr/>
        </p:nvSpPr>
        <p:spPr>
          <a:xfrm>
            <a:off x="2565957" y="3971356"/>
            <a:ext cx="2594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Rollup state i+1’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86BB89-3269-5D4D-921C-9DEBCD27A449}"/>
              </a:ext>
            </a:extLst>
          </p:cNvPr>
          <p:cNvSpPr txBox="1"/>
          <p:nvPr/>
        </p:nvSpPr>
        <p:spPr>
          <a:xfrm>
            <a:off x="1689884" y="1059460"/>
            <a:ext cx="1634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State </a:t>
            </a:r>
            <a:r>
              <a:rPr lang="en-US" dirty="0" err="1">
                <a:latin typeface="+mn-lt"/>
              </a:rPr>
              <a:t>i</a:t>
            </a:r>
            <a:r>
              <a:rPr lang="en-US" dirty="0">
                <a:latin typeface="+mn-lt"/>
              </a:rPr>
              <a:t> valid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E15B959-75D4-1F4C-958A-B1F1D8A61E34}"/>
              </a:ext>
            </a:extLst>
          </p:cNvPr>
          <p:cNvSpPr txBox="1"/>
          <p:nvPr/>
        </p:nvSpPr>
        <p:spPr>
          <a:xfrm rot="2740575">
            <a:off x="1643078" y="2558170"/>
            <a:ext cx="230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State i not valid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D31FD0F-9EC8-2040-825F-C31B4CEEB1DD}"/>
              </a:ext>
            </a:extLst>
          </p:cNvPr>
          <p:cNvSpPr txBox="1"/>
          <p:nvPr/>
        </p:nvSpPr>
        <p:spPr>
          <a:xfrm>
            <a:off x="4698419" y="3971356"/>
            <a:ext cx="440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If no successful fraud proof then reward gets slashed</a:t>
            </a:r>
          </a:p>
        </p:txBody>
      </p:sp>
      <p:sp>
        <p:nvSpPr>
          <p:cNvPr id="32" name="Multiply 31">
            <a:extLst>
              <a:ext uri="{FF2B5EF4-FFF2-40B4-BE49-F238E27FC236}">
                <a16:creationId xmlns:a16="http://schemas.microsoft.com/office/drawing/2014/main" id="{ACAB1BC4-C900-3A4B-8F59-7CCF4B2AEDB1}"/>
              </a:ext>
            </a:extLst>
          </p:cNvPr>
          <p:cNvSpPr/>
          <p:nvPr/>
        </p:nvSpPr>
        <p:spPr>
          <a:xfrm>
            <a:off x="3625671" y="3273412"/>
            <a:ext cx="910283" cy="844631"/>
          </a:xfrm>
          <a:prstGeom prst="mathMultiply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82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1" grpId="0"/>
      <p:bldP spid="3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58C3-0B61-E34E-B5E0-C6800515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Rollup Coordinators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EFC7-AD1D-2244-AC22-6DB28E7C1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Rollup coordinator (in either scheme) is not trusted for security</a:t>
            </a:r>
          </a:p>
          <a:p>
            <a:r>
              <a:rPr lang="en-US" dirty="0"/>
              <a:t>It can reasonably be a single coordinator</a:t>
            </a:r>
          </a:p>
          <a:p>
            <a:r>
              <a:rPr lang="en-US" dirty="0"/>
              <a:t>But it is trusted for liveness</a:t>
            </a:r>
          </a:p>
          <a:p>
            <a:pPr lvl="1"/>
            <a:r>
              <a:rPr lang="en-US" dirty="0"/>
              <a:t>Censorship resistance</a:t>
            </a:r>
          </a:p>
          <a:p>
            <a:pPr lvl="1"/>
            <a:r>
              <a:rPr lang="en-US" dirty="0"/>
              <a:t>Progress of  rollup state</a:t>
            </a:r>
          </a:p>
          <a:p>
            <a:r>
              <a:rPr lang="en-US" dirty="0"/>
              <a:t>Multiple Coordinators?</a:t>
            </a:r>
          </a:p>
        </p:txBody>
      </p:sp>
    </p:spTree>
    <p:extLst>
      <p:ext uri="{BB962C8B-B14F-4D97-AF65-F5344CB8AC3E}">
        <p14:creationId xmlns:p14="http://schemas.microsoft.com/office/powerpoint/2010/main" val="3212911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58C3-0B61-E34E-B5E0-C6800515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Multiple Rollup Coordinators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EFC7-AD1D-2244-AC22-6DB28E7C16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4224465"/>
          </a:xfrm>
        </p:spPr>
        <p:txBody>
          <a:bodyPr>
            <a:normAutofit/>
          </a:bodyPr>
          <a:lstStyle/>
          <a:p>
            <a:r>
              <a:rPr lang="en-US" dirty="0"/>
              <a:t>Rotating coordinators</a:t>
            </a:r>
          </a:p>
          <a:p>
            <a:r>
              <a:rPr lang="en-US" dirty="0"/>
              <a:t>Random coordinator (using Beacon)</a:t>
            </a:r>
          </a:p>
          <a:p>
            <a:r>
              <a:rPr lang="en-US" dirty="0"/>
              <a:t>Race to submit new rollup state (usually same party wins)</a:t>
            </a:r>
          </a:p>
          <a:p>
            <a:r>
              <a:rPr lang="en-US" dirty="0"/>
              <a:t>One solution is using classical consensus between fixed set of coordinators</a:t>
            </a:r>
          </a:p>
          <a:p>
            <a:pPr lvl="1"/>
            <a:r>
              <a:rPr lang="en-US" dirty="0"/>
              <a:t>At least 2/3</a:t>
            </a:r>
            <a:r>
              <a:rPr lang="en-US" baseline="30000" dirty="0"/>
              <a:t>rd</a:t>
            </a:r>
            <a:r>
              <a:rPr lang="en-US" dirty="0"/>
              <a:t> of coordinators sign roll up </a:t>
            </a:r>
          </a:p>
          <a:p>
            <a:pPr lvl="1"/>
            <a:r>
              <a:rPr lang="en-US" dirty="0"/>
              <a:t>If trusted instant finality</a:t>
            </a:r>
          </a:p>
        </p:txBody>
      </p:sp>
    </p:spTree>
    <p:extLst>
      <p:ext uri="{BB962C8B-B14F-4D97-AF65-F5344CB8AC3E}">
        <p14:creationId xmlns:p14="http://schemas.microsoft.com/office/powerpoint/2010/main" val="33379046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F58C3-0B61-E34E-B5E0-C6800515DE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Multi Coordinator Insurance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7EFC7-AD1D-2244-AC22-6DB28E7C16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insurance signature from 2/3</a:t>
            </a:r>
            <a:r>
              <a:rPr lang="en-US" baseline="30000" dirty="0"/>
              <a:t>rd</a:t>
            </a:r>
            <a:r>
              <a:rPr lang="en-US" dirty="0"/>
              <a:t> of coordinators</a:t>
            </a:r>
          </a:p>
          <a:p>
            <a:r>
              <a:rPr lang="en-US" dirty="0"/>
              <a:t>If next block does not include transaction post signature</a:t>
            </a:r>
          </a:p>
          <a:p>
            <a:r>
              <a:rPr lang="en-US" dirty="0"/>
              <a:t>Slash reward from intersection of insurer and rollup block signers</a:t>
            </a:r>
          </a:p>
          <a:p>
            <a:pPr lvl="1"/>
            <a:r>
              <a:rPr lang="en-US" dirty="0"/>
              <a:t>At least 1/3</a:t>
            </a:r>
            <a:r>
              <a:rPr lang="en-US" baseline="30000" dirty="0"/>
              <a:t>rd</a:t>
            </a:r>
            <a:r>
              <a:rPr lang="en-US" dirty="0"/>
              <a:t> of the coordinators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7072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172AE5B-21CD-D548-AD72-3757124A6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599" y="3371850"/>
            <a:ext cx="7220607" cy="1314450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tx1"/>
                </a:solidFill>
              </a:rPr>
              <a:t>Next lecture:   </a:t>
            </a:r>
          </a:p>
          <a:p>
            <a:pPr algn="l"/>
            <a:r>
              <a:rPr lang="en-US" dirty="0">
                <a:solidFill>
                  <a:schemeClr val="tx1"/>
                </a:solidFill>
              </a:rPr>
              <a:t>Privacy 1: Tracing transactions and Mixers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066383B-610F-F040-85AB-9E762F54A5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END  OF  LECTURE</a:t>
            </a:r>
          </a:p>
        </p:txBody>
      </p:sp>
    </p:spTree>
    <p:extLst>
      <p:ext uri="{BB962C8B-B14F-4D97-AF65-F5344CB8AC3E}">
        <p14:creationId xmlns:p14="http://schemas.microsoft.com/office/powerpoint/2010/main" val="32547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1EC88BD-E2F0-5E45-BD4C-79347C2DD49C}"/>
              </a:ext>
            </a:extLst>
          </p:cNvPr>
          <p:cNvSpPr/>
          <p:nvPr/>
        </p:nvSpPr>
        <p:spPr>
          <a:xfrm>
            <a:off x="159488" y="2363331"/>
            <a:ext cx="8527312" cy="15417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28290A-AA40-F740-84EA-CA4266649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7597"/>
            <a:ext cx="8229600" cy="623097"/>
          </a:xfrm>
        </p:spPr>
        <p:txBody>
          <a:bodyPr>
            <a:noAutofit/>
          </a:bodyPr>
          <a:lstStyle/>
          <a:p>
            <a:r>
              <a:rPr lang="en-US" dirty="0"/>
              <a:t>Blockchain Layers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761EFF-B04A-C446-9D95-246B1A0CD4D4}"/>
              </a:ext>
            </a:extLst>
          </p:cNvPr>
          <p:cNvGrpSpPr/>
          <p:nvPr/>
        </p:nvGrpSpPr>
        <p:grpSpPr>
          <a:xfrm>
            <a:off x="307912" y="3205486"/>
            <a:ext cx="7755630" cy="497711"/>
            <a:chOff x="327638" y="3905052"/>
            <a:chExt cx="7755630" cy="49771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21A25B7-AD39-2F4B-9997-75D8B661FC1E}"/>
                </a:ext>
              </a:extLst>
            </p:cNvPr>
            <p:cNvSpPr/>
            <p:nvPr/>
          </p:nvSpPr>
          <p:spPr>
            <a:xfrm>
              <a:off x="1856089" y="3905052"/>
              <a:ext cx="6227179" cy="497711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consensus layer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E38263-B93C-3B41-81B9-2A92E4CB91F5}"/>
                </a:ext>
              </a:extLst>
            </p:cNvPr>
            <p:cNvSpPr txBox="1"/>
            <p:nvPr/>
          </p:nvSpPr>
          <p:spPr>
            <a:xfrm>
              <a:off x="327638" y="3905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1: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9A076B6C-05AB-1A47-AABD-40BE47FBD831}"/>
              </a:ext>
            </a:extLst>
          </p:cNvPr>
          <p:cNvGrpSpPr/>
          <p:nvPr/>
        </p:nvGrpSpPr>
        <p:grpSpPr>
          <a:xfrm>
            <a:off x="327638" y="2445189"/>
            <a:ext cx="7755630" cy="497711"/>
            <a:chOff x="327638" y="3143052"/>
            <a:chExt cx="7755630" cy="49771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43F4FC-DADC-774C-9417-B874A4A8F874}"/>
                </a:ext>
              </a:extLst>
            </p:cNvPr>
            <p:cNvSpPr/>
            <p:nvPr/>
          </p:nvSpPr>
          <p:spPr>
            <a:xfrm>
              <a:off x="1856089" y="3143052"/>
              <a:ext cx="6227179" cy="497711"/>
            </a:xfrm>
            <a:prstGeom prst="rect">
              <a:avLst/>
            </a:prstGeom>
            <a:solidFill>
              <a:srgbClr val="00206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compute layer  </a:t>
              </a:r>
              <a:r>
                <a:rPr lang="en-US" dirty="0"/>
                <a:t>(blockchain computer)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F38AFE3-1119-6B44-B454-2F608BBCD43F}"/>
                </a:ext>
              </a:extLst>
            </p:cNvPr>
            <p:cNvSpPr txBox="1"/>
            <p:nvPr/>
          </p:nvSpPr>
          <p:spPr>
            <a:xfrm>
              <a:off x="327638" y="3143052"/>
              <a:ext cx="15536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1.5: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75199BB-2D8C-AA44-974D-A13FC74A7EF0}"/>
              </a:ext>
            </a:extLst>
          </p:cNvPr>
          <p:cNvGrpSpPr/>
          <p:nvPr/>
        </p:nvGrpSpPr>
        <p:grpSpPr>
          <a:xfrm>
            <a:off x="307912" y="1683189"/>
            <a:ext cx="7755630" cy="497711"/>
            <a:chOff x="307912" y="2381052"/>
            <a:chExt cx="7755630" cy="49771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0C49F5C-4F1E-8B43-858C-586E38E2D1BD}"/>
                </a:ext>
              </a:extLst>
            </p:cNvPr>
            <p:cNvSpPr/>
            <p:nvPr/>
          </p:nvSpPr>
          <p:spPr>
            <a:xfrm>
              <a:off x="1836363" y="2381052"/>
              <a:ext cx="6227179" cy="49771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applications</a:t>
              </a:r>
              <a:r>
                <a:rPr lang="en-US" dirty="0"/>
                <a:t>   (DAPPs, smart contracts)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E7D2C1C-B149-E141-A75E-BD52DE87D688}"/>
                </a:ext>
              </a:extLst>
            </p:cNvPr>
            <p:cNvSpPr txBox="1"/>
            <p:nvPr/>
          </p:nvSpPr>
          <p:spPr>
            <a:xfrm>
              <a:off x="307912" y="2381052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2: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4F7C316-552C-B943-891E-7421E31C730A}"/>
              </a:ext>
            </a:extLst>
          </p:cNvPr>
          <p:cNvGrpSpPr/>
          <p:nvPr/>
        </p:nvGrpSpPr>
        <p:grpSpPr>
          <a:xfrm>
            <a:off x="307912" y="908580"/>
            <a:ext cx="7755630" cy="497711"/>
            <a:chOff x="307912" y="1606443"/>
            <a:chExt cx="7755630" cy="49771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290B1582-D1BF-7B4C-8A43-441B1759946B}"/>
                </a:ext>
              </a:extLst>
            </p:cNvPr>
            <p:cNvSpPr/>
            <p:nvPr/>
          </p:nvSpPr>
          <p:spPr>
            <a:xfrm>
              <a:off x="1836363" y="1606443"/>
              <a:ext cx="6227179" cy="497711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user facing tools  </a:t>
              </a:r>
              <a:r>
                <a:rPr lang="en-US" dirty="0"/>
                <a:t>(cloud servers)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D175365-CB3C-EB4C-A639-101EC9C5AF9D}"/>
                </a:ext>
              </a:extLst>
            </p:cNvPr>
            <p:cNvSpPr txBox="1"/>
            <p:nvPr/>
          </p:nvSpPr>
          <p:spPr>
            <a:xfrm>
              <a:off x="307912" y="1606443"/>
              <a:ext cx="12971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Layer 3: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73E24000-EBE0-FB42-B677-0BC6FDFDC75C}"/>
              </a:ext>
            </a:extLst>
          </p:cNvPr>
          <p:cNvSpPr txBox="1"/>
          <p:nvPr/>
        </p:nvSpPr>
        <p:spPr>
          <a:xfrm>
            <a:off x="307911" y="4123529"/>
            <a:ext cx="83788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Bitcoin/Ethereum combine ordering (layer 1) and verification (1.5)</a:t>
            </a:r>
          </a:p>
          <a:p>
            <a:pPr algn="l"/>
            <a:r>
              <a:rPr lang="en-US" dirty="0">
                <a:latin typeface="+mn-lt"/>
              </a:rPr>
              <a:t>What if we can outsource verification? Makes consensus cheaper  </a:t>
            </a:r>
          </a:p>
        </p:txBody>
      </p:sp>
    </p:spTree>
    <p:extLst>
      <p:ext uri="{BB962C8B-B14F-4D97-AF65-F5344CB8AC3E}">
        <p14:creationId xmlns:p14="http://schemas.microsoft.com/office/powerpoint/2010/main" val="1755933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DEE3-8110-A74A-9DEA-A9E5C47380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Idea: Aggregate Transactions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DA46B-77B0-BB45-B30F-A4CE779C6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818430"/>
          </a:xfrm>
        </p:spPr>
        <p:txBody>
          <a:bodyPr/>
          <a:lstStyle/>
          <a:p>
            <a:r>
              <a:rPr lang="en-US" dirty="0"/>
              <a:t>Payment channels move more transactions </a:t>
            </a:r>
            <a:r>
              <a:rPr lang="en-US" dirty="0" err="1"/>
              <a:t>offchain</a:t>
            </a:r>
            <a:endParaRPr lang="en-US" dirty="0"/>
          </a:p>
          <a:p>
            <a:r>
              <a:rPr lang="en-US" dirty="0"/>
              <a:t>Idea: Combine Transaction, Coordinator verifies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0DD9299-3170-BF4A-ABC4-351AA9FF2167}"/>
              </a:ext>
            </a:extLst>
          </p:cNvPr>
          <p:cNvSpPr/>
          <p:nvPr/>
        </p:nvSpPr>
        <p:spPr>
          <a:xfrm>
            <a:off x="5449330" y="2868312"/>
            <a:ext cx="1816443" cy="118624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 Agg:</a:t>
            </a:r>
          </a:p>
          <a:p>
            <a:pPr algn="ctr"/>
            <a:r>
              <a:rPr lang="en-US" dirty="0"/>
              <a:t>TX1,TX2,TX3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D50747-4961-9845-951E-7516442FDAFC}"/>
              </a:ext>
            </a:extLst>
          </p:cNvPr>
          <p:cNvSpPr/>
          <p:nvPr/>
        </p:nvSpPr>
        <p:spPr>
          <a:xfrm>
            <a:off x="457200" y="2236882"/>
            <a:ext cx="1569308" cy="789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TX1:</a:t>
            </a:r>
          </a:p>
          <a:p>
            <a:pPr algn="ctr"/>
            <a:r>
              <a:rPr lang="en-US" dirty="0"/>
              <a:t>A-&gt;B 5ETH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9BBCD0-4401-BA4B-AE14-49677C49AB3A}"/>
              </a:ext>
            </a:extLst>
          </p:cNvPr>
          <p:cNvSpPr/>
          <p:nvPr/>
        </p:nvSpPr>
        <p:spPr>
          <a:xfrm>
            <a:off x="457200" y="3154060"/>
            <a:ext cx="1569308" cy="789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TX2:</a:t>
            </a:r>
          </a:p>
          <a:p>
            <a:pPr algn="ctr"/>
            <a:r>
              <a:rPr lang="en-US" dirty="0"/>
              <a:t>C-&gt;D 2ETH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4423B16-5210-124E-8281-C470E8C5DBE2}"/>
              </a:ext>
            </a:extLst>
          </p:cNvPr>
          <p:cNvSpPr/>
          <p:nvPr/>
        </p:nvSpPr>
        <p:spPr>
          <a:xfrm>
            <a:off x="457200" y="4000839"/>
            <a:ext cx="1569308" cy="78928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TX3:</a:t>
            </a:r>
          </a:p>
          <a:p>
            <a:pPr algn="ctr"/>
            <a:r>
              <a:rPr lang="en-US" dirty="0"/>
              <a:t>D-&gt;B 1ETH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F67B0A-9160-A244-AC51-E03105F217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0325" y="2411110"/>
            <a:ext cx="2275188" cy="227518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B4A494-197C-CB4B-BBE9-6119665775BA}"/>
              </a:ext>
            </a:extLst>
          </p:cNvPr>
          <p:cNvSpPr txBox="1"/>
          <p:nvPr/>
        </p:nvSpPr>
        <p:spPr>
          <a:xfrm>
            <a:off x="2600325" y="4658497"/>
            <a:ext cx="36027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Coordinator (untrusted) 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5B7978F-780F-4C45-8FBC-9E1D916BC601}"/>
              </a:ext>
            </a:extLst>
          </p:cNvPr>
          <p:cNvSpPr/>
          <p:nvPr/>
        </p:nvSpPr>
        <p:spPr>
          <a:xfrm>
            <a:off x="2150075" y="3356743"/>
            <a:ext cx="679622" cy="6440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>
            <a:extLst>
              <a:ext uri="{FF2B5EF4-FFF2-40B4-BE49-F238E27FC236}">
                <a16:creationId xmlns:a16="http://schemas.microsoft.com/office/drawing/2014/main" id="{D32FB517-782D-7B45-8057-B1D96BA27D91}"/>
              </a:ext>
            </a:extLst>
          </p:cNvPr>
          <p:cNvSpPr/>
          <p:nvPr/>
        </p:nvSpPr>
        <p:spPr>
          <a:xfrm>
            <a:off x="4482800" y="3288878"/>
            <a:ext cx="679622" cy="6440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9DC16E-BA0F-2A46-BA41-8BB17D9140C5}"/>
              </a:ext>
            </a:extLst>
          </p:cNvPr>
          <p:cNvSpPr txBox="1"/>
          <p:nvPr/>
        </p:nvSpPr>
        <p:spPr>
          <a:xfrm>
            <a:off x="7327557" y="3026171"/>
            <a:ext cx="18164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Smaller than sum of TX</a:t>
            </a:r>
          </a:p>
        </p:txBody>
      </p:sp>
      <p:sp>
        <p:nvSpPr>
          <p:cNvPr id="16" name="Right Arrow 15">
            <a:extLst>
              <a:ext uri="{FF2B5EF4-FFF2-40B4-BE49-F238E27FC236}">
                <a16:creationId xmlns:a16="http://schemas.microsoft.com/office/drawing/2014/main" id="{D8B88500-9AE3-E349-9232-BAAAB37486F0}"/>
              </a:ext>
            </a:extLst>
          </p:cNvPr>
          <p:cNvSpPr/>
          <p:nvPr/>
        </p:nvSpPr>
        <p:spPr>
          <a:xfrm rot="2478004">
            <a:off x="7277915" y="3987255"/>
            <a:ext cx="679622" cy="64409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9FD1091-F8C6-CD41-8541-54D054FB256A}"/>
              </a:ext>
            </a:extLst>
          </p:cNvPr>
          <p:cNvSpPr txBox="1"/>
          <p:nvPr/>
        </p:nvSpPr>
        <p:spPr>
          <a:xfrm>
            <a:off x="7186033" y="4686298"/>
            <a:ext cx="19510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Blockchain</a:t>
            </a:r>
          </a:p>
        </p:txBody>
      </p:sp>
    </p:spTree>
    <p:extLst>
      <p:ext uri="{BB962C8B-B14F-4D97-AF65-F5344CB8AC3E}">
        <p14:creationId xmlns:p14="http://schemas.microsoft.com/office/powerpoint/2010/main" val="16401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 animBg="1"/>
      <p:bldP spid="12" grpId="0" animBg="1"/>
      <p:bldP spid="13" grpId="0"/>
      <p:bldP spid="16" grpId="0" animBg="1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C307E-8A75-744D-AAB3-27B13B6BD6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The Ethereum blockchain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F6B3101-4F91-784D-AB9F-63A9F3BE1131}"/>
              </a:ext>
            </a:extLst>
          </p:cNvPr>
          <p:cNvGrpSpPr/>
          <p:nvPr/>
        </p:nvGrpSpPr>
        <p:grpSpPr>
          <a:xfrm>
            <a:off x="8024042" y="1326037"/>
            <a:ext cx="986194" cy="1025778"/>
            <a:chOff x="8109105" y="1326037"/>
            <a:chExt cx="986194" cy="1025778"/>
          </a:xfrm>
        </p:grpSpPr>
        <p:sp>
          <p:nvSpPr>
            <p:cNvPr id="83" name="Right Brace 82">
              <a:extLst>
                <a:ext uri="{FF2B5EF4-FFF2-40B4-BE49-F238E27FC236}">
                  <a16:creationId xmlns:a16="http://schemas.microsoft.com/office/drawing/2014/main" id="{ECF43AA3-213C-7A44-AA18-0A3D83EF7CDE}"/>
                </a:ext>
              </a:extLst>
            </p:cNvPr>
            <p:cNvSpPr/>
            <p:nvPr/>
          </p:nvSpPr>
          <p:spPr>
            <a:xfrm>
              <a:off x="8109105" y="1326037"/>
              <a:ext cx="308956" cy="1025778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BCCCDAEA-1CE4-9044-9AF8-27909FEFDFC8}"/>
                </a:ext>
              </a:extLst>
            </p:cNvPr>
            <p:cNvCxnSpPr/>
            <p:nvPr/>
          </p:nvCxnSpPr>
          <p:spPr>
            <a:xfrm>
              <a:off x="8420984" y="1837472"/>
              <a:ext cx="34024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F3DB399-D7BD-E646-AC4D-2A8A3A8B1DCD}"/>
                </a:ext>
              </a:extLst>
            </p:cNvPr>
            <p:cNvSpPr txBox="1"/>
            <p:nvPr/>
          </p:nvSpPr>
          <p:spPr>
            <a:xfrm>
              <a:off x="8697433" y="1522702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E85EF8DA-7336-4449-A23C-9FE441F19B81}"/>
              </a:ext>
            </a:extLst>
          </p:cNvPr>
          <p:cNvGrpSpPr/>
          <p:nvPr/>
        </p:nvGrpSpPr>
        <p:grpSpPr>
          <a:xfrm>
            <a:off x="3451426" y="1284578"/>
            <a:ext cx="4877516" cy="3733323"/>
            <a:chOff x="3451426" y="1284578"/>
            <a:chExt cx="4877516" cy="3733323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5B6F8468-3136-5E4A-B633-165616FF3FFE}"/>
                </a:ext>
              </a:extLst>
            </p:cNvPr>
            <p:cNvGrpSpPr/>
            <p:nvPr/>
          </p:nvGrpSpPr>
          <p:grpSpPr>
            <a:xfrm>
              <a:off x="4816550" y="1284578"/>
              <a:ext cx="3512392" cy="3733323"/>
              <a:chOff x="425303" y="1360967"/>
              <a:chExt cx="3512392" cy="3733323"/>
            </a:xfrm>
          </p:grpSpPr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BFD0BDC0-2305-E14E-97F2-1653301D86E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A1DF84C8-1B7A-1144-A317-B3F08F608159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105E54BF-3028-5441-AC13-89D794884A56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AFC3025D-FBD6-BC4B-86FB-E225D2CF83E6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Triangle 60">
                <a:extLst>
                  <a:ext uri="{FF2B5EF4-FFF2-40B4-BE49-F238E27FC236}">
                    <a16:creationId xmlns:a16="http://schemas.microsoft.com/office/drawing/2014/main" id="{6FF42BEE-FCF9-184A-8878-4E42F6DD9E0D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iangle 61">
                <a:extLst>
                  <a:ext uri="{FF2B5EF4-FFF2-40B4-BE49-F238E27FC236}">
                    <a16:creationId xmlns:a16="http://schemas.microsoft.com/office/drawing/2014/main" id="{C380D326-24A6-EE44-9312-A95229FD94E0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B7463B7-9B01-AB4A-814F-51E0B3716515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9A03C466-74F7-3049-80C6-A17854BAF5E1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65" name="Triangle 64">
                <a:extLst>
                  <a:ext uri="{FF2B5EF4-FFF2-40B4-BE49-F238E27FC236}">
                    <a16:creationId xmlns:a16="http://schemas.microsoft.com/office/drawing/2014/main" id="{A82C0E26-3117-9645-A77E-55B616CE99D7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B62EEC81-24E6-4F4D-951C-CAFF2715022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B035A5DF-AAA3-AD42-B3E8-FDF63A5F2096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6AA6F78C-E928-AA4E-92BE-FCD9818AFD78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506D14B0-7C94-124F-881E-13764A1B377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B29CCFEC-3811-9647-AD81-977FA040B9EE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D79435DB-27E2-E340-BF5E-11DB8BE39BB3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2EB1CFA0-6349-184C-8F02-C217F037D707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2C73D50E-8885-6D48-993F-FAF5E7C1A186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6D68C1A6-235C-7C4B-A762-0917CEDB2038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0BEDCD7-E7FE-A24E-8F92-22CBB810F7E9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229237D-E913-8A45-B373-81B44EE6B46E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997442E9-8B5C-A045-9038-39AF4963C1B4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91C0A4FE-4D59-554D-9AB7-9521BDC0D2A0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98489F3A-AE96-D249-B76E-271ECFBB7CA6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8A339DF-D210-C349-A1B6-D48C7D0B8E00}"/>
                </a:ext>
              </a:extLst>
            </p:cNvPr>
            <p:cNvGrpSpPr/>
            <p:nvPr/>
          </p:nvGrpSpPr>
          <p:grpSpPr>
            <a:xfrm>
              <a:off x="3451426" y="1428118"/>
              <a:ext cx="2247626" cy="1025778"/>
              <a:chOff x="3451426" y="1428118"/>
              <a:chExt cx="2247626" cy="1025778"/>
            </a:xfrm>
          </p:grpSpPr>
          <p:sp>
            <p:nvSpPr>
              <p:cNvPr id="81" name="Right Brace 80">
                <a:extLst>
                  <a:ext uri="{FF2B5EF4-FFF2-40B4-BE49-F238E27FC236}">
                    <a16:creationId xmlns:a16="http://schemas.microsoft.com/office/drawing/2014/main" id="{5FD43360-994E-5C44-9FAB-C792CB565F34}"/>
                  </a:ext>
                </a:extLst>
              </p:cNvPr>
              <p:cNvSpPr/>
              <p:nvPr/>
            </p:nvSpPr>
            <p:spPr>
              <a:xfrm>
                <a:off x="3451426" y="1428118"/>
                <a:ext cx="308956" cy="1025778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89" name="Elbow Connector 88">
                <a:extLst>
                  <a:ext uri="{FF2B5EF4-FFF2-40B4-BE49-F238E27FC236}">
                    <a16:creationId xmlns:a16="http://schemas.microsoft.com/office/drawing/2014/main" id="{0E412BEC-C6A3-8A44-8726-BCA55EC534E3}"/>
                  </a:ext>
                </a:extLst>
              </p:cNvPr>
              <p:cNvCxnSpPr>
                <a:endCxn id="57" idx="1"/>
              </p:cNvCxnSpPr>
              <p:nvPr/>
            </p:nvCxnSpPr>
            <p:spPr>
              <a:xfrm flipV="1">
                <a:off x="3760382" y="1428118"/>
                <a:ext cx="1938670" cy="507009"/>
              </a:xfrm>
              <a:prstGeom prst="bentConnector3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3449D4CA-94E0-F740-8D23-3DBA84065EEE}"/>
              </a:ext>
            </a:extLst>
          </p:cNvPr>
          <p:cNvGrpSpPr/>
          <p:nvPr/>
        </p:nvGrpSpPr>
        <p:grpSpPr>
          <a:xfrm>
            <a:off x="-15410" y="1360967"/>
            <a:ext cx="3953105" cy="3733323"/>
            <a:chOff x="-15410" y="1360967"/>
            <a:chExt cx="3953105" cy="3733323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BAEB7BF8-74B4-F54C-A86C-159EE6B0BAF2}"/>
                </a:ext>
              </a:extLst>
            </p:cNvPr>
            <p:cNvGrpSpPr/>
            <p:nvPr/>
          </p:nvGrpSpPr>
          <p:grpSpPr>
            <a:xfrm>
              <a:off x="425303" y="1360967"/>
              <a:ext cx="3512392" cy="3733323"/>
              <a:chOff x="425303" y="1360967"/>
              <a:chExt cx="3512392" cy="3733323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E4BABF2-6249-0E48-BA33-9208DBCEFF8C}"/>
                  </a:ext>
                </a:extLst>
              </p:cNvPr>
              <p:cNvSpPr/>
              <p:nvPr/>
            </p:nvSpPr>
            <p:spPr>
              <a:xfrm>
                <a:off x="1307805" y="136096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 err="1">
                    <a:solidFill>
                      <a:schemeClr val="tx1"/>
                    </a:solidFill>
                  </a:rPr>
                  <a:t>prev</a:t>
                </a:r>
                <a:r>
                  <a:rPr lang="en-US" sz="2000" dirty="0">
                    <a:solidFill>
                      <a:schemeClr val="tx1"/>
                    </a:solidFill>
                  </a:rPr>
                  <a:t> hash</a:t>
                </a:r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7BE18BC1-9957-C349-AEC8-BCBC6972DBD2}"/>
                  </a:ext>
                </a:extLst>
              </p:cNvPr>
              <p:cNvSpPr/>
              <p:nvPr/>
            </p:nvSpPr>
            <p:spPr>
              <a:xfrm>
                <a:off x="1307805" y="1648047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62AB156F-0C94-934A-B2A7-7BEBD5767E4D}"/>
                  </a:ext>
                </a:extLst>
              </p:cNvPr>
              <p:cNvSpPr/>
              <p:nvPr/>
            </p:nvSpPr>
            <p:spPr>
              <a:xfrm>
                <a:off x="1307805" y="1940444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3A66902E-B5E9-6D42-9B18-601A0F9DF095}"/>
                  </a:ext>
                </a:extLst>
              </p:cNvPr>
              <p:cNvSpPr/>
              <p:nvPr/>
            </p:nvSpPr>
            <p:spPr>
              <a:xfrm>
                <a:off x="1307804" y="2216892"/>
                <a:ext cx="1329069" cy="287080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riangle 7">
                <a:extLst>
                  <a:ext uri="{FF2B5EF4-FFF2-40B4-BE49-F238E27FC236}">
                    <a16:creationId xmlns:a16="http://schemas.microsoft.com/office/drawing/2014/main" id="{1DF7208F-DC57-8346-994A-021BAABDE068}"/>
                  </a:ext>
                </a:extLst>
              </p:cNvPr>
              <p:cNvSpPr/>
              <p:nvPr/>
            </p:nvSpPr>
            <p:spPr>
              <a:xfrm>
                <a:off x="457200" y="3009014"/>
                <a:ext cx="946298" cy="1212112"/>
              </a:xfrm>
              <a:prstGeom prst="triangl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riangle 8">
                <a:extLst>
                  <a:ext uri="{FF2B5EF4-FFF2-40B4-BE49-F238E27FC236}">
                    <a16:creationId xmlns:a16="http://schemas.microsoft.com/office/drawing/2014/main" id="{D1E6992F-5D31-1645-B007-902F2AFCE328}"/>
                  </a:ext>
                </a:extLst>
              </p:cNvPr>
              <p:cNvSpPr/>
              <p:nvPr/>
            </p:nvSpPr>
            <p:spPr>
              <a:xfrm>
                <a:off x="1640959" y="3007430"/>
                <a:ext cx="946298" cy="1212112"/>
              </a:xfrm>
              <a:prstGeom prst="triangle">
                <a:avLst/>
              </a:prstGeom>
              <a:solidFill>
                <a:schemeClr val="bg2">
                  <a:lumMod val="5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AA9FF5-AE82-D147-85C6-07ECBEB45743}"/>
                  </a:ext>
                </a:extLst>
              </p:cNvPr>
              <p:cNvSpPr txBox="1"/>
              <p:nvPr/>
            </p:nvSpPr>
            <p:spPr>
              <a:xfrm>
                <a:off x="425303" y="4257138"/>
                <a:ext cx="1056378" cy="8371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updated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world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state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8A052A7-7006-6C42-9AC3-93B2EF3BFCF9}"/>
                  </a:ext>
                </a:extLst>
              </p:cNvPr>
              <p:cNvSpPr txBox="1"/>
              <p:nvPr/>
            </p:nvSpPr>
            <p:spPr>
              <a:xfrm>
                <a:off x="1964637" y="4251661"/>
                <a:ext cx="409023" cy="3447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Tx</a:t>
                </a:r>
              </a:p>
            </p:txBody>
          </p:sp>
          <p:sp>
            <p:nvSpPr>
              <p:cNvPr id="12" name="Triangle 11">
                <a:extLst>
                  <a:ext uri="{FF2B5EF4-FFF2-40B4-BE49-F238E27FC236}">
                    <a16:creationId xmlns:a16="http://schemas.microsoft.com/office/drawing/2014/main" id="{45065C1C-1F8D-2249-89A1-8410739E0B7C}"/>
                  </a:ext>
                </a:extLst>
              </p:cNvPr>
              <p:cNvSpPr/>
              <p:nvPr/>
            </p:nvSpPr>
            <p:spPr>
              <a:xfrm>
                <a:off x="2814084" y="3009014"/>
                <a:ext cx="946298" cy="1212112"/>
              </a:xfrm>
              <a:prstGeom prst="triangle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FD29B8-E06B-A84F-A750-EF470760A6B3}"/>
                  </a:ext>
                </a:extLst>
              </p:cNvPr>
              <p:cNvSpPr txBox="1"/>
              <p:nvPr/>
            </p:nvSpPr>
            <p:spPr>
              <a:xfrm>
                <a:off x="2746856" y="4253245"/>
                <a:ext cx="1190839" cy="5909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2000" dirty="0">
                    <a:latin typeface="+mn-lt"/>
                  </a:rPr>
                  <a:t>log</a:t>
                </a:r>
                <a:br>
                  <a:rPr lang="en-US" sz="2000" dirty="0">
                    <a:latin typeface="+mn-lt"/>
                  </a:rPr>
                </a:br>
                <a:r>
                  <a:rPr lang="en-US" sz="2000" dirty="0">
                    <a:latin typeface="+mn-lt"/>
                  </a:rPr>
                  <a:t>messages</a:t>
                </a: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A0B44CEF-AFD4-E241-9D27-995DFC255A75}"/>
                  </a:ext>
                </a:extLst>
              </p:cNvPr>
              <p:cNvSpPr/>
              <p:nvPr/>
            </p:nvSpPr>
            <p:spPr>
              <a:xfrm>
                <a:off x="180514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AEA02F3-0B32-0041-81DC-478146C20AAE}"/>
                  </a:ext>
                </a:extLst>
              </p:cNvPr>
              <p:cNvSpPr/>
              <p:nvPr/>
            </p:nvSpPr>
            <p:spPr>
              <a:xfrm>
                <a:off x="203729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08A7A52-F822-C041-9BEE-BCEA5CA8E31C}"/>
                  </a:ext>
                </a:extLst>
              </p:cNvPr>
              <p:cNvSpPr/>
              <p:nvPr/>
            </p:nvSpPr>
            <p:spPr>
              <a:xfrm>
                <a:off x="226944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9153240E-1582-1148-91F4-BFA4F3E94F89}"/>
                  </a:ext>
                </a:extLst>
              </p:cNvPr>
              <p:cNvSpPr/>
              <p:nvPr/>
            </p:nvSpPr>
            <p:spPr>
              <a:xfrm>
                <a:off x="298713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22FA1077-AF06-EB4D-80E7-D876F3E9E92C}"/>
                  </a:ext>
                </a:extLst>
              </p:cNvPr>
              <p:cNvSpPr/>
              <p:nvPr/>
            </p:nvSpPr>
            <p:spPr>
              <a:xfrm>
                <a:off x="3219281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394A1E71-B4DD-2C4D-8004-09F79A269688}"/>
                  </a:ext>
                </a:extLst>
              </p:cNvPr>
              <p:cNvSpPr/>
              <p:nvPr/>
            </p:nvSpPr>
            <p:spPr>
              <a:xfrm>
                <a:off x="3451426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3427870-D755-9C4F-B12A-B8A436148B97}"/>
                  </a:ext>
                </a:extLst>
              </p:cNvPr>
              <p:cNvSpPr/>
              <p:nvPr/>
            </p:nvSpPr>
            <p:spPr>
              <a:xfrm>
                <a:off x="628479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746524C-1B87-E74E-84D1-B8873530BA2B}"/>
                  </a:ext>
                </a:extLst>
              </p:cNvPr>
              <p:cNvSpPr/>
              <p:nvPr/>
            </p:nvSpPr>
            <p:spPr>
              <a:xfrm>
                <a:off x="860625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2AE4F14-E94A-3C48-9EDD-0F39C45C7A52}"/>
                  </a:ext>
                </a:extLst>
              </p:cNvPr>
              <p:cNvSpPr/>
              <p:nvPr/>
            </p:nvSpPr>
            <p:spPr>
              <a:xfrm>
                <a:off x="1092770" y="3972848"/>
                <a:ext cx="159488" cy="180753"/>
              </a:xfrm>
              <a:prstGeom prst="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D232827-A5AA-EA4A-B5B7-A7590DCDCD1B}"/>
                  </a:ext>
                </a:extLst>
              </p:cNvPr>
              <p:cNvSpPr txBox="1"/>
              <p:nvPr/>
            </p:nvSpPr>
            <p:spPr>
              <a:xfrm>
                <a:off x="564603" y="3613486"/>
                <a:ext cx="77777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/>
                <a:r>
                  <a:rPr lang="en-US" sz="2000" dirty="0">
                    <a:latin typeface="+mn-lt"/>
                  </a:rPr>
                  <a:t>accts.</a:t>
                </a: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EAB45184-1EAB-504D-A0B9-811ED58D329F}"/>
                  </a:ext>
                </a:extLst>
              </p:cNvPr>
              <p:cNvSpPr/>
              <p:nvPr/>
            </p:nvSpPr>
            <p:spPr>
              <a:xfrm>
                <a:off x="880417" y="1807535"/>
                <a:ext cx="384857" cy="1169581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Freeform 28">
                <a:extLst>
                  <a:ext uri="{FF2B5EF4-FFF2-40B4-BE49-F238E27FC236}">
                    <a16:creationId xmlns:a16="http://schemas.microsoft.com/office/drawing/2014/main" id="{DF6602F5-D393-FF41-BE17-D8C35C3A76DF}"/>
                  </a:ext>
                </a:extLst>
              </p:cNvPr>
              <p:cNvSpPr/>
              <p:nvPr/>
            </p:nvSpPr>
            <p:spPr>
              <a:xfrm flipH="1">
                <a:off x="2668772" y="2402958"/>
                <a:ext cx="705402" cy="623097"/>
              </a:xfrm>
              <a:custGeom>
                <a:avLst/>
                <a:gdLst>
                  <a:gd name="connsiteX0" fmla="*/ 55248 w 384857"/>
                  <a:gd name="connsiteY0" fmla="*/ 1169581 h 1169581"/>
                  <a:gd name="connsiteX1" fmla="*/ 2085 w 384857"/>
                  <a:gd name="connsiteY1" fmla="*/ 329609 h 1169581"/>
                  <a:gd name="connsiteX2" fmla="*/ 119043 w 384857"/>
                  <a:gd name="connsiteY2" fmla="*/ 74428 h 1169581"/>
                  <a:gd name="connsiteX3" fmla="*/ 384857 w 384857"/>
                  <a:gd name="connsiteY3" fmla="*/ 0 h 11695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84857" h="1169581">
                    <a:moveTo>
                      <a:pt x="55248" y="1169581"/>
                    </a:moveTo>
                    <a:cubicBezTo>
                      <a:pt x="23350" y="840857"/>
                      <a:pt x="-8547" y="512134"/>
                      <a:pt x="2085" y="329609"/>
                    </a:cubicBezTo>
                    <a:cubicBezTo>
                      <a:pt x="12717" y="147084"/>
                      <a:pt x="55248" y="129363"/>
                      <a:pt x="119043" y="74428"/>
                    </a:cubicBezTo>
                    <a:cubicBezTo>
                      <a:pt x="182838" y="19493"/>
                      <a:pt x="283847" y="9746"/>
                      <a:pt x="384857" y="0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3DB885C2-A3EF-7B47-9755-40668F7DE31C}"/>
                  </a:ext>
                </a:extLst>
              </p:cNvPr>
              <p:cNvSpPr/>
              <p:nvPr/>
            </p:nvSpPr>
            <p:spPr>
              <a:xfrm>
                <a:off x="1025855" y="2051556"/>
                <a:ext cx="1090024" cy="957458"/>
              </a:xfrm>
              <a:custGeom>
                <a:avLst/>
                <a:gdLst>
                  <a:gd name="connsiteX0" fmla="*/ 1090024 w 1090024"/>
                  <a:gd name="connsiteY0" fmla="*/ 957458 h 957458"/>
                  <a:gd name="connsiteX1" fmla="*/ 377643 w 1090024"/>
                  <a:gd name="connsiteY1" fmla="*/ 819235 h 957458"/>
                  <a:gd name="connsiteX2" fmla="*/ 37401 w 1090024"/>
                  <a:gd name="connsiteY2" fmla="*/ 468360 h 957458"/>
                  <a:gd name="connsiteX3" fmla="*/ 37401 w 1090024"/>
                  <a:gd name="connsiteY3" fmla="*/ 74956 h 957458"/>
                  <a:gd name="connsiteX4" fmla="*/ 292582 w 1090024"/>
                  <a:gd name="connsiteY4" fmla="*/ 528 h 95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90024" h="957458">
                    <a:moveTo>
                      <a:pt x="1090024" y="957458"/>
                    </a:moveTo>
                    <a:cubicBezTo>
                      <a:pt x="821552" y="929104"/>
                      <a:pt x="553080" y="900751"/>
                      <a:pt x="377643" y="819235"/>
                    </a:cubicBezTo>
                    <a:cubicBezTo>
                      <a:pt x="202206" y="737719"/>
                      <a:pt x="94108" y="592406"/>
                      <a:pt x="37401" y="468360"/>
                    </a:cubicBezTo>
                    <a:cubicBezTo>
                      <a:pt x="-19306" y="344314"/>
                      <a:pt x="-5129" y="152928"/>
                      <a:pt x="37401" y="74956"/>
                    </a:cubicBezTo>
                    <a:cubicBezTo>
                      <a:pt x="79931" y="-3016"/>
                      <a:pt x="186256" y="-1244"/>
                      <a:pt x="292582" y="528"/>
                    </a:cubicBezTo>
                  </a:path>
                </a:pathLst>
              </a:custGeom>
              <a:noFill/>
              <a:ln w="28575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90" name="Elbow Connector 89">
              <a:extLst>
                <a:ext uri="{FF2B5EF4-FFF2-40B4-BE49-F238E27FC236}">
                  <a16:creationId xmlns:a16="http://schemas.microsoft.com/office/drawing/2014/main" id="{D0B83382-92C4-EF45-B83D-C1741ACAB58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9916" y="1484481"/>
              <a:ext cx="995607" cy="507366"/>
            </a:xfrm>
            <a:prstGeom prst="bentConnector3">
              <a:avLst>
                <a:gd name="adj1" fmla="val 33981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EF0EC5B-38CA-EC4A-BD11-52C59C66C0BC}"/>
                </a:ext>
              </a:extLst>
            </p:cNvPr>
            <p:cNvSpPr txBox="1"/>
            <p:nvPr/>
          </p:nvSpPr>
          <p:spPr>
            <a:xfrm>
              <a:off x="-15410" y="1678838"/>
              <a:ext cx="39786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5190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FD1D0-F27B-C246-9CFB-256892CEA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Recap: Merkle tree     </a:t>
            </a:r>
            <a:r>
              <a:rPr lang="en-US" sz="2200" dirty="0"/>
              <a:t>(Merkle 1989)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F1E274-5CBB-CD46-800A-A31AB60BE682}"/>
              </a:ext>
            </a:extLst>
          </p:cNvPr>
          <p:cNvSpPr/>
          <p:nvPr/>
        </p:nvSpPr>
        <p:spPr>
          <a:xfrm>
            <a:off x="2041484" y="3947973"/>
            <a:ext cx="50137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C51F39-EA04-CF43-9F08-37F5610BD613}"/>
              </a:ext>
            </a:extLst>
          </p:cNvPr>
          <p:cNvSpPr/>
          <p:nvPr/>
        </p:nvSpPr>
        <p:spPr>
          <a:xfrm>
            <a:off x="1267042" y="2785247"/>
            <a:ext cx="454025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D41E9-8B31-6048-B7CA-CF68668E9EFC}"/>
              </a:ext>
            </a:extLst>
          </p:cNvPr>
          <p:cNvSpPr/>
          <p:nvPr/>
        </p:nvSpPr>
        <p:spPr>
          <a:xfrm>
            <a:off x="3498383" y="2087605"/>
            <a:ext cx="550381" cy="32918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03D8E0-4E79-0B4C-9DDD-092D6DC1600B}"/>
              </a:ext>
            </a:extLst>
          </p:cNvPr>
          <p:cNvSpPr/>
          <p:nvPr/>
        </p:nvSpPr>
        <p:spPr>
          <a:xfrm>
            <a:off x="2642290" y="3950555"/>
            <a:ext cx="496947" cy="32918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/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baseline="-25000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5A08BDC-BBF4-044F-823E-CDC1D473DA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136" y="3826599"/>
                <a:ext cx="614271" cy="453137"/>
              </a:xfrm>
              <a:prstGeom prst="rect">
                <a:avLst/>
              </a:prstGeom>
              <a:blipFill>
                <a:blip r:embed="rId2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/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99DDDA3-0190-8547-96E6-65DA34E153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1741" y="3826599"/>
                <a:ext cx="643060" cy="453137"/>
              </a:xfrm>
              <a:prstGeom prst="rect">
                <a:avLst/>
              </a:prstGeom>
              <a:blipFill>
                <a:blip r:embed="rId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/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BBE33CA-F160-BC47-A516-07D39356FA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2121" y="3826599"/>
                <a:ext cx="643061" cy="453137"/>
              </a:xfrm>
              <a:prstGeom prst="rect">
                <a:avLst/>
              </a:prstGeom>
              <a:blipFill>
                <a:blip r:embed="rId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/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21D768E-12D3-1849-9661-E9CC0D9CB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2501" y="3826599"/>
                <a:ext cx="667106" cy="453137"/>
              </a:xfrm>
              <a:prstGeom prst="rect">
                <a:avLst/>
              </a:prstGeom>
              <a:blipFill>
                <a:blip r:embed="rId5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/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B80DE9A-05B7-DA45-8F25-99E0C1CC18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2882" y="3826599"/>
                <a:ext cx="667106" cy="453137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/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364D556-C0E0-5242-92DE-13256043F5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642" y="3826599"/>
                <a:ext cx="667106" cy="453137"/>
              </a:xfrm>
              <a:prstGeom prst="rect">
                <a:avLst/>
              </a:prstGeom>
              <a:blipFill>
                <a:blip r:embed="rId7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/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29121DB-D5D2-C74B-93B3-63E5874FA5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262" y="3826599"/>
                <a:ext cx="667106" cy="453137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/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</m:sSub>
                    </m:oMath>
                  </m:oMathPara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03E7E67-5330-524F-8F01-53F6BEA2B8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4024" y="3826599"/>
                <a:ext cx="667106" cy="453137"/>
              </a:xfrm>
              <a:prstGeom prst="rect">
                <a:avLst/>
              </a:prstGeom>
              <a:blipFill>
                <a:blip r:embed="rId9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Left Brace 21">
            <a:extLst>
              <a:ext uri="{FF2B5EF4-FFF2-40B4-BE49-F238E27FC236}">
                <a16:creationId xmlns:a16="http://schemas.microsoft.com/office/drawing/2014/main" id="{E6F72BEC-1BC3-7044-B6E1-2C1BF1AEFC31}"/>
              </a:ext>
            </a:extLst>
          </p:cNvPr>
          <p:cNvSpPr/>
          <p:nvPr/>
        </p:nvSpPr>
        <p:spPr>
          <a:xfrm rot="16200000" flipV="1">
            <a:off x="3000430" y="2388496"/>
            <a:ext cx="227986" cy="4233592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897994-4A19-3D4B-A3D5-6D456389E049}"/>
              </a:ext>
            </a:extLst>
          </p:cNvPr>
          <p:cNvSpPr txBox="1"/>
          <p:nvPr/>
        </p:nvSpPr>
        <p:spPr>
          <a:xfrm>
            <a:off x="2124766" y="4619285"/>
            <a:ext cx="20073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list of values  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/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182880"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3DEE4C1C-887F-8842-95EE-5F54A38BEEE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916" y="1276542"/>
                <a:ext cx="265814" cy="34315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025D8A5B-D1FE-3042-AA74-CAE5F9397515}"/>
              </a:ext>
            </a:extLst>
          </p:cNvPr>
          <p:cNvSpPr/>
          <p:nvPr/>
        </p:nvSpPr>
        <p:spPr>
          <a:xfrm>
            <a:off x="1249858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0EA5555-DD04-944E-88DE-0BCC8C53F6FB}"/>
              </a:ext>
            </a:extLst>
          </p:cNvPr>
          <p:cNvSpPr/>
          <p:nvPr/>
        </p:nvSpPr>
        <p:spPr>
          <a:xfrm>
            <a:off x="2363155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F9AF5AB-A50C-B142-8054-FC346FF5B69A}"/>
              </a:ext>
            </a:extLst>
          </p:cNvPr>
          <p:cNvSpPr/>
          <p:nvPr/>
        </p:nvSpPr>
        <p:spPr>
          <a:xfrm>
            <a:off x="3386044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9418D0F6-1942-7243-B384-202238E4CE14}"/>
              </a:ext>
            </a:extLst>
          </p:cNvPr>
          <p:cNvSpPr/>
          <p:nvPr/>
        </p:nvSpPr>
        <p:spPr>
          <a:xfrm>
            <a:off x="4470922" y="3208158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7B1EE9E-7514-2244-B126-2797EC097E84}"/>
              </a:ext>
            </a:extLst>
          </p:cNvPr>
          <p:cNvSpPr/>
          <p:nvPr/>
        </p:nvSpPr>
        <p:spPr>
          <a:xfrm>
            <a:off x="1820713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7FC68765-D986-6B40-B3C9-6BD262F45D7E}"/>
              </a:ext>
            </a:extLst>
          </p:cNvPr>
          <p:cNvSpPr/>
          <p:nvPr/>
        </p:nvSpPr>
        <p:spPr>
          <a:xfrm>
            <a:off x="3943981" y="2570144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770315-86E7-314C-B394-17D6D5522699}"/>
              </a:ext>
            </a:extLst>
          </p:cNvPr>
          <p:cNvSpPr/>
          <p:nvPr/>
        </p:nvSpPr>
        <p:spPr>
          <a:xfrm>
            <a:off x="2874601" y="2027703"/>
            <a:ext cx="460555" cy="477348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C66E94F9-68F9-7B43-AEDD-76A744EDF75F}"/>
              </a:ext>
            </a:extLst>
          </p:cNvPr>
          <p:cNvCxnSpPr>
            <a:cxnSpLocks/>
          </p:cNvCxnSpPr>
          <p:nvPr/>
        </p:nvCxnSpPr>
        <p:spPr>
          <a:xfrm flipV="1">
            <a:off x="1200663" y="3662094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D232E8F-F360-7A41-9258-C58C01B24609}"/>
              </a:ext>
            </a:extLst>
          </p:cNvPr>
          <p:cNvCxnSpPr>
            <a:cxnSpLocks/>
          </p:cNvCxnSpPr>
          <p:nvPr/>
        </p:nvCxnSpPr>
        <p:spPr>
          <a:xfrm>
            <a:off x="1601036" y="3659512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9406B47A-69E0-BD4D-9453-C3EFFE3D0BB6}"/>
              </a:ext>
            </a:extLst>
          </p:cNvPr>
          <p:cNvCxnSpPr>
            <a:cxnSpLocks/>
          </p:cNvCxnSpPr>
          <p:nvPr/>
        </p:nvCxnSpPr>
        <p:spPr>
          <a:xfrm flipV="1">
            <a:off x="2313960" y="3675010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964B3D4-EA74-4B40-A7A3-14CA21A6660B}"/>
              </a:ext>
            </a:extLst>
          </p:cNvPr>
          <p:cNvCxnSpPr>
            <a:cxnSpLocks/>
          </p:cNvCxnSpPr>
          <p:nvPr/>
        </p:nvCxnSpPr>
        <p:spPr>
          <a:xfrm>
            <a:off x="2714333" y="3672428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5910D1EF-4E9D-764B-BE09-670A794F5D4B}"/>
              </a:ext>
            </a:extLst>
          </p:cNvPr>
          <p:cNvCxnSpPr>
            <a:cxnSpLocks/>
          </p:cNvCxnSpPr>
          <p:nvPr/>
        </p:nvCxnSpPr>
        <p:spPr>
          <a:xfrm flipV="1">
            <a:off x="3398840" y="3675009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EF0253F5-58AB-F646-ACF9-F16CB8346B22}"/>
              </a:ext>
            </a:extLst>
          </p:cNvPr>
          <p:cNvCxnSpPr>
            <a:cxnSpLocks/>
          </p:cNvCxnSpPr>
          <p:nvPr/>
        </p:nvCxnSpPr>
        <p:spPr>
          <a:xfrm>
            <a:off x="3799213" y="3672427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21C47A0-C2ED-F64A-A46D-9E95DA5A5D67}"/>
              </a:ext>
            </a:extLst>
          </p:cNvPr>
          <p:cNvCxnSpPr>
            <a:cxnSpLocks/>
          </p:cNvCxnSpPr>
          <p:nvPr/>
        </p:nvCxnSpPr>
        <p:spPr>
          <a:xfrm flipV="1">
            <a:off x="4483719" y="3644013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3FBA9FF-4C45-E24B-BE5F-2E0DAD7E6A5D}"/>
              </a:ext>
            </a:extLst>
          </p:cNvPr>
          <p:cNvCxnSpPr>
            <a:cxnSpLocks/>
          </p:cNvCxnSpPr>
          <p:nvPr/>
        </p:nvCxnSpPr>
        <p:spPr>
          <a:xfrm>
            <a:off x="4884092" y="3641431"/>
            <a:ext cx="116642" cy="309124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97E9FED-178A-6B48-966F-76D81AA8E30A}"/>
              </a:ext>
            </a:extLst>
          </p:cNvPr>
          <p:cNvCxnSpPr>
            <a:cxnSpLocks/>
            <a:stCxn id="25" idx="7"/>
          </p:cNvCxnSpPr>
          <p:nvPr/>
        </p:nvCxnSpPr>
        <p:spPr>
          <a:xfrm flipV="1">
            <a:off x="1642966" y="2946588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185BFAB-D039-D94B-B4EE-0823678CE03A}"/>
              </a:ext>
            </a:extLst>
          </p:cNvPr>
          <p:cNvCxnSpPr>
            <a:cxnSpLocks/>
          </p:cNvCxnSpPr>
          <p:nvPr/>
        </p:nvCxnSpPr>
        <p:spPr>
          <a:xfrm>
            <a:off x="2260315" y="2962088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7A2FE299-15D9-3E4A-8E11-EFBFA93014C0}"/>
              </a:ext>
            </a:extLst>
          </p:cNvPr>
          <p:cNvCxnSpPr>
            <a:cxnSpLocks/>
          </p:cNvCxnSpPr>
          <p:nvPr/>
        </p:nvCxnSpPr>
        <p:spPr>
          <a:xfrm flipV="1">
            <a:off x="3763651" y="2944005"/>
            <a:ext cx="167704" cy="331476"/>
          </a:xfrm>
          <a:prstGeom prst="straightConnector1">
            <a:avLst/>
          </a:prstGeom>
          <a:ln>
            <a:solidFill>
              <a:srgbClr val="96060B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12BD0BA9-B662-2245-93EF-225A8799D4EA}"/>
              </a:ext>
            </a:extLst>
          </p:cNvPr>
          <p:cNvCxnSpPr>
            <a:cxnSpLocks/>
          </p:cNvCxnSpPr>
          <p:nvPr/>
        </p:nvCxnSpPr>
        <p:spPr>
          <a:xfrm>
            <a:off x="4350004" y="2959505"/>
            <a:ext cx="216781" cy="300478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56F3449-64FE-7041-8A51-55108BF6BA8E}"/>
              </a:ext>
            </a:extLst>
          </p:cNvPr>
          <p:cNvCxnSpPr>
            <a:cxnSpLocks/>
            <a:stCxn id="31" idx="6"/>
          </p:cNvCxnSpPr>
          <p:nvPr/>
        </p:nvCxnSpPr>
        <p:spPr>
          <a:xfrm>
            <a:off x="3335156" y="2266377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A0CF379-0D5A-E846-A268-3D2F763DE1D7}"/>
              </a:ext>
            </a:extLst>
          </p:cNvPr>
          <p:cNvCxnSpPr>
            <a:cxnSpLocks/>
          </p:cNvCxnSpPr>
          <p:nvPr/>
        </p:nvCxnSpPr>
        <p:spPr>
          <a:xfrm flipH="1">
            <a:off x="2160993" y="2290862"/>
            <a:ext cx="722055" cy="296681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FA7C89-3C4F-FF4C-A436-EFF5586D0331}"/>
              </a:ext>
            </a:extLst>
          </p:cNvPr>
          <p:cNvCxnSpPr>
            <a:cxnSpLocks/>
          </p:cNvCxnSpPr>
          <p:nvPr/>
        </p:nvCxnSpPr>
        <p:spPr>
          <a:xfrm>
            <a:off x="3145057" y="1667147"/>
            <a:ext cx="1" cy="375239"/>
          </a:xfrm>
          <a:prstGeom prst="straightConnector1">
            <a:avLst/>
          </a:prstGeom>
          <a:ln>
            <a:solidFill>
              <a:srgbClr val="96060B"/>
            </a:solidFill>
            <a:headEnd type="triangl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/>
              <p:nvPr/>
            </p:nvSpPr>
            <p:spPr>
              <a:xfrm>
                <a:off x="5414126" y="1260322"/>
                <a:ext cx="3382464" cy="1200329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Goal: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commit to list 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+mn-lt"/>
                  </a:rPr>
                  <a:t>Later prove 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]=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𝑚𝑖</m:t>
                    </m:r>
                  </m:oMath>
                </a14:m>
                <a:endParaRPr lang="en-US" baseline="-25000" dirty="0">
                  <a:latin typeface="+mn-lt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D0A29166-DE6D-6E4A-8AC0-2760D06C9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4126" y="1260322"/>
                <a:ext cx="3382464" cy="1200329"/>
              </a:xfrm>
              <a:prstGeom prst="rect">
                <a:avLst/>
              </a:prstGeom>
              <a:blipFill>
                <a:blip r:embed="rId11"/>
                <a:stretch>
                  <a:fillRect l="-2612" t="-3125" b="-9375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/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noFill/>
              <a:ln>
                <a:solidFill>
                  <a:srgbClr val="96060B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latin typeface="+mn-lt"/>
                  </a:rPr>
                  <a:t>To prove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𝑆</m:t>
                        </m:r>
                        <m:d>
                          <m:dPr>
                            <m:begChr m:val="["/>
                            <m:endChr m:val="]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d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 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>
                    <a:latin typeface="+mn-lt"/>
                  </a:rPr>
                  <a:t>  ,</a:t>
                </a:r>
              </a:p>
              <a:p>
                <a:pPr>
                  <a:lnSpc>
                    <a:spcPct val="110000"/>
                  </a:lnSpc>
                  <a:spcBef>
                    <a:spcPts val="900"/>
                  </a:spcBef>
                </a:pPr>
                <a:r>
                  <a:rPr lang="en-US" dirty="0">
                    <a:latin typeface="+mn-lt"/>
                  </a:rPr>
                  <a:t>	proof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π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e>
                    </m:d>
                  </m:oMath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D7579D9-5B84-F941-88F1-B93E776B77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1301" y="2764329"/>
                <a:ext cx="3622915" cy="962058"/>
              </a:xfrm>
              <a:prstGeom prst="rect">
                <a:avLst/>
              </a:prstGeom>
              <a:blipFill>
                <a:blip r:embed="rId12"/>
                <a:stretch>
                  <a:fillRect l="-2448" t="-2597" b="-12987"/>
                </a:stretch>
              </a:blipFill>
              <a:ln>
                <a:solidFill>
                  <a:srgbClr val="96060B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2FF60F1C-20F3-D34D-B907-719F1AC374B2}"/>
              </a:ext>
            </a:extLst>
          </p:cNvPr>
          <p:cNvGrpSpPr/>
          <p:nvPr/>
        </p:nvGrpSpPr>
        <p:grpSpPr>
          <a:xfrm>
            <a:off x="1270014" y="1991148"/>
            <a:ext cx="3641645" cy="1194924"/>
            <a:chOff x="1270014" y="1991148"/>
            <a:chExt cx="3641645" cy="119492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/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 baseline="-25000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A9B0E678-2800-BC4D-ACB6-4560084F296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70014" y="2677138"/>
                  <a:ext cx="527709" cy="453137"/>
                </a:xfrm>
                <a:prstGeom prst="rect">
                  <a:avLst/>
                </a:prstGeom>
                <a:blipFill>
                  <a:blip r:embed="rId13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C6096C8D-4DEB-384E-BBE0-005E00C315A6}"/>
                    </a:ext>
                  </a:extLst>
                </p:cNvPr>
                <p:cNvSpPr txBox="1"/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E0822D99-A486-DF4E-A3B3-C007B336AA8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5819" y="2705552"/>
                  <a:ext cx="547201" cy="453137"/>
                </a:xfrm>
                <a:prstGeom prst="rect">
                  <a:avLst/>
                </a:prstGeom>
                <a:blipFill>
                  <a:blip r:embed="rId14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19329507-B7A0-1048-A995-911D6A0C8885}"/>
                    </a:ext>
                  </a:extLst>
                </p:cNvPr>
                <p:cNvSpPr txBox="1"/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37C58AE-86EC-D94E-9529-175C7D4363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19290" y="2720019"/>
                  <a:ext cx="547201" cy="453137"/>
                </a:xfrm>
                <a:prstGeom prst="rect">
                  <a:avLst/>
                </a:prstGeom>
                <a:blipFill>
                  <a:blip r:embed="rId15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11978EED-CA66-4243-8676-F55CB33304D3}"/>
                    </a:ext>
                  </a:extLst>
                </p:cNvPr>
                <p:cNvSpPr txBox="1"/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9799F141-58A0-D94B-9142-1524E891762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7603" y="2732935"/>
                  <a:ext cx="534056" cy="453137"/>
                </a:xfrm>
                <a:prstGeom prst="rect">
                  <a:avLst/>
                </a:prstGeom>
                <a:blipFill>
                  <a:blip r:embed="rId16"/>
                  <a:stretch>
                    <a:fillRect b="-81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C1B97931-D3A9-3248-804E-C143CC336BF9}"/>
                    </a:ext>
                  </a:extLst>
                </p:cNvPr>
                <p:cNvSpPr txBox="1"/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AEDC78E1-8EC8-6F42-9FCD-A515F84839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92172" y="1991148"/>
                  <a:ext cx="547201" cy="453137"/>
                </a:xfrm>
                <a:prstGeom prst="rect">
                  <a:avLst/>
                </a:prstGeom>
                <a:blipFill>
                  <a:blip r:embed="rId17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/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baseline="-250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F3506A15-BEF3-ED43-9259-0399765E92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22552" y="2018512"/>
                  <a:ext cx="547201" cy="453137"/>
                </a:xfrm>
                <a:prstGeom prst="rect">
                  <a:avLst/>
                </a:prstGeom>
                <a:blipFill>
                  <a:blip r:embed="rId18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/>
              <p:nvPr/>
            </p:nvSpPr>
            <p:spPr>
              <a:xfrm>
                <a:off x="5724861" y="3947973"/>
                <a:ext cx="2896755" cy="46166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length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r>
                  <a:rPr lang="en-US" dirty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 dirty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|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C073B058-F562-9B44-BC3B-5B51B66B2A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861" y="3947973"/>
                <a:ext cx="2896755" cy="461665"/>
              </a:xfrm>
              <a:prstGeom prst="rect">
                <a:avLst/>
              </a:prstGeom>
              <a:blipFill>
                <a:blip r:embed="rId19"/>
                <a:stretch>
                  <a:fillRect l="-3070" t="-11111" b="-2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C259C2FE-AAFA-9E42-95DC-AAEFAF93C274}"/>
              </a:ext>
            </a:extLst>
          </p:cNvPr>
          <p:cNvGrpSpPr/>
          <p:nvPr/>
        </p:nvGrpSpPr>
        <p:grpSpPr>
          <a:xfrm>
            <a:off x="63399" y="1237609"/>
            <a:ext cx="2684244" cy="461665"/>
            <a:chOff x="63399" y="1237609"/>
            <a:chExt cx="2684244" cy="46166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CB8EEDA-E77A-D246-8416-B4741EAF301A}"/>
                </a:ext>
              </a:extLst>
            </p:cNvPr>
            <p:cNvSpPr txBox="1"/>
            <p:nvPr/>
          </p:nvSpPr>
          <p:spPr>
            <a:xfrm>
              <a:off x="63399" y="1237609"/>
              <a:ext cx="1798249" cy="46166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commitment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EFD1821D-AC55-6145-9D8B-C9923EDC4BDD}"/>
                </a:ext>
              </a:extLst>
            </p:cNvPr>
            <p:cNvCxnSpPr>
              <a:cxnSpLocks/>
            </p:cNvCxnSpPr>
            <p:nvPr/>
          </p:nvCxnSpPr>
          <p:spPr>
            <a:xfrm>
              <a:off x="1911759" y="1448118"/>
              <a:ext cx="835884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81646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DA0D0-CBB1-E344-845A-B85075582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Recap State Commitment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997F7-2F77-144B-BAC8-25B6FE9854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925" y="1007967"/>
            <a:ext cx="8474149" cy="21810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Every contract has an associated </a:t>
            </a:r>
            <a:r>
              <a:rPr lang="en-US" sz="2400" b="1" dirty="0"/>
              <a:t>storage array S</a:t>
            </a:r>
            <a:r>
              <a:rPr lang="en-US" sz="2400" dirty="0"/>
              <a:t>[]:</a:t>
            </a:r>
          </a:p>
          <a:p>
            <a:pPr marL="0" indent="0">
              <a:spcBef>
                <a:spcPts val="1224"/>
              </a:spcBef>
              <a:buNone/>
            </a:pPr>
            <a:r>
              <a:rPr lang="en-US" sz="2400" dirty="0"/>
              <a:t>	</a:t>
            </a:r>
            <a:r>
              <a:rPr lang="en-US" sz="2400" b="1" dirty="0"/>
              <a:t>S[0],  S[1],  …  ,  S[2</a:t>
            </a:r>
            <a:r>
              <a:rPr lang="en-US" sz="2400" b="1" baseline="30000" dirty="0"/>
              <a:t>256</a:t>
            </a:r>
            <a:r>
              <a:rPr lang="en-US" sz="2400" b="1" dirty="0"/>
              <a:t>-1]:    </a:t>
            </a:r>
            <a:r>
              <a:rPr lang="en-US" sz="2400" dirty="0"/>
              <a:t>each cell holds 32 bytes,  </a:t>
            </a:r>
            <a:r>
              <a:rPr lang="en-US" sz="2400" dirty="0" err="1"/>
              <a:t>init</a:t>
            </a:r>
            <a:r>
              <a:rPr lang="en-US" sz="2400" dirty="0"/>
              <a:t> to 0.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sz="2400" dirty="0"/>
              <a:t>Account storage root: </a:t>
            </a:r>
            <a:r>
              <a:rPr lang="en-US" sz="2400" b="1" dirty="0"/>
              <a:t>Merkle Patricia Tree hash </a:t>
            </a:r>
            <a:r>
              <a:rPr lang="en-US" sz="2400" dirty="0"/>
              <a:t>of S[]</a:t>
            </a:r>
            <a:endParaRPr lang="en-US" sz="2400" b="1" dirty="0"/>
          </a:p>
          <a:p>
            <a:pPr lvl="1">
              <a:spcBef>
                <a:spcPts val="624"/>
              </a:spcBef>
            </a:pPr>
            <a:r>
              <a:rPr lang="en-US" sz="2400" dirty="0"/>
              <a:t>Cannot compute full Merkle tree hash:  2</a:t>
            </a:r>
            <a:r>
              <a:rPr lang="en-US" sz="2400" baseline="30000" dirty="0"/>
              <a:t>256</a:t>
            </a:r>
            <a:r>
              <a:rPr lang="en-US" sz="2400" dirty="0"/>
              <a:t> leaves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1DF258-C16F-AA44-9FAD-E4404700F24E}"/>
              </a:ext>
            </a:extLst>
          </p:cNvPr>
          <p:cNvSpPr txBox="1"/>
          <p:nvPr/>
        </p:nvSpPr>
        <p:spPr>
          <a:xfrm>
            <a:off x="202019" y="3448921"/>
            <a:ext cx="1435008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+mn-lt"/>
              </a:rPr>
              <a:t>S[000] = a</a:t>
            </a:r>
          </a:p>
          <a:p>
            <a:pPr algn="l"/>
            <a:r>
              <a:rPr lang="en-US" dirty="0">
                <a:latin typeface="+mn-lt"/>
              </a:rPr>
              <a:t>S[010] = b</a:t>
            </a:r>
          </a:p>
          <a:p>
            <a:pPr algn="l"/>
            <a:r>
              <a:rPr lang="en-US" dirty="0">
                <a:latin typeface="+mn-lt"/>
              </a:rPr>
              <a:t>S[011] = c</a:t>
            </a:r>
          </a:p>
          <a:p>
            <a:pPr algn="l"/>
            <a:r>
              <a:rPr lang="en-US" dirty="0">
                <a:latin typeface="+mn-lt"/>
              </a:rPr>
              <a:t>S[110] = d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69B5AE5-933B-D346-8AE0-95039BA37D71}"/>
              </a:ext>
            </a:extLst>
          </p:cNvPr>
          <p:cNvGrpSpPr/>
          <p:nvPr/>
        </p:nvGrpSpPr>
        <p:grpSpPr>
          <a:xfrm>
            <a:off x="2105242" y="3690115"/>
            <a:ext cx="1856284" cy="1392690"/>
            <a:chOff x="2264735" y="3541253"/>
            <a:chExt cx="1856284" cy="139269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B5CE197-D3DE-AA41-A572-E0C5F14201AE}"/>
                </a:ext>
              </a:extLst>
            </p:cNvPr>
            <p:cNvSpPr txBox="1"/>
            <p:nvPr/>
          </p:nvSpPr>
          <p:spPr>
            <a:xfrm>
              <a:off x="2264735" y="400291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root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7078B41-DAD5-C444-97F6-5B73706AEA90}"/>
                </a:ext>
              </a:extLst>
            </p:cNvPr>
            <p:cNvSpPr txBox="1"/>
            <p:nvPr/>
          </p:nvSpPr>
          <p:spPr>
            <a:xfrm>
              <a:off x="3494822" y="360280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1967495-C234-2949-97B2-69B8B9FBFD74}"/>
                </a:ext>
              </a:extLst>
            </p:cNvPr>
            <p:cNvSpPr txBox="1"/>
            <p:nvPr/>
          </p:nvSpPr>
          <p:spPr>
            <a:xfrm>
              <a:off x="3494822" y="4403028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10, 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7E0E1B84-CFB8-7D4A-B4B5-5CB91AF35F45}"/>
                </a:ext>
              </a:extLst>
            </p:cNvPr>
            <p:cNvCxnSpPr>
              <a:cxnSpLocks/>
              <a:endCxn id="8" idx="1"/>
            </p:cNvCxnSpPr>
            <p:nvPr/>
          </p:nvCxnSpPr>
          <p:spPr>
            <a:xfrm flipV="1">
              <a:off x="2890932" y="3802863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7859E1D-6A04-134B-A067-09FA82037B17}"/>
                </a:ext>
              </a:extLst>
            </p:cNvPr>
            <p:cNvCxnSpPr>
              <a:cxnSpLocks/>
              <a:endCxn id="9" idx="1"/>
            </p:cNvCxnSpPr>
            <p:nvPr/>
          </p:nvCxnSpPr>
          <p:spPr>
            <a:xfrm>
              <a:off x="2890932" y="4403028"/>
              <a:ext cx="603890" cy="200055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EBF56B8-4CAB-CB44-B1AF-B0C002E8B749}"/>
                </a:ext>
              </a:extLst>
            </p:cNvPr>
            <p:cNvSpPr txBox="1"/>
            <p:nvPr/>
          </p:nvSpPr>
          <p:spPr>
            <a:xfrm>
              <a:off x="2958803" y="354125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A5DC44-07B5-4541-8550-E0D7EF46DAA3}"/>
                </a:ext>
              </a:extLst>
            </p:cNvPr>
            <p:cNvSpPr txBox="1"/>
            <p:nvPr/>
          </p:nvSpPr>
          <p:spPr>
            <a:xfrm>
              <a:off x="2958803" y="4472278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09A732-2D6E-4241-B13A-026A7164EE1D}"/>
              </a:ext>
            </a:extLst>
          </p:cNvPr>
          <p:cNvGrpSpPr/>
          <p:nvPr/>
        </p:nvGrpSpPr>
        <p:grpSpPr>
          <a:xfrm>
            <a:off x="3952687" y="3290005"/>
            <a:ext cx="1262744" cy="1392690"/>
            <a:chOff x="3952687" y="3290005"/>
            <a:chExt cx="1262744" cy="139269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E58687-3B6F-0046-9BE1-80BD3772E771}"/>
                </a:ext>
              </a:extLst>
            </p:cNvPr>
            <p:cNvSpPr txBox="1"/>
            <p:nvPr/>
          </p:nvSpPr>
          <p:spPr>
            <a:xfrm>
              <a:off x="4589234" y="335156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0, a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A84F053-970E-BE47-A350-AC148AE8A81B}"/>
                </a:ext>
              </a:extLst>
            </p:cNvPr>
            <p:cNvSpPr txBox="1"/>
            <p:nvPr/>
          </p:nvSpPr>
          <p:spPr>
            <a:xfrm>
              <a:off x="4589234" y="415178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endParaRPr lang="en-US" sz="2000" dirty="0">
                <a:latin typeface="+mn-lt"/>
              </a:endParaRPr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92EB203-DFC0-C64F-B1FC-CDBA76E8AB40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3985344" y="355161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C958D639-E5C2-3B42-8550-0DA09C05ECF9}"/>
                </a:ext>
              </a:extLst>
            </p:cNvPr>
            <p:cNvCxnSpPr>
              <a:cxnSpLocks/>
              <a:endCxn id="18" idx="1"/>
            </p:cNvCxnSpPr>
            <p:nvPr/>
          </p:nvCxnSpPr>
          <p:spPr>
            <a:xfrm>
              <a:off x="3952687" y="415864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5D1BAF7-B079-574B-B9D3-9AA1A28A8FFB}"/>
                </a:ext>
              </a:extLst>
            </p:cNvPr>
            <p:cNvSpPr txBox="1"/>
            <p:nvPr/>
          </p:nvSpPr>
          <p:spPr>
            <a:xfrm>
              <a:off x="4053215" y="329000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F57CF329-EDDB-2646-84D3-94250246ABB4}"/>
                </a:ext>
              </a:extLst>
            </p:cNvPr>
            <p:cNvSpPr txBox="1"/>
            <p:nvPr/>
          </p:nvSpPr>
          <p:spPr>
            <a:xfrm>
              <a:off x="4053215" y="422103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D93FE7E-39A1-FF40-874C-1BDC1CF69103}"/>
              </a:ext>
            </a:extLst>
          </p:cNvPr>
          <p:cNvGrpSpPr/>
          <p:nvPr/>
        </p:nvGrpSpPr>
        <p:grpSpPr>
          <a:xfrm>
            <a:off x="5182774" y="3690115"/>
            <a:ext cx="1262744" cy="1392690"/>
            <a:chOff x="5182774" y="3690115"/>
            <a:chExt cx="1262744" cy="139269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EED6706-A49D-8643-8446-3ED540E68201}"/>
                </a:ext>
              </a:extLst>
            </p:cNvPr>
            <p:cNvSpPr txBox="1"/>
            <p:nvPr/>
          </p:nvSpPr>
          <p:spPr>
            <a:xfrm>
              <a:off x="5819321" y="375167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>
                  <a:latin typeface="+mn-lt"/>
                </a:rPr>
                <a:t>⊥, b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B7F62C1-2EB4-9D43-A0B1-8EA529AB73DF}"/>
                </a:ext>
              </a:extLst>
            </p:cNvPr>
            <p:cNvSpPr txBox="1"/>
            <p:nvPr/>
          </p:nvSpPr>
          <p:spPr>
            <a:xfrm>
              <a:off x="5819321" y="4551890"/>
              <a:ext cx="626197" cy="40011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accent1"/>
              </a:solidFill>
            </a:ln>
          </p:spPr>
          <p:txBody>
            <a:bodyPr wrap="none" rtlCol="0">
              <a:noAutofit/>
            </a:bodyPr>
            <a:lstStyle/>
            <a:p>
              <a:pPr algn="ctr"/>
              <a:r>
                <a:rPr lang="en-US" sz="2000" dirty="0"/>
                <a:t>⊥, c</a:t>
              </a: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3DD8C6EF-7206-DF46-A5C6-AD23306BDA0F}"/>
                </a:ext>
              </a:extLst>
            </p:cNvPr>
            <p:cNvCxnSpPr>
              <a:cxnSpLocks/>
              <a:endCxn id="23" idx="1"/>
            </p:cNvCxnSpPr>
            <p:nvPr/>
          </p:nvCxnSpPr>
          <p:spPr>
            <a:xfrm flipV="1">
              <a:off x="5215431" y="3951725"/>
              <a:ext cx="603890" cy="20692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AD3DCEDE-6651-654A-B159-1DF5220F40C6}"/>
                </a:ext>
              </a:extLst>
            </p:cNvPr>
            <p:cNvCxnSpPr>
              <a:cxnSpLocks/>
              <a:endCxn id="24" idx="1"/>
            </p:cNvCxnSpPr>
            <p:nvPr/>
          </p:nvCxnSpPr>
          <p:spPr>
            <a:xfrm>
              <a:off x="5182774" y="4558755"/>
              <a:ext cx="636547" cy="193190"/>
            </a:xfrm>
            <a:prstGeom prst="straightConnector1">
              <a:avLst/>
            </a:prstGeom>
            <a:ln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59FF787-41CD-834C-8F80-2AB397035F1B}"/>
                </a:ext>
              </a:extLst>
            </p:cNvPr>
            <p:cNvSpPr txBox="1"/>
            <p:nvPr/>
          </p:nvSpPr>
          <p:spPr>
            <a:xfrm>
              <a:off x="5283302" y="3690115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0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73FD74-7B73-144B-948D-CC16E866F43E}"/>
                </a:ext>
              </a:extLst>
            </p:cNvPr>
            <p:cNvSpPr txBox="1"/>
            <p:nvPr/>
          </p:nvSpPr>
          <p:spPr>
            <a:xfrm>
              <a:off x="5283302" y="4621140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+mn-lt"/>
                </a:rPr>
                <a:t>1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8C98FE9-F03C-2B47-846F-27E5DC06619F}"/>
              </a:ext>
            </a:extLst>
          </p:cNvPr>
          <p:cNvGrpSpPr/>
          <p:nvPr/>
        </p:nvGrpSpPr>
        <p:grpSpPr>
          <a:xfrm>
            <a:off x="6795075" y="3558326"/>
            <a:ext cx="2189125" cy="1437635"/>
            <a:chOff x="6795075" y="3558326"/>
            <a:chExt cx="2189125" cy="143763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377EA8F-F997-E243-BEEF-41D71A926C91}"/>
                </a:ext>
              </a:extLst>
            </p:cNvPr>
            <p:cNvSpPr txBox="1"/>
            <p:nvPr/>
          </p:nvSpPr>
          <p:spPr>
            <a:xfrm>
              <a:off x="7005422" y="3558326"/>
              <a:ext cx="1926168" cy="1015663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dirty="0">
                  <a:latin typeface="+mn-lt"/>
                </a:rPr>
                <a:t>time to compute</a:t>
              </a:r>
              <a:br>
                <a:rPr lang="en-US" sz="2000" dirty="0">
                  <a:latin typeface="+mn-lt"/>
                </a:rPr>
              </a:br>
              <a:r>
                <a:rPr lang="en-US" sz="2000" dirty="0">
                  <a:latin typeface="+mn-lt"/>
                </a:rPr>
                <a:t>root hash:</a:t>
              </a:r>
            </a:p>
            <a:p>
              <a:pPr algn="l"/>
              <a:r>
                <a:rPr lang="en-US" sz="2000" dirty="0">
                  <a:latin typeface="+mn-lt"/>
                </a:rPr>
                <a:t>   ≤ 2×|S|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1000B2-B88F-7D46-AAF4-700A48969149}"/>
                </a:ext>
              </a:extLst>
            </p:cNvPr>
            <p:cNvSpPr txBox="1"/>
            <p:nvPr/>
          </p:nvSpPr>
          <p:spPr>
            <a:xfrm>
              <a:off x="6795075" y="4626629"/>
              <a:ext cx="2189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>
                  <a:latin typeface="+mn-lt"/>
                </a:rPr>
                <a:t>|S| = # non-zero cells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7838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127198</TotalTime>
  <Words>2163</Words>
  <Application>Microsoft Macintosh PowerPoint</Application>
  <PresentationFormat>On-screen Show (16:9)</PresentationFormat>
  <Paragraphs>484</Paragraphs>
  <Slides>45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Cambria Math</vt:lpstr>
      <vt:lpstr>Roboto</vt:lpstr>
      <vt:lpstr>Office Theme</vt:lpstr>
      <vt:lpstr>Scaling II: Rollup</vt:lpstr>
      <vt:lpstr>Lightning network</vt:lpstr>
      <vt:lpstr>Watchtowers</vt:lpstr>
      <vt:lpstr>Downsides of Payment/State Channels</vt:lpstr>
      <vt:lpstr>Blockchain Layers</vt:lpstr>
      <vt:lpstr>Idea: Aggregate Transactions</vt:lpstr>
      <vt:lpstr>Recap: The Ethereum blockchain</vt:lpstr>
      <vt:lpstr>Recap: Merkle tree     (Merkle 1989)</vt:lpstr>
      <vt:lpstr>Recap State Commitment</vt:lpstr>
      <vt:lpstr>Merke (Patricia) Tree Proofs</vt:lpstr>
      <vt:lpstr>Rollup</vt:lpstr>
      <vt:lpstr>Rollup Deposit</vt:lpstr>
      <vt:lpstr>Rollup Withdraw</vt:lpstr>
      <vt:lpstr>Rollup Transfer</vt:lpstr>
      <vt:lpstr>Verifiable Computation</vt:lpstr>
      <vt:lpstr>Verifiable Computation</vt:lpstr>
      <vt:lpstr>Verifiable Computation</vt:lpstr>
      <vt:lpstr>Verifiable Computation</vt:lpstr>
      <vt:lpstr>Verifiable Computation</vt:lpstr>
      <vt:lpstr>SNARKRollup</vt:lpstr>
      <vt:lpstr>SNARKRollup (ZKRollup)</vt:lpstr>
      <vt:lpstr>SNARKRollup (ZKRollup)</vt:lpstr>
      <vt:lpstr>Data Availability Problem</vt:lpstr>
      <vt:lpstr>Publish diff on chain</vt:lpstr>
      <vt:lpstr>Cool things to do with Rollup</vt:lpstr>
      <vt:lpstr>Insurance of Rollup -&gt; Instant Finality</vt:lpstr>
      <vt:lpstr>Multiple Assets</vt:lpstr>
      <vt:lpstr>Transaction List/Atomic Swaps</vt:lpstr>
      <vt:lpstr>Exchanges</vt:lpstr>
      <vt:lpstr>Rolled up Exchange</vt:lpstr>
      <vt:lpstr>Rolled up Exchange</vt:lpstr>
      <vt:lpstr>SNARKRollup Problems</vt:lpstr>
      <vt:lpstr>Optimistic Rollup</vt:lpstr>
      <vt:lpstr>Optimistic Rollup</vt:lpstr>
      <vt:lpstr>Fraud Proofs</vt:lpstr>
      <vt:lpstr>Referee Delegation</vt:lpstr>
      <vt:lpstr>Referee Delegation</vt:lpstr>
      <vt:lpstr>Referee Delegation</vt:lpstr>
      <vt:lpstr>Problem: Checks take a long time</vt:lpstr>
      <vt:lpstr>Pipelined Assertions</vt:lpstr>
      <vt:lpstr>Pipelined Assertions</vt:lpstr>
      <vt:lpstr>Multiple Rollup Coordinators</vt:lpstr>
      <vt:lpstr>Multiple Rollup Coordinators</vt:lpstr>
      <vt:lpstr>Multi Coordinator Insurance</vt:lpstr>
      <vt:lpstr>END  OF  LECTURE</vt:lpstr>
    </vt:vector>
  </TitlesOfParts>
  <Company>Stanford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Monica Lam</dc:creator>
  <cp:lastModifiedBy>Benedikt Bunz</cp:lastModifiedBy>
  <cp:revision>1500</cp:revision>
  <cp:lastPrinted>2015-09-20T23:02:57Z</cp:lastPrinted>
  <dcterms:created xsi:type="dcterms:W3CDTF">2010-10-17T19:58:05Z</dcterms:created>
  <dcterms:modified xsi:type="dcterms:W3CDTF">2020-10-26T20:55:58Z</dcterms:modified>
</cp:coreProperties>
</file>