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352" r:id="rId2"/>
    <p:sldId id="1571" r:id="rId3"/>
    <p:sldId id="1853" r:id="rId4"/>
    <p:sldId id="1833" r:id="rId5"/>
    <p:sldId id="1835" r:id="rId6"/>
    <p:sldId id="1855" r:id="rId7"/>
    <p:sldId id="1856" r:id="rId8"/>
    <p:sldId id="1857" r:id="rId9"/>
    <p:sldId id="1858" r:id="rId10"/>
    <p:sldId id="1866" r:id="rId11"/>
    <p:sldId id="1859" r:id="rId12"/>
    <p:sldId id="1860" r:id="rId13"/>
    <p:sldId id="1861" r:id="rId14"/>
    <p:sldId id="1862" r:id="rId15"/>
    <p:sldId id="1886" r:id="rId16"/>
    <p:sldId id="1887" r:id="rId17"/>
    <p:sldId id="1888" r:id="rId18"/>
    <p:sldId id="1634" r:id="rId19"/>
    <p:sldId id="1867" r:id="rId20"/>
    <p:sldId id="1863" r:id="rId21"/>
    <p:sldId id="1868" r:id="rId22"/>
    <p:sldId id="1869" r:id="rId23"/>
    <p:sldId id="1870" r:id="rId24"/>
    <p:sldId id="1871" r:id="rId25"/>
    <p:sldId id="1872" r:id="rId26"/>
    <p:sldId id="1636" r:id="rId27"/>
    <p:sldId id="1873" r:id="rId28"/>
    <p:sldId id="1865" r:id="rId29"/>
    <p:sldId id="1874" r:id="rId30"/>
    <p:sldId id="1875" r:id="rId31"/>
    <p:sldId id="1876" r:id="rId32"/>
    <p:sldId id="1877" r:id="rId33"/>
    <p:sldId id="1879" r:id="rId34"/>
    <p:sldId id="1880" r:id="rId35"/>
    <p:sldId id="1878" r:id="rId36"/>
    <p:sldId id="1881" r:id="rId37"/>
    <p:sldId id="1882" r:id="rId38"/>
    <p:sldId id="1883" r:id="rId39"/>
    <p:sldId id="1884" r:id="rId40"/>
    <p:sldId id="1633" r:id="rId41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9A0000"/>
    <a:srgbClr val="3025FF"/>
    <a:srgbClr val="AD0000"/>
    <a:srgbClr val="96060B"/>
    <a:srgbClr val="CAC9CA"/>
    <a:srgbClr val="848384"/>
    <a:srgbClr val="353535"/>
    <a:srgbClr val="181818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95102" autoAdjust="0"/>
  </p:normalViewPr>
  <p:slideViewPr>
    <p:cSldViewPr snapToGrid="0">
      <p:cViewPr varScale="1">
        <p:scale>
          <a:sx n="104" d="100"/>
          <a:sy n="104" d="100"/>
        </p:scale>
        <p:origin x="216" y="1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0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1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4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rgbClr val="5A15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99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1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  <p:sldLayoutId id="21474841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tiff"/><Relationship Id="rId4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3.tiff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5.tiff"/><Relationship Id="rId4" Type="http://schemas.openxmlformats.org/officeDocument/2006/relationships/image" Target="../media/image3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6" y="1652485"/>
            <a:ext cx="8823178" cy="999460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sz="4800" dirty="0"/>
              <a:t>Rollup, Privacy and Mixers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F1188-11C7-D44B-B40B-6A3A0424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84621"/>
            <a:ext cx="1223505" cy="12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C6456-65FF-AE4F-BF1C-E2E0C33D64E8}"/>
              </a:ext>
            </a:extLst>
          </p:cNvPr>
          <p:cNvSpPr txBox="1"/>
          <p:nvPr/>
        </p:nvSpPr>
        <p:spPr>
          <a:xfrm>
            <a:off x="3444768" y="23470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CS251 Fall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2417-0D84-1647-8BC9-3591C6CAE862}"/>
              </a:ext>
            </a:extLst>
          </p:cNvPr>
          <p:cNvSpPr txBox="1"/>
          <p:nvPr/>
        </p:nvSpPr>
        <p:spPr>
          <a:xfrm>
            <a:off x="3306539" y="719965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(cs251.stanford.edu)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BE49-D5B5-6345-A235-211F5413DB85}"/>
              </a:ext>
            </a:extLst>
          </p:cNvPr>
          <p:cNvSpPr txBox="1"/>
          <p:nvPr/>
        </p:nvSpPr>
        <p:spPr>
          <a:xfrm>
            <a:off x="3393696" y="3086230"/>
            <a:ext cx="235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Benedikt </a:t>
            </a:r>
            <a:r>
              <a:rPr lang="en-US" sz="2800" dirty="0" err="1">
                <a:latin typeface="+mn-lt"/>
              </a:rPr>
              <a:t>Bünz</a:t>
            </a:r>
            <a:r>
              <a:rPr lang="en-US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957C-FA03-F841-8720-73418FAD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SNARK vs Optimistic Rollup</a:t>
            </a:r>
          </a:p>
        </p:txBody>
      </p:sp>
      <p:sp>
        <p:nvSpPr>
          <p:cNvPr id="4" name="TextShape 4">
            <a:extLst>
              <a:ext uri="{FF2B5EF4-FFF2-40B4-BE49-F238E27FC236}">
                <a16:creationId xmlns:a16="http://schemas.microsoft.com/office/drawing/2014/main" id="{7BA30224-3092-9145-A669-BB6B1CF6B1E4}"/>
              </a:ext>
            </a:extLst>
          </p:cNvPr>
          <p:cNvSpPr txBox="1"/>
          <p:nvPr/>
        </p:nvSpPr>
        <p:spPr>
          <a:xfrm>
            <a:off x="298137" y="946864"/>
            <a:ext cx="3964944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3200" b="1" u="sng" strike="noStrike" spc="-1" dirty="0">
                <a:solidFill>
                  <a:srgbClr val="000000"/>
                </a:solidFill>
                <a:uFill>
                  <a:solidFill>
                    <a:schemeClr val="tx1"/>
                  </a:solidFill>
                </a:uFill>
                <a:latin typeface="+mj-lt"/>
                <a:ea typeface="Roboto" panose="02000000000000000000" pitchFamily="2" charset="0"/>
              </a:rPr>
              <a:t>Optimistic</a:t>
            </a:r>
            <a:r>
              <a:rPr lang="en-GB" sz="3200" b="1" u="sng" strike="noStrike" spc="-1" dirty="0">
                <a:solidFill>
                  <a:srgbClr val="000000"/>
                </a:solidFill>
                <a:uFill>
                  <a:solidFill>
                    <a:schemeClr val="tx1"/>
                  </a:solidFill>
                </a:uFill>
                <a:latin typeface="+mn-lt"/>
                <a:ea typeface="Roboto" panose="02000000000000000000" pitchFamily="2" charset="0"/>
              </a:rPr>
              <a:t> Rollup</a:t>
            </a:r>
          </a:p>
        </p:txBody>
      </p:sp>
      <p:sp>
        <p:nvSpPr>
          <p:cNvPr id="5" name="TextShape 5">
            <a:extLst>
              <a:ext uri="{FF2B5EF4-FFF2-40B4-BE49-F238E27FC236}">
                <a16:creationId xmlns:a16="http://schemas.microsoft.com/office/drawing/2014/main" id="{9F3AE071-652D-9E47-9565-E2B9181D99BD}"/>
              </a:ext>
            </a:extLst>
          </p:cNvPr>
          <p:cNvSpPr txBox="1"/>
          <p:nvPr/>
        </p:nvSpPr>
        <p:spPr>
          <a:xfrm>
            <a:off x="5204880" y="906013"/>
            <a:ext cx="1701891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3200" b="1" u="sng" strike="noStrike" spc="-1" dirty="0" err="1">
                <a:solidFill>
                  <a:srgbClr val="000000"/>
                </a:solidFill>
                <a:uFill>
                  <a:solidFill>
                    <a:schemeClr val="tx1"/>
                  </a:solidFill>
                </a:uFill>
                <a:latin typeface="+mj-lt"/>
                <a:ea typeface="Roboto" panose="02000000000000000000" pitchFamily="2" charset="0"/>
              </a:rPr>
              <a:t>zkRollup</a:t>
            </a:r>
            <a:endParaRPr lang="en-GB" sz="3200" b="1" u="sng" strike="noStrike" spc="-1" dirty="0">
              <a:solidFill>
                <a:srgbClr val="000000"/>
              </a:solidFill>
              <a:uFill>
                <a:solidFill>
                  <a:schemeClr val="tx1"/>
                </a:solidFill>
              </a:u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6" name="TextShape 6">
            <a:extLst>
              <a:ext uri="{FF2B5EF4-FFF2-40B4-BE49-F238E27FC236}">
                <a16:creationId xmlns:a16="http://schemas.microsoft.com/office/drawing/2014/main" id="{63F1592F-9796-D142-A580-7C77C88EB601}"/>
              </a:ext>
            </a:extLst>
          </p:cNvPr>
          <p:cNvSpPr txBox="1"/>
          <p:nvPr/>
        </p:nvSpPr>
        <p:spPr>
          <a:xfrm>
            <a:off x="4937215" y="1906619"/>
            <a:ext cx="4565130" cy="20778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Lower TPS </a:t>
            </a: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Only simple transfers</a:t>
            </a: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Faster Finality (minutes)</a:t>
            </a: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Instant fin</a:t>
            </a:r>
            <a:r>
              <a:rPr lang="en-GB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ality with insurance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  <a:ea typeface="Roboto" panose="02000000000000000000" pitchFamily="2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en-GB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No trust required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7" name="TextShape 7">
            <a:extLst>
              <a:ext uri="{FF2B5EF4-FFF2-40B4-BE49-F238E27FC236}">
                <a16:creationId xmlns:a16="http://schemas.microsoft.com/office/drawing/2014/main" id="{658D3E37-9174-D44C-8C64-C8915CEDD403}"/>
              </a:ext>
            </a:extLst>
          </p:cNvPr>
          <p:cNvSpPr txBox="1"/>
          <p:nvPr/>
        </p:nvSpPr>
        <p:spPr>
          <a:xfrm>
            <a:off x="142512" y="1906619"/>
            <a:ext cx="4701333" cy="180955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GB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Higher TPS</a:t>
            </a:r>
          </a:p>
          <a:p>
            <a:pPr marL="342900" indent="-342900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GB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Arbitrary Smart complex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  <a:ea typeface="Roboto" panose="02000000000000000000" pitchFamily="2" charset="0"/>
            </a:endParaRPr>
          </a:p>
          <a:p>
            <a:pPr marL="342900" indent="-342900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GB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Slow finality (hours/days)</a:t>
            </a:r>
          </a:p>
          <a:p>
            <a:pPr marL="342900" indent="-342900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GB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Roboto" panose="02000000000000000000" pitchFamily="2" charset="0"/>
              </a:rPr>
              <a:t>Instant finality with insurance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  <a:ea typeface="Roboto" panose="02000000000000000000" pitchFamily="2" charset="0"/>
            </a:endParaRPr>
          </a:p>
          <a:p>
            <a:pPr marL="342900" indent="-342900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GB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Roboto" panose="02000000000000000000" pitchFamily="2" charset="0"/>
              </a:rPr>
              <a:t>Trust that someone verifies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336A9A-F01C-664C-9057-A3CF51CFD751}"/>
              </a:ext>
            </a:extLst>
          </p:cNvPr>
          <p:cNvCxnSpPr/>
          <p:nvPr/>
        </p:nvCxnSpPr>
        <p:spPr>
          <a:xfrm>
            <a:off x="4687503" y="946864"/>
            <a:ext cx="0" cy="4011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7031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C26EAD1-3E0A-AC49-B0BD-17A53B1B30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C8676-CB35-DC46-97A7-8DF4301B6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Privacy</a:t>
            </a:r>
          </a:p>
        </p:txBody>
      </p:sp>
    </p:spTree>
    <p:extLst>
      <p:ext uri="{BB962C8B-B14F-4D97-AF65-F5344CB8AC3E}">
        <p14:creationId xmlns:p14="http://schemas.microsoft.com/office/powerpoint/2010/main" val="60987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210B-3724-D444-857A-F9A957C5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for Cryptocurrencies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BAA52-F81C-AC41-A0B6-C856A7E00086}"/>
              </a:ext>
            </a:extLst>
          </p:cNvPr>
          <p:cNvSpPr txBox="1"/>
          <p:nvPr/>
        </p:nvSpPr>
        <p:spPr>
          <a:xfrm>
            <a:off x="988541" y="1099752"/>
            <a:ext cx="684564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What information might a user want to hide?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40C33-E51A-954D-A471-4AEFC0141650}"/>
              </a:ext>
            </a:extLst>
          </p:cNvPr>
          <p:cNvSpPr txBox="1"/>
          <p:nvPr/>
        </p:nvSpPr>
        <p:spPr>
          <a:xfrm>
            <a:off x="0" y="1782110"/>
            <a:ext cx="3089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Identity (anonymity):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Who they 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Who they pay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Who pays them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2FCC7-8F80-234A-99D8-1B0C2AA0F5EA}"/>
              </a:ext>
            </a:extLst>
          </p:cNvPr>
          <p:cNvSpPr txBox="1"/>
          <p:nvPr/>
        </p:nvSpPr>
        <p:spPr>
          <a:xfrm>
            <a:off x="5375188" y="1723927"/>
            <a:ext cx="3917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Amounts: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much they are paying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much are they receiving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E.g. salary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760F1-43AB-404F-80FB-32B6F38746A6}"/>
              </a:ext>
            </a:extLst>
          </p:cNvPr>
          <p:cNvSpPr txBox="1"/>
          <p:nvPr/>
        </p:nvSpPr>
        <p:spPr>
          <a:xfrm>
            <a:off x="0" y="3721102"/>
            <a:ext cx="515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Metadata: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Script Sig, </a:t>
            </a:r>
            <a:r>
              <a:rPr lang="en-US" dirty="0" err="1">
                <a:latin typeface="+mn-lt"/>
              </a:rPr>
              <a:t>e.g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multisig</a:t>
            </a:r>
            <a:r>
              <a:rPr lang="en-US" dirty="0">
                <a:latin typeface="+mn-lt"/>
              </a:rPr>
              <a:t> threshold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Smart contract</a:t>
            </a:r>
          </a:p>
        </p:txBody>
      </p:sp>
    </p:spTree>
    <p:extLst>
      <p:ext uri="{BB962C8B-B14F-4D97-AF65-F5344CB8AC3E}">
        <p14:creationId xmlns:p14="http://schemas.microsoft.com/office/powerpoint/2010/main" val="1631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B208-3816-3F4A-B37A-EAB58E15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Anonymity</a:t>
            </a:r>
          </a:p>
        </p:txBody>
      </p:sp>
      <p:pic>
        <p:nvPicPr>
          <p:cNvPr id="18434" name="Picture 2" descr="4chan – Wikipedia">
            <a:extLst>
              <a:ext uri="{FF2B5EF4-FFF2-40B4-BE49-F238E27FC236}">
                <a16:creationId xmlns:a16="http://schemas.microsoft.com/office/drawing/2014/main" id="{98DCFF94-7782-254C-A3AB-73DE832C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97" y="3707027"/>
            <a:ext cx="3252335" cy="12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ddit Statistiken: 430 Mio. Menschen nutzen Reddit jeden Monat">
            <a:extLst>
              <a:ext uri="{FF2B5EF4-FFF2-40B4-BE49-F238E27FC236}">
                <a16:creationId xmlns:a16="http://schemas.microsoft.com/office/drawing/2014/main" id="{28C21BF2-97C0-6B4D-A0CF-7125DBF0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82" y="1025611"/>
            <a:ext cx="4104518" cy="215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6BD13-E98C-5947-9031-B0064F7973C8}"/>
              </a:ext>
            </a:extLst>
          </p:cNvPr>
          <p:cNvSpPr txBox="1"/>
          <p:nvPr/>
        </p:nvSpPr>
        <p:spPr>
          <a:xfrm>
            <a:off x="457200" y="1260389"/>
            <a:ext cx="558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Weak Anonymity (Pseudonymity):</a:t>
            </a:r>
          </a:p>
          <a:p>
            <a:pPr algn="l"/>
            <a:r>
              <a:rPr lang="en-US" dirty="0">
                <a:latin typeface="+mn-lt"/>
              </a:rPr>
              <a:t>One consistent Pseudonym (e.g. reddit)</a:t>
            </a:r>
          </a:p>
          <a:p>
            <a:pPr algn="l"/>
            <a:r>
              <a:rPr lang="en-US" u="sng" dirty="0">
                <a:latin typeface="+mn-lt"/>
              </a:rPr>
              <a:t>Pros: </a:t>
            </a:r>
            <a:r>
              <a:rPr lang="en-US" dirty="0">
                <a:latin typeface="+mn-lt"/>
              </a:rPr>
              <a:t>Reputation</a:t>
            </a:r>
          </a:p>
          <a:p>
            <a:pPr algn="l"/>
            <a:r>
              <a:rPr lang="en-US" u="sng" dirty="0">
                <a:latin typeface="+mn-lt"/>
              </a:rPr>
              <a:t>Cons: </a:t>
            </a:r>
            <a:r>
              <a:rPr lang="en-US" dirty="0">
                <a:latin typeface="+mn-lt"/>
              </a:rPr>
              <a:t>Linkable posts, one post linked to you-&gt; all posts linked to you</a:t>
            </a:r>
          </a:p>
          <a:p>
            <a:pPr algn="l"/>
            <a:r>
              <a:rPr lang="en-US" dirty="0">
                <a:latin typeface="+mn-lt"/>
              </a:rPr>
              <a:t>Writing style, topics of interest may link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54F6E-BCF9-8240-A511-1A8916ABD17D}"/>
              </a:ext>
            </a:extLst>
          </p:cNvPr>
          <p:cNvSpPr txBox="1"/>
          <p:nvPr/>
        </p:nvSpPr>
        <p:spPr>
          <a:xfrm>
            <a:off x="457200" y="3707027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Strong Anonymity:</a:t>
            </a:r>
          </a:p>
          <a:p>
            <a:pPr algn="l"/>
            <a:r>
              <a:rPr lang="en-US" dirty="0">
                <a:latin typeface="+mn-lt"/>
              </a:rPr>
              <a:t>Cons: No Reputation</a:t>
            </a:r>
          </a:p>
        </p:txBody>
      </p:sp>
    </p:spTree>
    <p:extLst>
      <p:ext uri="{BB962C8B-B14F-4D97-AF65-F5344CB8AC3E}">
        <p14:creationId xmlns:p14="http://schemas.microsoft.com/office/powerpoint/2010/main" val="28931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Companies</a:t>
            </a:r>
          </a:p>
          <a:p>
            <a:pPr marL="0" indent="0">
              <a:buNone/>
            </a:pPr>
            <a:r>
              <a:rPr lang="en-US" dirty="0"/>
              <a:t>Ford does not want to reveal cost of tires</a:t>
            </a:r>
          </a:p>
          <a:p>
            <a:pPr marL="0" indent="0">
              <a:buNone/>
            </a:pPr>
            <a:r>
              <a:rPr lang="en-US" dirty="0"/>
              <a:t>Salaries of employees</a:t>
            </a:r>
          </a:p>
          <a:p>
            <a:pPr marL="0" indent="0">
              <a:buNone/>
            </a:pPr>
            <a:r>
              <a:rPr lang="en-US" dirty="0"/>
              <a:t>Hedge funds want to keep investments private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67DF2-595B-D34A-A4CE-9E8BA5E8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222" y="1360789"/>
            <a:ext cx="2382854" cy="10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3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Consumers</a:t>
            </a:r>
          </a:p>
          <a:p>
            <a:pPr marL="0" indent="0">
              <a:buNone/>
            </a:pPr>
            <a:r>
              <a:rPr lang="en-US" dirty="0"/>
              <a:t>Salary, Rent, Purchasing things online, Donations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22" name="Picture 2" descr="Mozilla pushes PayPal to make Venmo transactions private by default |  TechCrunch">
            <a:extLst>
              <a:ext uri="{FF2B5EF4-FFF2-40B4-BE49-F238E27FC236}">
                <a16:creationId xmlns:a16="http://schemas.microsoft.com/office/drawing/2014/main" id="{07949F74-73A9-8744-AAD2-8B860D18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05" y="2434281"/>
            <a:ext cx="3760295" cy="27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WikiLeaks – Wikipedia">
            <a:extLst>
              <a:ext uri="{FF2B5EF4-FFF2-40B4-BE49-F238E27FC236}">
                <a16:creationId xmlns:a16="http://schemas.microsoft.com/office/drawing/2014/main" id="{D95AA24E-3716-9C4C-869E-DEEF1EE4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4281"/>
            <a:ext cx="1173995" cy="27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National Rifle Association - Wikipedia">
            <a:extLst>
              <a:ext uri="{FF2B5EF4-FFF2-40B4-BE49-F238E27FC236}">
                <a16:creationId xmlns:a16="http://schemas.microsoft.com/office/drawing/2014/main" id="{BA646119-7309-0F42-A205-7243B0C9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66" y="2434281"/>
            <a:ext cx="122793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Sarasota Planned Parenthood To Launch Peer Sex Education Program | Health  News Florida">
            <a:extLst>
              <a:ext uri="{FF2B5EF4-FFF2-40B4-BE49-F238E27FC236}">
                <a16:creationId xmlns:a16="http://schemas.microsoft.com/office/drawing/2014/main" id="{77EF2E73-AA5B-F642-833B-85AA9F3F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61" y="4035189"/>
            <a:ext cx="2360141" cy="9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89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r>
              <a:rPr lang="en-US" dirty="0"/>
              <a:t>Criminals</a:t>
            </a:r>
          </a:p>
          <a:p>
            <a:pPr marL="0" indent="0">
              <a:buNone/>
            </a:pPr>
            <a:r>
              <a:rPr lang="en-US" dirty="0"/>
              <a:t>Stolen funds (WannaCry), buying/selling drugs, tax evasion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60" name="Picture 4" descr="Silk-Road-Prozess: Ulbricht schuldig gesprochen | ZDNet.de">
            <a:extLst>
              <a:ext uri="{FF2B5EF4-FFF2-40B4-BE49-F238E27FC236}">
                <a16:creationId xmlns:a16="http://schemas.microsoft.com/office/drawing/2014/main" id="{169B7CA1-3631-0D4E-998E-D6D95A2E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4" y="2934057"/>
            <a:ext cx="2235195" cy="12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7F76F8A-B553-104A-BAE7-FA6E6482C9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00E78D-00EC-5248-B7D9-3722159AC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9" y="2332886"/>
            <a:ext cx="3565082" cy="26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5244-EC9F-6E43-BF0B-E05CDDCC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needs privacy for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1BD6-CBCC-2E46-B555-6E29E28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9020432" cy="3818430"/>
          </a:xfrm>
        </p:spPr>
        <p:txBody>
          <a:bodyPr>
            <a:normAutofit/>
          </a:bodyPr>
          <a:lstStyle/>
          <a:p>
            <a:r>
              <a:rPr lang="en-US" dirty="0"/>
              <a:t>Applications</a:t>
            </a:r>
          </a:p>
          <a:p>
            <a:pPr marL="0" indent="0">
              <a:buNone/>
            </a:pPr>
            <a:r>
              <a:rPr lang="en-US" dirty="0"/>
              <a:t>Privacy can prevent frontrunning</a:t>
            </a:r>
          </a:p>
          <a:p>
            <a:pPr marL="0" indent="0">
              <a:buNone/>
            </a:pPr>
            <a:r>
              <a:rPr lang="en-US" dirty="0"/>
              <a:t>Exchanges may want to keep orderbook private</a:t>
            </a:r>
          </a:p>
          <a:p>
            <a:pPr marL="0" indent="0">
              <a:buNone/>
            </a:pPr>
            <a:r>
              <a:rPr lang="en-US" dirty="0"/>
              <a:t>Sealed bid auction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58" name="Picture 2" descr="Flash Boys: A Wall Street Revolt: Amazon.de: Lewis, Michael: Fremdsprachige  Bücher">
            <a:extLst>
              <a:ext uri="{FF2B5EF4-FFF2-40B4-BE49-F238E27FC236}">
                <a16:creationId xmlns:a16="http://schemas.microsoft.com/office/drawing/2014/main" id="{0AE12533-4E46-8749-B9DC-EACF33B8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92" y="2840211"/>
            <a:ext cx="1452919" cy="217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CDF7-7D39-9641-82CE-13C52459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of Digital Payments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19D76-B022-F548-A74D-74B92801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fld id="{A25EAAF7-E907-EF47-9376-F956DC3F028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9E8BA-4904-894A-B07A-497EC8B3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625" y="2547950"/>
            <a:ext cx="822832" cy="822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5A51A-65CC-394D-929E-C99B115F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254" y="2396745"/>
            <a:ext cx="1068365" cy="1068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AE2DC-B67C-8F42-BD4B-1AB09718E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168" y="1611366"/>
            <a:ext cx="2639124" cy="17594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B6718-26E6-D048-B5D1-0EBEC10A8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133" y="2684093"/>
            <a:ext cx="2294465" cy="961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693277-A055-154E-8A0D-84757F7B2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2" y="2877111"/>
            <a:ext cx="995228" cy="682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31CD1-062D-1B41-AAF9-79A4D002C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416" y="3465110"/>
            <a:ext cx="1545167" cy="9669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0B3509-F814-4D4A-B799-0EBA4605FCE7}"/>
              </a:ext>
            </a:extLst>
          </p:cNvPr>
          <p:cNvCxnSpPr>
            <a:cxnSpLocks/>
          </p:cNvCxnSpPr>
          <p:nvPr/>
        </p:nvCxnSpPr>
        <p:spPr>
          <a:xfrm>
            <a:off x="973666" y="4758796"/>
            <a:ext cx="7315201" cy="169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3BF4AB-F7AB-D643-AD00-8879FE6795F9}"/>
              </a:ext>
            </a:extLst>
          </p:cNvPr>
          <p:cNvSpPr txBox="1"/>
          <p:nvPr/>
        </p:nvSpPr>
        <p:spPr>
          <a:xfrm>
            <a:off x="6447099" y="4681835"/>
            <a:ext cx="283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private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AE127F-ADF2-1D44-A384-7D2BF798A585}"/>
              </a:ext>
            </a:extLst>
          </p:cNvPr>
          <p:cNvSpPr txBox="1"/>
          <p:nvPr/>
        </p:nvSpPr>
        <p:spPr>
          <a:xfrm>
            <a:off x="162602" y="4636527"/>
            <a:ext cx="184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private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33EA6893-6713-C74A-88E1-6DB80F1B596B}"/>
              </a:ext>
            </a:extLst>
          </p:cNvPr>
          <p:cNvSpPr/>
          <p:nvPr/>
        </p:nvSpPr>
        <p:spPr>
          <a:xfrm>
            <a:off x="812801" y="1074726"/>
            <a:ext cx="1981200" cy="641328"/>
          </a:xfrm>
          <a:prstGeom prst="wedgeRectCallout">
            <a:avLst>
              <a:gd name="adj1" fmla="val -7771"/>
              <a:gd name="adj2" fmla="val 1537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Payments publicly visible/linkable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C4DC78A3-0603-7B4F-84DA-8BF43F679905}"/>
              </a:ext>
            </a:extLst>
          </p:cNvPr>
          <p:cNvSpPr/>
          <p:nvPr/>
        </p:nvSpPr>
        <p:spPr>
          <a:xfrm>
            <a:off x="3441714" y="1074726"/>
            <a:ext cx="2436653" cy="822832"/>
          </a:xfrm>
          <a:prstGeom prst="wedgeRectCallout">
            <a:avLst>
              <a:gd name="adj1" fmla="val -32202"/>
              <a:gd name="adj2" fmla="val 2201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Payments only visible to bank/</a:t>
            </a:r>
            <a:r>
              <a:rPr lang="en-US" sz="1800" dirty="0" err="1"/>
              <a:t>venmo</a:t>
            </a:r>
            <a:r>
              <a:rPr lang="en-US" sz="1800" dirty="0"/>
              <a:t>. Optionally sender/receiver public</a:t>
            </a: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F2FF9C66-07B2-9747-BE6E-C1F6D09559DB}"/>
              </a:ext>
            </a:extLst>
          </p:cNvPr>
          <p:cNvSpPr/>
          <p:nvPr/>
        </p:nvSpPr>
        <p:spPr>
          <a:xfrm>
            <a:off x="5483913" y="2013577"/>
            <a:ext cx="3380685" cy="421382"/>
          </a:xfrm>
          <a:prstGeom prst="wedgeRectCallout">
            <a:avLst>
              <a:gd name="adj1" fmla="val -14724"/>
              <a:gd name="adj2" fmla="val 1403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Unlinkable</a:t>
            </a:r>
            <a:r>
              <a:rPr lang="en-US" sz="1800" dirty="0"/>
              <a:t> private payments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FD4D3A-29A8-F74A-96FD-2653FCA3C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846" y="3746803"/>
            <a:ext cx="1253067" cy="8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6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DF85-8E0E-324F-880C-1A34E7E7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Ethereum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CE3B2-4D97-D446-BDEC-9235326B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955"/>
            <a:ext cx="9144000" cy="1875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34148-D7D4-CB4A-B9D8-98E9304B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79214"/>
            <a:ext cx="3215904" cy="2264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A3427-5DB5-7449-BADC-5257BD53A01D}"/>
              </a:ext>
            </a:extLst>
          </p:cNvPr>
          <p:cNvSpPr txBox="1"/>
          <p:nvPr/>
        </p:nvSpPr>
        <p:spPr>
          <a:xfrm>
            <a:off x="4448432" y="3042186"/>
            <a:ext cx="423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Weak Pseudonymity</a:t>
            </a:r>
          </a:p>
          <a:p>
            <a:pPr algn="l"/>
            <a:r>
              <a:rPr lang="en-US" dirty="0">
                <a:latin typeface="+mn-lt"/>
              </a:rPr>
              <a:t>Account public</a:t>
            </a:r>
          </a:p>
          <a:p>
            <a:pPr algn="l"/>
            <a:r>
              <a:rPr lang="en-US" dirty="0">
                <a:latin typeface="+mn-lt"/>
              </a:rPr>
              <a:t>Values public</a:t>
            </a:r>
          </a:p>
          <a:p>
            <a:pPr algn="l"/>
            <a:r>
              <a:rPr lang="en-US" dirty="0">
                <a:latin typeface="+mn-lt"/>
              </a:rPr>
              <a:t>Mostly one account per user</a:t>
            </a:r>
          </a:p>
          <a:p>
            <a:pPr algn="l"/>
            <a:r>
              <a:rPr lang="en-US" dirty="0">
                <a:latin typeface="+mn-lt"/>
              </a:rPr>
              <a:t>Some accounts known (</a:t>
            </a:r>
            <a:r>
              <a:rPr lang="en-US" dirty="0" err="1">
                <a:latin typeface="+mn-lt"/>
              </a:rPr>
              <a:t>Binance</a:t>
            </a:r>
            <a:r>
              <a:rPr lang="en-US" dirty="0">
                <a:latin typeface="+mn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785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33E-0985-5045-94AD-76C54EFE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Rollup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2BB27-F783-7840-B91B-AA8E09F3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42" y="858414"/>
            <a:ext cx="6407658" cy="520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Today:  </a:t>
            </a:r>
            <a:r>
              <a:rPr lang="en-US" sz="2400" u="sng" dirty="0"/>
              <a:t>every</a:t>
            </a:r>
            <a:r>
              <a:rPr lang="en-US" sz="2400" dirty="0"/>
              <a:t> miner must verify </a:t>
            </a:r>
            <a:r>
              <a:rPr lang="en-US" sz="2400" u="sng" dirty="0"/>
              <a:t>every</a:t>
            </a:r>
            <a:r>
              <a:rPr lang="en-US" sz="2400" dirty="0"/>
              <a:t> posted Tx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83C5C-2395-514F-8B66-CC616BEA7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101" y="2270307"/>
            <a:ext cx="1190746" cy="1190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2868B-B701-404E-A1AB-746FEB1FB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94" y="3167090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7B4C7-678F-5F4C-BCE3-06BA61AB0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33" y="2238133"/>
            <a:ext cx="584280" cy="864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7E882-8A97-A74D-B602-F6DFF4777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5342" y="4048207"/>
            <a:ext cx="584281" cy="864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507B6-8529-BC4C-AC3B-DE3AE50E7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20" y="3094334"/>
            <a:ext cx="1190746" cy="1190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ADAAF-F31D-1644-A838-77C3600AA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912" y="3442522"/>
            <a:ext cx="1190746" cy="11907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D2AF1CD-109B-4647-B8C8-CA9C450AE5B0}"/>
              </a:ext>
            </a:extLst>
          </p:cNvPr>
          <p:cNvSpPr/>
          <p:nvPr/>
        </p:nvSpPr>
        <p:spPr>
          <a:xfrm>
            <a:off x="5820867" y="2238133"/>
            <a:ext cx="2986275" cy="264222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E97EF1-B99B-5048-8396-1B7737EC96EF}"/>
              </a:ext>
            </a:extLst>
          </p:cNvPr>
          <p:cNvSpPr/>
          <p:nvPr/>
        </p:nvSpPr>
        <p:spPr>
          <a:xfrm>
            <a:off x="971406" y="2474879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31E56-BD33-F449-A204-766EE08C7D76}"/>
              </a:ext>
            </a:extLst>
          </p:cNvPr>
          <p:cNvSpPr/>
          <p:nvPr/>
        </p:nvSpPr>
        <p:spPr>
          <a:xfrm>
            <a:off x="980133" y="3396222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349B4-7B31-4341-A407-E3609609058D}"/>
              </a:ext>
            </a:extLst>
          </p:cNvPr>
          <p:cNvSpPr/>
          <p:nvPr/>
        </p:nvSpPr>
        <p:spPr>
          <a:xfrm>
            <a:off x="980132" y="4259019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6CCB69E3-079F-3843-99C9-5A5E8E1D5AC4}"/>
              </a:ext>
            </a:extLst>
          </p:cNvPr>
          <p:cNvSpPr/>
          <p:nvPr/>
        </p:nvSpPr>
        <p:spPr>
          <a:xfrm>
            <a:off x="6631101" y="1071552"/>
            <a:ext cx="1055078" cy="612648"/>
          </a:xfrm>
          <a:prstGeom prst="wedgeRoundRectCallout">
            <a:avLst>
              <a:gd name="adj1" fmla="val -2055"/>
              <a:gd name="adj2" fmla="val 156937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verify</a:t>
            </a:r>
            <a:br>
              <a:rPr lang="en-US" dirty="0"/>
            </a:br>
            <a:r>
              <a:rPr lang="en-US" dirty="0"/>
              <a:t>all Tx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E51239B8-C778-8547-A454-027FB268BFFA}"/>
              </a:ext>
            </a:extLst>
          </p:cNvPr>
          <p:cNvSpPr/>
          <p:nvPr/>
        </p:nvSpPr>
        <p:spPr>
          <a:xfrm>
            <a:off x="5230445" y="2014529"/>
            <a:ext cx="995539" cy="612648"/>
          </a:xfrm>
          <a:prstGeom prst="wedgeRoundRectCallout">
            <a:avLst>
              <a:gd name="adj1" fmla="val 85344"/>
              <a:gd name="adj2" fmla="val 185737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verify</a:t>
            </a:r>
            <a:br>
              <a:rPr lang="en-US" dirty="0"/>
            </a:br>
            <a:r>
              <a:rPr lang="en-US" dirty="0"/>
              <a:t>all Tx</a:t>
            </a:r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F6DB4189-2271-4C45-8FCD-EA8026E47F5B}"/>
              </a:ext>
            </a:extLst>
          </p:cNvPr>
          <p:cNvSpPr/>
          <p:nvPr/>
        </p:nvSpPr>
        <p:spPr>
          <a:xfrm>
            <a:off x="8030302" y="1703574"/>
            <a:ext cx="1055078" cy="612648"/>
          </a:xfrm>
          <a:prstGeom prst="wedgeRoundRectCallout">
            <a:avLst>
              <a:gd name="adj1" fmla="val -36500"/>
              <a:gd name="adj2" fmla="val 189467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verify</a:t>
            </a:r>
            <a:br>
              <a:rPr lang="en-US" dirty="0"/>
            </a:br>
            <a:r>
              <a:rPr lang="en-US" dirty="0"/>
              <a:t>all Tx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8F008EF-AD25-6546-853E-F9B41B19367C}"/>
              </a:ext>
            </a:extLst>
          </p:cNvPr>
          <p:cNvCxnSpPr>
            <a:cxnSpLocks/>
          </p:cNvCxnSpPr>
          <p:nvPr/>
        </p:nvCxnSpPr>
        <p:spPr>
          <a:xfrm>
            <a:off x="1352440" y="2627177"/>
            <a:ext cx="1670913" cy="739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6666F6F-BD09-1446-B773-B65E983F4905}"/>
              </a:ext>
            </a:extLst>
          </p:cNvPr>
          <p:cNvCxnSpPr>
            <a:cxnSpLocks/>
          </p:cNvCxnSpPr>
          <p:nvPr/>
        </p:nvCxnSpPr>
        <p:spPr>
          <a:xfrm>
            <a:off x="1397393" y="3510549"/>
            <a:ext cx="1658382" cy="543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6C550F-5E04-5F42-AC6C-6B51C2F5102A}"/>
              </a:ext>
            </a:extLst>
          </p:cNvPr>
          <p:cNvCxnSpPr>
            <a:cxnSpLocks/>
          </p:cNvCxnSpPr>
          <p:nvPr/>
        </p:nvCxnSpPr>
        <p:spPr>
          <a:xfrm flipV="1">
            <a:off x="1442346" y="3839319"/>
            <a:ext cx="1613428" cy="527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60B08115-38FE-CF4F-A884-031E1168954B}"/>
              </a:ext>
            </a:extLst>
          </p:cNvPr>
          <p:cNvSpPr/>
          <p:nvPr/>
        </p:nvSpPr>
        <p:spPr>
          <a:xfrm>
            <a:off x="3223700" y="1660883"/>
            <a:ext cx="2683862" cy="817684"/>
          </a:xfrm>
          <a:prstGeom prst="wedgeRoundRectCallout">
            <a:avLst>
              <a:gd name="adj1" fmla="val -41374"/>
              <a:gd name="adj2" fmla="val 125797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dirty="0"/>
              <a:t>verify all Tx </a:t>
            </a:r>
            <a:br>
              <a:rPr lang="en-US" dirty="0"/>
            </a:br>
            <a:r>
              <a:rPr lang="en-US" dirty="0"/>
              <a:t>    ⇒  short proof </a:t>
            </a:r>
            <a:r>
              <a:rPr lang="en-US" sz="2800" b="1" dirty="0"/>
              <a:t>π</a:t>
            </a:r>
            <a:endParaRPr lang="en-US" b="1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F3DB0F-77EB-FF4A-B162-8056519729AA}"/>
              </a:ext>
            </a:extLst>
          </p:cNvPr>
          <p:cNvGrpSpPr/>
          <p:nvPr/>
        </p:nvGrpSpPr>
        <p:grpSpPr>
          <a:xfrm>
            <a:off x="3658326" y="3045848"/>
            <a:ext cx="2162541" cy="508375"/>
            <a:chOff x="3658326" y="3184077"/>
            <a:chExt cx="2162541" cy="50837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63912C4-C000-F24D-92CF-EE7848E80E65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3658326" y="3686839"/>
              <a:ext cx="2162541" cy="56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6607E7-959E-2749-A9EB-3610984AD1EB}"/>
                </a:ext>
              </a:extLst>
            </p:cNvPr>
            <p:cNvSpPr/>
            <p:nvPr/>
          </p:nvSpPr>
          <p:spPr>
            <a:xfrm>
              <a:off x="3787279" y="3184077"/>
              <a:ext cx="1873773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summary,   </a:t>
              </a:r>
              <a:r>
                <a:rPr lang="en-US" sz="2800" b="1" dirty="0"/>
                <a:t>π</a:t>
              </a:r>
              <a:endParaRPr lang="en-US" sz="2000" b="1" dirty="0"/>
            </a:p>
          </p:txBody>
        </p:sp>
      </p:grp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5D92864A-9FFE-E94C-9BD1-61AB9DE90204}"/>
              </a:ext>
            </a:extLst>
          </p:cNvPr>
          <p:cNvSpPr/>
          <p:nvPr/>
        </p:nvSpPr>
        <p:spPr>
          <a:xfrm>
            <a:off x="6979981" y="1023291"/>
            <a:ext cx="1055078" cy="612648"/>
          </a:xfrm>
          <a:prstGeom prst="wedgeRoundRectCallout">
            <a:avLst>
              <a:gd name="adj1" fmla="val -14833"/>
              <a:gd name="adj2" fmla="val 170810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verify</a:t>
            </a:r>
            <a:br>
              <a:rPr lang="en-US" dirty="0"/>
            </a:br>
            <a:r>
              <a:rPr lang="en-US" sz="2800" b="1" dirty="0"/>
              <a:t>π</a:t>
            </a:r>
            <a:endParaRPr lang="en-US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2664160-7292-9F4A-90E2-72111AE3E332}"/>
              </a:ext>
            </a:extLst>
          </p:cNvPr>
          <p:cNvSpPr txBox="1"/>
          <p:nvPr/>
        </p:nvSpPr>
        <p:spPr>
          <a:xfrm>
            <a:off x="1167080" y="4659188"/>
            <a:ext cx="65382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verifying proof is much easier than verifying 10K Tx</a:t>
            </a:r>
          </a:p>
        </p:txBody>
      </p: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CB030C14-F697-7D47-B688-D697DE258CC9}"/>
              </a:ext>
            </a:extLst>
          </p:cNvPr>
          <p:cNvSpPr/>
          <p:nvPr/>
        </p:nvSpPr>
        <p:spPr>
          <a:xfrm>
            <a:off x="7705345" y="1820873"/>
            <a:ext cx="1055078" cy="612648"/>
          </a:xfrm>
          <a:prstGeom prst="wedgeRoundRectCallout">
            <a:avLst>
              <a:gd name="adj1" fmla="val -14833"/>
              <a:gd name="adj2" fmla="val 170810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verify</a:t>
            </a:r>
            <a:br>
              <a:rPr lang="en-US" dirty="0"/>
            </a:br>
            <a:r>
              <a:rPr lang="en-US" sz="2800" b="1" dirty="0"/>
              <a:t>π</a:t>
            </a:r>
            <a:endParaRPr lang="en-US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561B25D-54A9-1C4A-97AA-9BA87D541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25" y="2610706"/>
            <a:ext cx="1945651" cy="1945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24DDC-DC9E-9240-B432-54BB13404D25}"/>
              </a:ext>
            </a:extLst>
          </p:cNvPr>
          <p:cNvSpPr txBox="1"/>
          <p:nvPr/>
        </p:nvSpPr>
        <p:spPr>
          <a:xfrm>
            <a:off x="2384224" y="4121269"/>
            <a:ext cx="206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Coordinator</a:t>
            </a:r>
          </a:p>
        </p:txBody>
      </p:sp>
    </p:spTree>
    <p:extLst>
      <p:ext uri="{BB962C8B-B14F-4D97-AF65-F5344CB8AC3E}">
        <p14:creationId xmlns:p14="http://schemas.microsoft.com/office/powerpoint/2010/main" val="7988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5" grpId="0" animBg="1"/>
      <p:bldP spid="45" grpId="0" animBg="1"/>
      <p:bldP spid="53" grpId="0" animBg="1"/>
      <p:bldP spid="54" grpId="0" animBg="1"/>
      <p:bldP spid="30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DF85-8E0E-324F-880C-1A34E7E7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0A890-C939-7D47-AD84-C06D619A1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7" y="1084492"/>
            <a:ext cx="8796305" cy="405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0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008-D3E5-3B4E-A6E9-67FA3832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58F96-4155-B44C-967D-662BA410997C}"/>
              </a:ext>
            </a:extLst>
          </p:cNvPr>
          <p:cNvSpPr txBox="1"/>
          <p:nvPr/>
        </p:nvSpPr>
        <p:spPr>
          <a:xfrm>
            <a:off x="1680519" y="1662563"/>
            <a:ext cx="4967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4 A2: 5           out: B: 6, A3: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D8464-2567-1A44-8247-D464D0CBE09F}"/>
              </a:ext>
            </a:extLst>
          </p:cNvPr>
          <p:cNvSpPr txBox="1"/>
          <p:nvPr/>
        </p:nvSpPr>
        <p:spPr>
          <a:xfrm>
            <a:off x="1025610" y="1124078"/>
            <a:ext cx="779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can have many addresses (creating address is free)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3EE44-6561-1A49-85E9-A49095A9EDD1}"/>
              </a:ext>
            </a:extLst>
          </p:cNvPr>
          <p:cNvSpPr txBox="1"/>
          <p:nvPr/>
        </p:nvSpPr>
        <p:spPr>
          <a:xfrm>
            <a:off x="1853514" y="3175686"/>
            <a:ext cx="333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Alice’s addresses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EDD40-D539-DB4F-A353-FF96CA13F743}"/>
              </a:ext>
            </a:extLst>
          </p:cNvPr>
          <p:cNvCxnSpPr>
            <a:cxnSpLocks/>
          </p:cNvCxnSpPr>
          <p:nvPr/>
        </p:nvCxnSpPr>
        <p:spPr>
          <a:xfrm>
            <a:off x="2496065" y="1967814"/>
            <a:ext cx="667265" cy="1051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684272-17A6-9445-9454-CB04B53FAD55}"/>
              </a:ext>
            </a:extLst>
          </p:cNvPr>
          <p:cNvCxnSpPr>
            <a:cxnSpLocks/>
          </p:cNvCxnSpPr>
          <p:nvPr/>
        </p:nvCxnSpPr>
        <p:spPr>
          <a:xfrm>
            <a:off x="3085071" y="2028516"/>
            <a:ext cx="78259" cy="9987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EA2E84-ED81-B741-ADC8-A9821890582C}"/>
              </a:ext>
            </a:extLst>
          </p:cNvPr>
          <p:cNvCxnSpPr>
            <a:cxnSpLocks/>
          </p:cNvCxnSpPr>
          <p:nvPr/>
        </p:nvCxnSpPr>
        <p:spPr>
          <a:xfrm flipH="1">
            <a:off x="3262184" y="2046021"/>
            <a:ext cx="2545492" cy="981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55574A5-CD83-3B43-A2E7-9A0F374E448F}"/>
              </a:ext>
            </a:extLst>
          </p:cNvPr>
          <p:cNvSpPr txBox="1"/>
          <p:nvPr/>
        </p:nvSpPr>
        <p:spPr>
          <a:xfrm>
            <a:off x="5659395" y="2201048"/>
            <a:ext cx="238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Change address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A6BD-5320-414B-A53B-29A21C7721E1}"/>
              </a:ext>
            </a:extLst>
          </p:cNvPr>
          <p:cNvSpPr txBox="1"/>
          <p:nvPr/>
        </p:nvSpPr>
        <p:spPr>
          <a:xfrm>
            <a:off x="4744995" y="3278018"/>
            <a:ext cx="236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Bob’s address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814D58-DF86-B344-A6FE-563B579CE10E}"/>
              </a:ext>
            </a:extLst>
          </p:cNvPr>
          <p:cNvCxnSpPr/>
          <p:nvPr/>
        </p:nvCxnSpPr>
        <p:spPr>
          <a:xfrm>
            <a:off x="5078627" y="2028516"/>
            <a:ext cx="457200" cy="115519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42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Addresses to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3" y="1540322"/>
            <a:ext cx="8229600" cy="3818430"/>
          </a:xfrm>
        </p:spPr>
        <p:txBody>
          <a:bodyPr/>
          <a:lstStyle/>
          <a:p>
            <a:r>
              <a:rPr lang="en-US" dirty="0"/>
              <a:t>Buying book from merchant</a:t>
            </a:r>
          </a:p>
          <a:p>
            <a:pPr lvl="1"/>
            <a:r>
              <a:rPr lang="en-US" dirty="0"/>
              <a:t>Alice learns one of merchant’s addresses (B)</a:t>
            </a:r>
          </a:p>
          <a:p>
            <a:pPr lvl="1"/>
            <a:r>
              <a:rPr lang="en-US" dirty="0"/>
              <a:t>Merchant learns three of Alice’s addresses</a:t>
            </a:r>
          </a:p>
          <a:p>
            <a:r>
              <a:rPr lang="en-US" dirty="0"/>
              <a:t>Alice uses an exchange </a:t>
            </a:r>
          </a:p>
          <a:p>
            <a:pPr lvl="1"/>
            <a:r>
              <a:rPr lang="en-US" dirty="0"/>
              <a:t>KYC (Know your customer)</a:t>
            </a:r>
          </a:p>
          <a:p>
            <a:pPr lvl="1"/>
            <a:r>
              <a:rPr lang="en-US" dirty="0"/>
              <a:t>Money serving business collect and verify 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631092" y="1078657"/>
            <a:ext cx="4967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4 A2: 5           out: B: 6, A3: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2EE40-94B1-1A4E-9E31-43623B9240A6}"/>
              </a:ext>
            </a:extLst>
          </p:cNvPr>
          <p:cNvSpPr txBox="1"/>
          <p:nvPr/>
        </p:nvSpPr>
        <p:spPr>
          <a:xfrm>
            <a:off x="4689390" y="3141514"/>
            <a:ext cx="176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BTC </a:t>
            </a:r>
            <a:r>
              <a:rPr lang="en-US" dirty="0">
                <a:latin typeface="+mn-lt"/>
                <a:sym typeface="Wingdings" pitchFamily="2" charset="2"/>
              </a:rPr>
              <a:t> $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5302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Addresses to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3" y="1540322"/>
            <a:ext cx="8229600" cy="3818430"/>
          </a:xfrm>
        </p:spPr>
        <p:txBody>
          <a:bodyPr/>
          <a:lstStyle/>
          <a:p>
            <a:r>
              <a:rPr lang="en-US" dirty="0"/>
              <a:t>Buying book from merchant</a:t>
            </a:r>
          </a:p>
          <a:p>
            <a:pPr lvl="1"/>
            <a:r>
              <a:rPr lang="en-US" dirty="0"/>
              <a:t>Alice learns one of merchant’s addresses (B)</a:t>
            </a:r>
          </a:p>
          <a:p>
            <a:pPr lvl="1"/>
            <a:r>
              <a:rPr lang="en-US" dirty="0"/>
              <a:t>Merchant learns three of Alice’s addresses</a:t>
            </a:r>
          </a:p>
          <a:p>
            <a:r>
              <a:rPr lang="en-US" dirty="0"/>
              <a:t>Alice uses an exchange </a:t>
            </a:r>
          </a:p>
          <a:p>
            <a:pPr lvl="1"/>
            <a:r>
              <a:rPr lang="en-US" dirty="0"/>
              <a:t>KYC (Know your customer)</a:t>
            </a:r>
          </a:p>
          <a:p>
            <a:pPr lvl="1"/>
            <a:r>
              <a:rPr lang="en-US" dirty="0"/>
              <a:t>Money serving business collect and verify IDs</a:t>
            </a:r>
          </a:p>
          <a:p>
            <a:pPr lvl="1"/>
            <a:r>
              <a:rPr lang="en-US" dirty="0"/>
              <a:t>Exchange learns real 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631092" y="1078657"/>
            <a:ext cx="4967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4 A2: 5           out: B: 6, A3: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2EE40-94B1-1A4E-9E31-43623B9240A6}"/>
              </a:ext>
            </a:extLst>
          </p:cNvPr>
          <p:cNvSpPr txBox="1"/>
          <p:nvPr/>
        </p:nvSpPr>
        <p:spPr>
          <a:xfrm>
            <a:off x="4689390" y="3141514"/>
            <a:ext cx="176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BTC </a:t>
            </a:r>
            <a:r>
              <a:rPr lang="en-US" dirty="0">
                <a:latin typeface="+mn-lt"/>
                <a:sym typeface="Wingdings" pitchFamily="2" charset="2"/>
              </a:rPr>
              <a:t> $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925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Donating to Wikileaks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E272B-CFD6-F041-BF85-AB87211DA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53" y="962592"/>
            <a:ext cx="5186294" cy="2352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FBC33B-A105-4646-BCA1-2AB4766297B8}"/>
              </a:ext>
            </a:extLst>
          </p:cNvPr>
          <p:cNvSpPr txBox="1"/>
          <p:nvPr/>
        </p:nvSpPr>
        <p:spPr>
          <a:xfrm>
            <a:off x="759940" y="4402166"/>
            <a:ext cx="762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Wikileaks had one address -&gt; Easy to see who donates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0B5D9703-4B60-5F48-9A54-A9E10A2FA3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C1AE68-2849-5746-96C7-17C85D2F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35" y="2471350"/>
            <a:ext cx="6820930" cy="20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19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1CBD-161A-0748-8C7D-A45FFFD4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Bitcoin Anonymous?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73234-FF62-BB4F-B1AE-80CC2085A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5948"/>
            <a:ext cx="2854411" cy="80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No!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86554-DA45-7447-8862-CAA273471FB7}"/>
              </a:ext>
            </a:extLst>
          </p:cNvPr>
          <p:cNvSpPr txBox="1"/>
          <p:nvPr/>
        </p:nvSpPr>
        <p:spPr>
          <a:xfrm>
            <a:off x="457200" y="1548674"/>
            <a:ext cx="80071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It is possible to: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Link all addresses of a single entity: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Determine total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Given two TX A-&gt;B, C-&gt;D, Are B&amp;C the same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D knows C, can unmask 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Trace stolen funds, find tax evasion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Oppressive governments (Venezuela, North Korea)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Test if Alice ever paid Bob (Wikileaks)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algn="l"/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961DD-D7A9-1349-96AC-6E733DDBBFB1}"/>
              </a:ext>
            </a:extLst>
          </p:cNvPr>
          <p:cNvSpPr txBox="1"/>
          <p:nvPr/>
        </p:nvSpPr>
        <p:spPr>
          <a:xfrm>
            <a:off x="914400" y="4574171"/>
            <a:ext cx="698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+mn-lt"/>
              </a:rPr>
              <a:t>Often answer is yes for all 3. How?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86587EC-DDD0-2844-B8A4-1FDF48D43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91403" y="764380"/>
            <a:ext cx="3452597" cy="188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6BE68-7ACF-334B-97B2-68F6DB1C0DDB}"/>
              </a:ext>
            </a:extLst>
          </p:cNvPr>
          <p:cNvSpPr txBox="1"/>
          <p:nvPr/>
        </p:nvSpPr>
        <p:spPr>
          <a:xfrm>
            <a:off x="2780270" y="933043"/>
            <a:ext cx="336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Now commercialized:</a:t>
            </a:r>
          </a:p>
        </p:txBody>
      </p:sp>
    </p:spTree>
    <p:extLst>
      <p:ext uri="{BB962C8B-B14F-4D97-AF65-F5344CB8AC3E}">
        <p14:creationId xmlns:p14="http://schemas.microsoft.com/office/powerpoint/2010/main" val="30505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150F-F8FD-1745-9770-313E2D90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Network Anonymity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EFE98-B206-CC44-923F-80B40E0F5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37" y="2832353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FB1CC-7118-B04A-8227-868E0A6A2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1903396"/>
            <a:ext cx="584280" cy="86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AA9B7-40D9-5B49-A50F-E8B004262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985" y="3713470"/>
            <a:ext cx="584281" cy="864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98F0C-6EC9-3F44-9A8F-0143AE244C2E}"/>
              </a:ext>
            </a:extLst>
          </p:cNvPr>
          <p:cNvSpPr/>
          <p:nvPr/>
        </p:nvSpPr>
        <p:spPr>
          <a:xfrm>
            <a:off x="1452049" y="2140142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04C63-93E4-C342-9C32-CE59FC95DF36}"/>
              </a:ext>
            </a:extLst>
          </p:cNvPr>
          <p:cNvSpPr/>
          <p:nvPr/>
        </p:nvSpPr>
        <p:spPr>
          <a:xfrm>
            <a:off x="1460776" y="3061485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34A96-3DC7-7C40-A3E5-7A2607C51B4E}"/>
              </a:ext>
            </a:extLst>
          </p:cNvPr>
          <p:cNvSpPr/>
          <p:nvPr/>
        </p:nvSpPr>
        <p:spPr>
          <a:xfrm>
            <a:off x="1460775" y="3924282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EEF96-561B-1E46-BC5C-5F7F73F63DCE}"/>
              </a:ext>
            </a:extLst>
          </p:cNvPr>
          <p:cNvSpPr txBox="1"/>
          <p:nvPr/>
        </p:nvSpPr>
        <p:spPr>
          <a:xfrm>
            <a:off x="182521" y="2069278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A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966CD-1A50-A44F-B951-C30FA774434B}"/>
              </a:ext>
            </a:extLst>
          </p:cNvPr>
          <p:cNvSpPr txBox="1"/>
          <p:nvPr/>
        </p:nvSpPr>
        <p:spPr>
          <a:xfrm>
            <a:off x="182521" y="3009759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B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07B1B9-8DCE-9843-9CB1-73B4DCBDDFBE}"/>
              </a:ext>
            </a:extLst>
          </p:cNvPr>
          <p:cNvSpPr txBox="1"/>
          <p:nvPr/>
        </p:nvSpPr>
        <p:spPr>
          <a:xfrm>
            <a:off x="182521" y="3968960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C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E36523-3498-F149-8F50-ABB20D72AA14}"/>
              </a:ext>
            </a:extLst>
          </p:cNvPr>
          <p:cNvSpPr txBox="1"/>
          <p:nvPr/>
        </p:nvSpPr>
        <p:spPr>
          <a:xfrm>
            <a:off x="5464713" y="1078229"/>
            <a:ext cx="2695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Bitcoin P2P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477CC-B30D-D347-B305-8A669ED6239F}"/>
              </a:ext>
            </a:extLst>
          </p:cNvPr>
          <p:cNvGrpSpPr/>
          <p:nvPr/>
        </p:nvGrpSpPr>
        <p:grpSpPr>
          <a:xfrm>
            <a:off x="4515079" y="1512595"/>
            <a:ext cx="4268397" cy="2664567"/>
            <a:chOff x="4515079" y="1512595"/>
            <a:chExt cx="4268397" cy="26645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AB2539-9B36-B946-BAEC-50AC3DED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BA95BE-77A2-0A4D-9AB1-F49F428B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A0DD83-2B78-7744-BA3F-9E3FB708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B51E5A-1E31-5649-AA39-7BC691F5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6E29B2-2118-BE45-A0B2-824264745F57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5445E51-45FE-1348-B516-23FA31706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87" y="2389003"/>
              <a:ext cx="737189" cy="462243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80982DC-F471-4043-84E3-62CA3FFFC3C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5501139" y="2876051"/>
              <a:ext cx="2091591" cy="148454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5ADC7-F1E1-2C44-8C37-8235035F6D58}"/>
                </a:ext>
              </a:extLst>
            </p:cNvPr>
            <p:cNvCxnSpPr>
              <a:cxnSpLocks/>
            </p:cNvCxnSpPr>
            <p:nvPr/>
          </p:nvCxnSpPr>
          <p:spPr>
            <a:xfrm>
              <a:off x="5242140" y="3429423"/>
              <a:ext cx="791886" cy="42423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39BDE5-0DC7-1045-A553-30D2B1763D42}"/>
                </a:ext>
              </a:extLst>
            </p:cNvPr>
            <p:cNvCxnSpPr>
              <a:cxnSpLocks/>
            </p:cNvCxnSpPr>
            <p:nvPr/>
          </p:nvCxnSpPr>
          <p:spPr>
            <a:xfrm>
              <a:off x="7157030" y="2148260"/>
              <a:ext cx="534921" cy="433005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99CA15-6EEB-8849-B608-EAFF0ECA5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4119" y="3305787"/>
              <a:ext cx="922050" cy="46100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7E965AF-7106-1447-A363-90186C3FAD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3681" y="2700734"/>
              <a:ext cx="1179037" cy="427529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B5C0070-60E7-5F43-86CC-1341073296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6161" y="2724210"/>
              <a:ext cx="118696" cy="61194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E6B3491-9BE2-2647-AD35-62A10F68B7D3}"/>
              </a:ext>
            </a:extLst>
          </p:cNvPr>
          <p:cNvCxnSpPr/>
          <p:nvPr/>
        </p:nvCxnSpPr>
        <p:spPr>
          <a:xfrm flipV="1">
            <a:off x="1919228" y="1984085"/>
            <a:ext cx="4114798" cy="29659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2A45C2-E2A2-F543-AF94-C4931AEA48D1}"/>
              </a:ext>
            </a:extLst>
          </p:cNvPr>
          <p:cNvCxnSpPr>
            <a:cxnSpLocks/>
          </p:cNvCxnSpPr>
          <p:nvPr/>
        </p:nvCxnSpPr>
        <p:spPr>
          <a:xfrm flipV="1">
            <a:off x="1919228" y="3730234"/>
            <a:ext cx="4119601" cy="3230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702FD8-FD6E-3244-8717-AD164B329B7B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865229" y="3186479"/>
            <a:ext cx="4111877" cy="39531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23014621-25FA-4245-8BAC-8989AECA1C27}"/>
              </a:ext>
            </a:extLst>
          </p:cNvPr>
          <p:cNvSpPr/>
          <p:nvPr/>
        </p:nvSpPr>
        <p:spPr>
          <a:xfrm>
            <a:off x="1948828" y="1306354"/>
            <a:ext cx="1641796" cy="612648"/>
          </a:xfrm>
          <a:prstGeom prst="wedgeRoundRectCallout">
            <a:avLst>
              <a:gd name="adj1" fmla="val -58569"/>
              <a:gd name="adj2" fmla="val 97715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signed Tx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53F4C2-A04B-904E-AB9B-4392468C8651}"/>
              </a:ext>
            </a:extLst>
          </p:cNvPr>
          <p:cNvSpPr txBox="1"/>
          <p:nvPr/>
        </p:nvSpPr>
        <p:spPr>
          <a:xfrm>
            <a:off x="154583" y="1340909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end users</a:t>
            </a:r>
          </a:p>
        </p:txBody>
      </p:sp>
      <p:pic>
        <p:nvPicPr>
          <p:cNvPr id="32" name="Shape 1084">
            <a:extLst>
              <a:ext uri="{FF2B5EF4-FFF2-40B4-BE49-F238E27FC236}">
                <a16:creationId xmlns:a16="http://schemas.microsoft.com/office/drawing/2014/main" id="{4F27EBAE-CBDF-A54D-9A11-B963D043B0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>
            <a:off x="6436309" y="1073354"/>
            <a:ext cx="211261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084">
            <a:extLst>
              <a:ext uri="{FF2B5EF4-FFF2-40B4-BE49-F238E27FC236}">
                <a16:creationId xmlns:a16="http://schemas.microsoft.com/office/drawing/2014/main" id="{0DACC334-0849-8248-973B-7E641EA95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 flipH="1">
            <a:off x="6755426" y="1073354"/>
            <a:ext cx="207504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5D588-71C7-C84A-8D97-CE561DBF044C}"/>
              </a:ext>
            </a:extLst>
          </p:cNvPr>
          <p:cNvSpPr txBox="1"/>
          <p:nvPr/>
        </p:nvSpPr>
        <p:spPr>
          <a:xfrm>
            <a:off x="323721" y="4633179"/>
            <a:ext cx="390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Can learn Alice’s IP address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12ADE-A6E3-1640-B45D-F01D868ADDCC}"/>
              </a:ext>
            </a:extLst>
          </p:cNvPr>
          <p:cNvSpPr txBox="1"/>
          <p:nvPr/>
        </p:nvSpPr>
        <p:spPr>
          <a:xfrm>
            <a:off x="5373924" y="4589181"/>
            <a:ext cx="17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Solution:</a:t>
            </a:r>
          </a:p>
        </p:txBody>
      </p:sp>
      <p:pic>
        <p:nvPicPr>
          <p:cNvPr id="21506" name="Picture 2" descr="Tor (Netzwerk) – Wikipedia">
            <a:extLst>
              <a:ext uri="{FF2B5EF4-FFF2-40B4-BE49-F238E27FC236}">
                <a16:creationId xmlns:a16="http://schemas.microsoft.com/office/drawing/2014/main" id="{3412969F-CAA3-CC44-AA98-FA5A23C1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47" y="4142596"/>
            <a:ext cx="1604903" cy="9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C5F1-49D8-EC4F-B1F3-5D593E44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 client network anonymity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65C0A-B045-C94D-A1C2-A25516B7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7" y="1869351"/>
            <a:ext cx="1043533" cy="22558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EB5300-1868-0748-A7ED-74FD3D4FBEEB}"/>
              </a:ext>
            </a:extLst>
          </p:cNvPr>
          <p:cNvGrpSpPr/>
          <p:nvPr/>
        </p:nvGrpSpPr>
        <p:grpSpPr>
          <a:xfrm>
            <a:off x="2957721" y="2002745"/>
            <a:ext cx="1922169" cy="1646123"/>
            <a:chOff x="3039644" y="3015193"/>
            <a:chExt cx="1337226" cy="11430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81D1F0-1574-184E-B7B9-2ADFFB70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8482" y="3372327"/>
              <a:ext cx="602551" cy="7859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0CD77-2208-D742-B1B0-032A1A6812F8}"/>
                </a:ext>
              </a:extLst>
            </p:cNvPr>
            <p:cNvSpPr txBox="1"/>
            <p:nvPr/>
          </p:nvSpPr>
          <p:spPr>
            <a:xfrm>
              <a:off x="3039644" y="3015193"/>
              <a:ext cx="1337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Full node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CE42BE-0829-B74D-87A0-1D459FEA0E05}"/>
              </a:ext>
            </a:extLst>
          </p:cNvPr>
          <p:cNvGrpSpPr/>
          <p:nvPr/>
        </p:nvGrpSpPr>
        <p:grpSpPr>
          <a:xfrm>
            <a:off x="4958698" y="1523017"/>
            <a:ext cx="4268397" cy="2664567"/>
            <a:chOff x="4515079" y="1512595"/>
            <a:chExt cx="4268397" cy="26645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D4FABE-21FC-AA44-A100-7F2DC9EDA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886A2B-6CA7-7C4A-ACB0-6C31CC84F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F537EB-DB00-014F-890C-81FCE55FA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6E760C-ED40-BB4F-A94A-C2681A60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6C290B-8F1E-0145-8510-C0D119534542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CF8761-A404-9244-95FF-9E0E78CA0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87" y="2389003"/>
              <a:ext cx="737189" cy="462243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6AE501-A398-0242-9549-F81A2AD345DD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5501139" y="2876051"/>
              <a:ext cx="2091591" cy="148454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A36F7-5DEE-3640-A8BE-D4EA3D77E666}"/>
                </a:ext>
              </a:extLst>
            </p:cNvPr>
            <p:cNvCxnSpPr>
              <a:cxnSpLocks/>
            </p:cNvCxnSpPr>
            <p:nvPr/>
          </p:nvCxnSpPr>
          <p:spPr>
            <a:xfrm>
              <a:off x="5242140" y="3429423"/>
              <a:ext cx="791886" cy="42423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FA6F38-CF96-7F46-B967-D27BD9C53E17}"/>
                </a:ext>
              </a:extLst>
            </p:cNvPr>
            <p:cNvCxnSpPr>
              <a:cxnSpLocks/>
            </p:cNvCxnSpPr>
            <p:nvPr/>
          </p:nvCxnSpPr>
          <p:spPr>
            <a:xfrm>
              <a:off x="7157030" y="2148260"/>
              <a:ext cx="534921" cy="433005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E6AEB8-AE6E-D44A-8FC4-83260C4AB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4119" y="3305787"/>
              <a:ext cx="922050" cy="46100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46E4B5-F0CD-FE4B-AC93-ABEB7A6149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3681" y="2700734"/>
              <a:ext cx="1179037" cy="427529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5E8566-40B5-074A-80BA-F3ADC67DC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6161" y="2724210"/>
              <a:ext cx="118696" cy="61194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Notched Right Arrow 21">
            <a:extLst>
              <a:ext uri="{FF2B5EF4-FFF2-40B4-BE49-F238E27FC236}">
                <a16:creationId xmlns:a16="http://schemas.microsoft.com/office/drawing/2014/main" id="{F4746793-E668-BA45-9D78-008D4C90F81F}"/>
              </a:ext>
            </a:extLst>
          </p:cNvPr>
          <p:cNvSpPr/>
          <p:nvPr/>
        </p:nvSpPr>
        <p:spPr>
          <a:xfrm>
            <a:off x="1878227" y="2746385"/>
            <a:ext cx="972569" cy="66363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>
            <a:extLst>
              <a:ext uri="{FF2B5EF4-FFF2-40B4-BE49-F238E27FC236}">
                <a16:creationId xmlns:a16="http://schemas.microsoft.com/office/drawing/2014/main" id="{C4D3EE68-C286-8740-A338-A41BB8200F82}"/>
              </a:ext>
            </a:extLst>
          </p:cNvPr>
          <p:cNvSpPr/>
          <p:nvPr/>
        </p:nvSpPr>
        <p:spPr>
          <a:xfrm>
            <a:off x="4214989" y="2677292"/>
            <a:ext cx="703460" cy="66363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0DD2FD-D1B4-CC4E-9114-4B6011AD9DCC}"/>
              </a:ext>
            </a:extLst>
          </p:cNvPr>
          <p:cNvSpPr txBox="1"/>
          <p:nvPr/>
        </p:nvSpPr>
        <p:spPr>
          <a:xfrm>
            <a:off x="1188388" y="3481846"/>
            <a:ext cx="2483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All addresses and transactions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499C00-9D19-FB4B-9E79-C89252E7E3B2}"/>
              </a:ext>
            </a:extLst>
          </p:cNvPr>
          <p:cNvSpPr txBox="1"/>
          <p:nvPr/>
        </p:nvSpPr>
        <p:spPr>
          <a:xfrm>
            <a:off x="-1216" y="1463749"/>
            <a:ext cx="141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SPV client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ED8A5-4D2D-324B-A4D0-B0F2A8AFE696}"/>
              </a:ext>
            </a:extLst>
          </p:cNvPr>
          <p:cNvSpPr txBox="1"/>
          <p:nvPr/>
        </p:nvSpPr>
        <p:spPr>
          <a:xfrm>
            <a:off x="4288514" y="4361935"/>
            <a:ext cx="269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Fully linkable!</a:t>
            </a:r>
          </a:p>
        </p:txBody>
      </p:sp>
    </p:spTree>
    <p:extLst>
      <p:ext uri="{BB962C8B-B14F-4D97-AF65-F5344CB8AC3E}">
        <p14:creationId xmlns:p14="http://schemas.microsoft.com/office/powerpoint/2010/main" val="1262816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381843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Heuristic 1:</a:t>
            </a:r>
          </a:p>
          <a:p>
            <a:pPr marL="0" indent="0">
              <a:buNone/>
            </a:pPr>
            <a:r>
              <a:rPr lang="en-US" dirty="0"/>
              <a:t>Two addresses are input to same TX (and not </a:t>
            </a:r>
            <a:r>
              <a:rPr lang="en-US" dirty="0" err="1"/>
              <a:t>multisig</a:t>
            </a:r>
            <a:r>
              <a:rPr lang="en-US" dirty="0"/>
              <a:t> script)</a:t>
            </a:r>
          </a:p>
          <a:p>
            <a:pPr marL="0" indent="0">
              <a:buNone/>
            </a:pPr>
            <a:r>
              <a:rPr lang="en-US" dirty="0"/>
              <a:t>-&gt; both addresses are controlled by same entity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2924014"/>
            <a:ext cx="8796305" cy="20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15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381843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Heuristic 2:</a:t>
            </a:r>
          </a:p>
          <a:p>
            <a:pPr marL="0" indent="0">
              <a:buNone/>
            </a:pPr>
            <a:r>
              <a:rPr lang="en-US" dirty="0"/>
              <a:t>Change address is controlled by same user as input address</a:t>
            </a:r>
          </a:p>
          <a:p>
            <a:pPr marL="0" indent="0">
              <a:buNone/>
            </a:pPr>
            <a:r>
              <a:rPr lang="en-US" dirty="0"/>
              <a:t>Which is change address: Used to be first address</a:t>
            </a:r>
          </a:p>
          <a:p>
            <a:pPr marL="0" indent="0">
              <a:buNone/>
            </a:pPr>
            <a:r>
              <a:rPr lang="en-US" dirty="0"/>
              <a:t>Heuristic: Only new address, Non round, Less than inputs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3058058"/>
            <a:ext cx="8796305" cy="20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7A02-8117-A04E-825C-499A190B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Referee Delegation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DCF0-81B0-9B4B-876A-59B2FD711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53" y="1975451"/>
            <a:ext cx="1799840" cy="1799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87EAB-9034-B44C-89BC-E207B2B6AEA4}"/>
              </a:ext>
            </a:extLst>
          </p:cNvPr>
          <p:cNvSpPr txBox="1"/>
          <p:nvPr/>
        </p:nvSpPr>
        <p:spPr>
          <a:xfrm>
            <a:off x="362591" y="977256"/>
            <a:ext cx="80400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Coordinator and Validator run interactive binary search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0AC68C-1BAC-564E-9C36-37D617C0B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4051" y="2487288"/>
            <a:ext cx="584281" cy="86432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5E1FD4-9F5D-E84F-BA06-1180B0F104FA}"/>
              </a:ext>
            </a:extLst>
          </p:cNvPr>
          <p:cNvCxnSpPr/>
          <p:nvPr/>
        </p:nvCxnSpPr>
        <p:spPr>
          <a:xfrm>
            <a:off x="1101873" y="4639384"/>
            <a:ext cx="65614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C99499-05DE-D340-9518-7E6CD8CFA87B}"/>
              </a:ext>
            </a:extLst>
          </p:cNvPr>
          <p:cNvSpPr txBox="1"/>
          <p:nvPr/>
        </p:nvSpPr>
        <p:spPr>
          <a:xfrm>
            <a:off x="144224" y="4188941"/>
            <a:ext cx="1190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root</a:t>
            </a:r>
          </a:p>
          <a:p>
            <a:pPr algn="l"/>
            <a:r>
              <a:rPr lang="en-US" dirty="0" err="1">
                <a:latin typeface="+mn-lt"/>
              </a:rPr>
              <a:t>txlist</a:t>
            </a:r>
            <a:endParaRPr lang="en-US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084C18-19E0-C546-B38A-52D423A7988F}"/>
              </a:ext>
            </a:extLst>
          </p:cNvPr>
          <p:cNvSpPr txBox="1"/>
          <p:nvPr/>
        </p:nvSpPr>
        <p:spPr>
          <a:xfrm>
            <a:off x="3107725" y="4631659"/>
            <a:ext cx="273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Computation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B28C4-426B-5D47-B518-1B661DB6AE6D}"/>
              </a:ext>
            </a:extLst>
          </p:cNvPr>
          <p:cNvSpPr txBox="1"/>
          <p:nvPr/>
        </p:nvSpPr>
        <p:spPr>
          <a:xfrm>
            <a:off x="7807441" y="4311822"/>
            <a:ext cx="119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root’</a:t>
            </a:r>
          </a:p>
        </p:txBody>
      </p:sp>
      <p:sp>
        <p:nvSpPr>
          <p:cNvPr id="28" name="Curved Down Arrow 27">
            <a:extLst>
              <a:ext uri="{FF2B5EF4-FFF2-40B4-BE49-F238E27FC236}">
                <a16:creationId xmlns:a16="http://schemas.microsoft.com/office/drawing/2014/main" id="{66404ED9-1858-A14D-861F-11762A51662C}"/>
              </a:ext>
            </a:extLst>
          </p:cNvPr>
          <p:cNvSpPr/>
          <p:nvPr/>
        </p:nvSpPr>
        <p:spPr>
          <a:xfrm>
            <a:off x="1101873" y="4311822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Down Arrow 28">
            <a:extLst>
              <a:ext uri="{FF2B5EF4-FFF2-40B4-BE49-F238E27FC236}">
                <a16:creationId xmlns:a16="http://schemas.microsoft.com/office/drawing/2014/main" id="{8599C045-8EE9-D04B-B215-BA824D50D269}"/>
              </a:ext>
            </a:extLst>
          </p:cNvPr>
          <p:cNvSpPr/>
          <p:nvPr/>
        </p:nvSpPr>
        <p:spPr>
          <a:xfrm>
            <a:off x="1626941" y="4311822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rved Down Arrow 29">
            <a:extLst>
              <a:ext uri="{FF2B5EF4-FFF2-40B4-BE49-F238E27FC236}">
                <a16:creationId xmlns:a16="http://schemas.microsoft.com/office/drawing/2014/main" id="{18D6ADAD-E694-7B44-B524-3B08D08C574A}"/>
              </a:ext>
            </a:extLst>
          </p:cNvPr>
          <p:cNvSpPr/>
          <p:nvPr/>
        </p:nvSpPr>
        <p:spPr>
          <a:xfrm>
            <a:off x="2059522" y="4301976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Down Arrow 30">
            <a:extLst>
              <a:ext uri="{FF2B5EF4-FFF2-40B4-BE49-F238E27FC236}">
                <a16:creationId xmlns:a16="http://schemas.microsoft.com/office/drawing/2014/main" id="{DA8204AF-6C92-9247-9111-0CEBEDA1667D}"/>
              </a:ext>
            </a:extLst>
          </p:cNvPr>
          <p:cNvSpPr/>
          <p:nvPr/>
        </p:nvSpPr>
        <p:spPr>
          <a:xfrm>
            <a:off x="2542402" y="4299510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Down Arrow 31">
            <a:extLst>
              <a:ext uri="{FF2B5EF4-FFF2-40B4-BE49-F238E27FC236}">
                <a16:creationId xmlns:a16="http://schemas.microsoft.com/office/drawing/2014/main" id="{201D9F32-250C-0642-8F8A-8BE362ACF03F}"/>
              </a:ext>
            </a:extLst>
          </p:cNvPr>
          <p:cNvSpPr/>
          <p:nvPr/>
        </p:nvSpPr>
        <p:spPr>
          <a:xfrm>
            <a:off x="3067470" y="4294681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rved Down Arrow 32">
            <a:extLst>
              <a:ext uri="{FF2B5EF4-FFF2-40B4-BE49-F238E27FC236}">
                <a16:creationId xmlns:a16="http://schemas.microsoft.com/office/drawing/2014/main" id="{2730A2C9-E3F6-7D4F-81AD-D105321F9A26}"/>
              </a:ext>
            </a:extLst>
          </p:cNvPr>
          <p:cNvSpPr/>
          <p:nvPr/>
        </p:nvSpPr>
        <p:spPr>
          <a:xfrm>
            <a:off x="3502951" y="4271143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Down Arrow 33">
            <a:extLst>
              <a:ext uri="{FF2B5EF4-FFF2-40B4-BE49-F238E27FC236}">
                <a16:creationId xmlns:a16="http://schemas.microsoft.com/office/drawing/2014/main" id="{78CF9ED7-4D85-064D-86E0-8E46F35BDBF0}"/>
              </a:ext>
            </a:extLst>
          </p:cNvPr>
          <p:cNvSpPr/>
          <p:nvPr/>
        </p:nvSpPr>
        <p:spPr>
          <a:xfrm>
            <a:off x="4028019" y="4271143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Down Arrow 34">
            <a:extLst>
              <a:ext uri="{FF2B5EF4-FFF2-40B4-BE49-F238E27FC236}">
                <a16:creationId xmlns:a16="http://schemas.microsoft.com/office/drawing/2014/main" id="{8F339E31-873B-6B4D-A0F8-7AC10A0D6860}"/>
              </a:ext>
            </a:extLst>
          </p:cNvPr>
          <p:cNvSpPr/>
          <p:nvPr/>
        </p:nvSpPr>
        <p:spPr>
          <a:xfrm>
            <a:off x="4460600" y="4261297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Down Arrow 35">
            <a:extLst>
              <a:ext uri="{FF2B5EF4-FFF2-40B4-BE49-F238E27FC236}">
                <a16:creationId xmlns:a16="http://schemas.microsoft.com/office/drawing/2014/main" id="{4733F0FA-5C19-4240-8891-4C8F90D8ABBF}"/>
              </a:ext>
            </a:extLst>
          </p:cNvPr>
          <p:cNvSpPr/>
          <p:nvPr/>
        </p:nvSpPr>
        <p:spPr>
          <a:xfrm>
            <a:off x="4943480" y="4258831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Down Arrow 36">
            <a:extLst>
              <a:ext uri="{FF2B5EF4-FFF2-40B4-BE49-F238E27FC236}">
                <a16:creationId xmlns:a16="http://schemas.microsoft.com/office/drawing/2014/main" id="{C6C40C24-DA58-C243-82B0-DD9580CC16AB}"/>
              </a:ext>
            </a:extLst>
          </p:cNvPr>
          <p:cNvSpPr/>
          <p:nvPr/>
        </p:nvSpPr>
        <p:spPr>
          <a:xfrm>
            <a:off x="5468548" y="4254002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Curved Down Arrow 37">
            <a:extLst>
              <a:ext uri="{FF2B5EF4-FFF2-40B4-BE49-F238E27FC236}">
                <a16:creationId xmlns:a16="http://schemas.microsoft.com/office/drawing/2014/main" id="{8A216F1E-2226-9246-AF3F-1CC04C0DADE3}"/>
              </a:ext>
            </a:extLst>
          </p:cNvPr>
          <p:cNvSpPr/>
          <p:nvPr/>
        </p:nvSpPr>
        <p:spPr>
          <a:xfrm>
            <a:off x="5893487" y="4253191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rved Down Arrow 38">
            <a:extLst>
              <a:ext uri="{FF2B5EF4-FFF2-40B4-BE49-F238E27FC236}">
                <a16:creationId xmlns:a16="http://schemas.microsoft.com/office/drawing/2014/main" id="{EC2A5491-BCE8-3A49-B4C4-9DFC81955930}"/>
              </a:ext>
            </a:extLst>
          </p:cNvPr>
          <p:cNvSpPr/>
          <p:nvPr/>
        </p:nvSpPr>
        <p:spPr>
          <a:xfrm>
            <a:off x="6418555" y="4253191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Curved Down Arrow 39">
            <a:extLst>
              <a:ext uri="{FF2B5EF4-FFF2-40B4-BE49-F238E27FC236}">
                <a16:creationId xmlns:a16="http://schemas.microsoft.com/office/drawing/2014/main" id="{C8B7833D-60B7-4042-8EAA-C3AFFF5B78BF}"/>
              </a:ext>
            </a:extLst>
          </p:cNvPr>
          <p:cNvSpPr/>
          <p:nvPr/>
        </p:nvSpPr>
        <p:spPr>
          <a:xfrm>
            <a:off x="6851136" y="4243345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rved Down Arrow 40">
            <a:extLst>
              <a:ext uri="{FF2B5EF4-FFF2-40B4-BE49-F238E27FC236}">
                <a16:creationId xmlns:a16="http://schemas.microsoft.com/office/drawing/2014/main" id="{F6EBA7A8-BC84-2643-B2D4-9DD1A594B184}"/>
              </a:ext>
            </a:extLst>
          </p:cNvPr>
          <p:cNvSpPr/>
          <p:nvPr/>
        </p:nvSpPr>
        <p:spPr>
          <a:xfrm>
            <a:off x="7334016" y="4240879"/>
            <a:ext cx="380938" cy="21075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1905EC-673A-5B4A-A950-925AAB72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471" y="1555732"/>
            <a:ext cx="910574" cy="910574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7929D33-DC10-D44E-B298-406F40B1B346}"/>
              </a:ext>
            </a:extLst>
          </p:cNvPr>
          <p:cNvCxnSpPr>
            <a:cxnSpLocks/>
          </p:cNvCxnSpPr>
          <p:nvPr/>
        </p:nvCxnSpPr>
        <p:spPr>
          <a:xfrm flipV="1">
            <a:off x="1817410" y="2158594"/>
            <a:ext cx="1876010" cy="8561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E3F17F-28C4-124F-8606-7BEC21300CA7}"/>
              </a:ext>
            </a:extLst>
          </p:cNvPr>
          <p:cNvSpPr txBox="1"/>
          <p:nvPr/>
        </p:nvSpPr>
        <p:spPr>
          <a:xfrm>
            <a:off x="916522" y="4647947"/>
            <a:ext cx="52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</a:t>
            </a:r>
            <a:r>
              <a:rPr lang="en-US" baseline="-25000" dirty="0">
                <a:latin typeface="+mn-lt"/>
              </a:rPr>
              <a:t>1</a:t>
            </a:r>
            <a:endParaRPr lang="en-US" dirty="0"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981DCC-F727-324F-ABE2-A42A871F7666}"/>
              </a:ext>
            </a:extLst>
          </p:cNvPr>
          <p:cNvSpPr txBox="1"/>
          <p:nvPr/>
        </p:nvSpPr>
        <p:spPr>
          <a:xfrm>
            <a:off x="1271543" y="4656509"/>
            <a:ext cx="52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</a:t>
            </a:r>
            <a:r>
              <a:rPr lang="en-US" baseline="-25000" dirty="0">
                <a:latin typeface="+mn-lt"/>
              </a:rPr>
              <a:t>2</a:t>
            </a:r>
            <a:endParaRPr lang="en-US" dirty="0"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64655-EF12-D048-A2A4-4F21C6050159}"/>
              </a:ext>
            </a:extLst>
          </p:cNvPr>
          <p:cNvSpPr txBox="1"/>
          <p:nvPr/>
        </p:nvSpPr>
        <p:spPr>
          <a:xfrm>
            <a:off x="7004298" y="4604439"/>
            <a:ext cx="101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</a:t>
            </a:r>
            <a:r>
              <a:rPr lang="en-US" baseline="-25000" dirty="0">
                <a:latin typeface="+mn-lt"/>
              </a:rPr>
              <a:t>n-1</a:t>
            </a:r>
            <a:endParaRPr lang="en-US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99E30A-F7F8-0E4C-8040-CBC2A6D5EC03}"/>
              </a:ext>
            </a:extLst>
          </p:cNvPr>
          <p:cNvSpPr txBox="1"/>
          <p:nvPr/>
        </p:nvSpPr>
        <p:spPr>
          <a:xfrm>
            <a:off x="7529848" y="4631658"/>
            <a:ext cx="52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</a:t>
            </a:r>
            <a:r>
              <a:rPr lang="en-US" baseline="-25000" dirty="0">
                <a:latin typeface="+mn-lt"/>
              </a:rPr>
              <a:t>n</a:t>
            </a:r>
            <a:endParaRPr lang="en-US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DAA596-3676-9C43-955D-69B65FEB93E3}"/>
              </a:ext>
            </a:extLst>
          </p:cNvPr>
          <p:cNvSpPr txBox="1"/>
          <p:nvPr/>
        </p:nvSpPr>
        <p:spPr>
          <a:xfrm rot="20108256">
            <a:off x="2249991" y="2052712"/>
            <a:ext cx="122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n/2</a:t>
            </a:r>
            <a:endParaRPr lang="en-US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6A4D10-3FA1-0942-BEB2-4EB2DA668F72}"/>
              </a:ext>
            </a:extLst>
          </p:cNvPr>
          <p:cNvSpPr txBox="1"/>
          <p:nvPr/>
        </p:nvSpPr>
        <p:spPr>
          <a:xfrm>
            <a:off x="3359881" y="2501251"/>
            <a:ext cx="397413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Checks whether 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/>
              <a:t>S</a:t>
            </a:r>
            <a:r>
              <a:rPr lang="en-US" baseline="-25000" dirty="0"/>
              <a:t>n/2</a:t>
            </a:r>
            <a:r>
              <a:rPr lang="en-US" dirty="0">
                <a:latin typeface="+mn-lt"/>
              </a:rPr>
              <a:t>=</a:t>
            </a:r>
            <a:r>
              <a:rPr lang="en-US" dirty="0" err="1">
                <a:latin typeface="+mn-lt"/>
              </a:rPr>
              <a:t>S’</a:t>
            </a:r>
            <a:r>
              <a:rPr lang="en-US" baseline="-25000" dirty="0" err="1">
                <a:latin typeface="+mn-lt"/>
              </a:rPr>
              <a:t>n</a:t>
            </a:r>
            <a:r>
              <a:rPr lang="en-US" baseline="-25000" dirty="0">
                <a:latin typeface="+mn-lt"/>
              </a:rPr>
              <a:t>/2</a:t>
            </a:r>
          </a:p>
          <a:p>
            <a:r>
              <a:rPr lang="en-US" dirty="0">
                <a:latin typeface="+mn-lt"/>
              </a:rPr>
              <a:t>If yes disagreement in fist half</a:t>
            </a:r>
          </a:p>
          <a:p>
            <a:r>
              <a:rPr lang="en-US" dirty="0">
                <a:latin typeface="+mn-lt"/>
              </a:rPr>
              <a:t>Otherwise in 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68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922DF-3B3A-5649-9E0A-2DDACB8D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tracing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98826-8076-7A42-9626-3A19FF82ACF4}"/>
              </a:ext>
            </a:extLst>
          </p:cNvPr>
          <p:cNvSpPr/>
          <p:nvPr/>
        </p:nvSpPr>
        <p:spPr>
          <a:xfrm>
            <a:off x="2664782" y="3321472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9EEB61-ED8F-AC42-B633-0B36DCBE5B33}"/>
              </a:ext>
            </a:extLst>
          </p:cNvPr>
          <p:cNvCxnSpPr/>
          <p:nvPr/>
        </p:nvCxnSpPr>
        <p:spPr>
          <a:xfrm>
            <a:off x="1900802" y="3815742"/>
            <a:ext cx="6672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Coinbase - Blockchaincenter">
            <a:extLst>
              <a:ext uri="{FF2B5EF4-FFF2-40B4-BE49-F238E27FC236}">
                <a16:creationId xmlns:a16="http://schemas.microsoft.com/office/drawing/2014/main" id="{E7D2696F-7DF3-A848-B4A2-0483E5C9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81" y="3607303"/>
            <a:ext cx="2028409" cy="7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B2DEBE-821D-D44F-96B5-CA2BBA9BEDCF}"/>
              </a:ext>
            </a:extLst>
          </p:cNvPr>
          <p:cNvCxnSpPr/>
          <p:nvPr/>
        </p:nvCxnSpPr>
        <p:spPr>
          <a:xfrm>
            <a:off x="3097269" y="4170363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8CB29D2-CFF9-7F46-BED6-92F1A59DCDF1}"/>
              </a:ext>
            </a:extLst>
          </p:cNvPr>
          <p:cNvSpPr/>
          <p:nvPr/>
        </p:nvSpPr>
        <p:spPr>
          <a:xfrm>
            <a:off x="3861249" y="4100538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7517E-38FA-B54B-82B1-F95B9B0FF210}"/>
              </a:ext>
            </a:extLst>
          </p:cNvPr>
          <p:cNvSpPr txBox="1"/>
          <p:nvPr/>
        </p:nvSpPr>
        <p:spPr>
          <a:xfrm>
            <a:off x="3119844" y="4310013"/>
            <a:ext cx="8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chg.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8F697A-C383-F24A-A4F4-02125D34C48E}"/>
              </a:ext>
            </a:extLst>
          </p:cNvPr>
          <p:cNvCxnSpPr/>
          <p:nvPr/>
        </p:nvCxnSpPr>
        <p:spPr>
          <a:xfrm>
            <a:off x="3097268" y="3569001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99CAC10-BD7A-BE4B-B226-CF5166D40646}"/>
              </a:ext>
            </a:extLst>
          </p:cNvPr>
          <p:cNvSpPr/>
          <p:nvPr/>
        </p:nvSpPr>
        <p:spPr>
          <a:xfrm>
            <a:off x="3861248" y="3499176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9D9A6A-8C1A-1A4A-8092-37137CF8A098}"/>
              </a:ext>
            </a:extLst>
          </p:cNvPr>
          <p:cNvCxnSpPr/>
          <p:nvPr/>
        </p:nvCxnSpPr>
        <p:spPr>
          <a:xfrm>
            <a:off x="3097268" y="2722048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A6BB4DD-56B9-2D48-B57C-E9ADFFBA1694}"/>
              </a:ext>
            </a:extLst>
          </p:cNvPr>
          <p:cNvSpPr/>
          <p:nvPr/>
        </p:nvSpPr>
        <p:spPr>
          <a:xfrm>
            <a:off x="3861248" y="2652223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5381E-2F3E-E840-8149-50402F765818}"/>
              </a:ext>
            </a:extLst>
          </p:cNvPr>
          <p:cNvSpPr txBox="1"/>
          <p:nvPr/>
        </p:nvSpPr>
        <p:spPr>
          <a:xfrm>
            <a:off x="3119844" y="2827990"/>
            <a:ext cx="69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chg</a:t>
            </a:r>
            <a:endParaRPr lang="en-US" dirty="0"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AEF812-1FC4-754F-BBA5-21E85D375F4D}"/>
              </a:ext>
            </a:extLst>
          </p:cNvPr>
          <p:cNvSpPr/>
          <p:nvPr/>
        </p:nvSpPr>
        <p:spPr>
          <a:xfrm>
            <a:off x="2653494" y="1839449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94F2C7-08F0-FB44-9591-57C061869C2D}"/>
              </a:ext>
            </a:extLst>
          </p:cNvPr>
          <p:cNvCxnSpPr/>
          <p:nvPr/>
        </p:nvCxnSpPr>
        <p:spPr>
          <a:xfrm>
            <a:off x="3097268" y="1992183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710E8A7-2FEB-AC4F-9DD9-3EB2943F9205}"/>
              </a:ext>
            </a:extLst>
          </p:cNvPr>
          <p:cNvSpPr/>
          <p:nvPr/>
        </p:nvSpPr>
        <p:spPr>
          <a:xfrm>
            <a:off x="3861248" y="1922358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6C1F55-FB00-924C-B2F0-115988BC516B}"/>
              </a:ext>
            </a:extLst>
          </p:cNvPr>
          <p:cNvSpPr/>
          <p:nvPr/>
        </p:nvSpPr>
        <p:spPr>
          <a:xfrm>
            <a:off x="1606676" y="2652223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A55A2E-6498-6F48-ABEB-0DEE748A8A2A}"/>
              </a:ext>
            </a:extLst>
          </p:cNvPr>
          <p:cNvSpPr/>
          <p:nvPr/>
        </p:nvSpPr>
        <p:spPr>
          <a:xfrm>
            <a:off x="1638102" y="1922358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BC2A24-40AB-FE43-8E25-2909A364D386}"/>
              </a:ext>
            </a:extLst>
          </p:cNvPr>
          <p:cNvCxnSpPr/>
          <p:nvPr/>
        </p:nvCxnSpPr>
        <p:spPr>
          <a:xfrm>
            <a:off x="1871811" y="2716555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50DACFC-3D30-764A-AD4D-960B077435E8}"/>
              </a:ext>
            </a:extLst>
          </p:cNvPr>
          <p:cNvCxnSpPr/>
          <p:nvPr/>
        </p:nvCxnSpPr>
        <p:spPr>
          <a:xfrm>
            <a:off x="1871811" y="1986690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CD0F6F-C742-D94D-B046-8D584D0BB8AF}"/>
              </a:ext>
            </a:extLst>
          </p:cNvPr>
          <p:cNvCxnSpPr/>
          <p:nvPr/>
        </p:nvCxnSpPr>
        <p:spPr>
          <a:xfrm>
            <a:off x="4157810" y="3563508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75F171-9359-9B48-A75D-E29EBD2407C5}"/>
              </a:ext>
            </a:extLst>
          </p:cNvPr>
          <p:cNvCxnSpPr/>
          <p:nvPr/>
        </p:nvCxnSpPr>
        <p:spPr>
          <a:xfrm>
            <a:off x="4157810" y="2716555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17F8B-4861-F048-ACFE-E19EC6161C14}"/>
              </a:ext>
            </a:extLst>
          </p:cNvPr>
          <p:cNvSpPr/>
          <p:nvPr/>
        </p:nvSpPr>
        <p:spPr>
          <a:xfrm>
            <a:off x="4918229" y="2650285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211DA8-CACB-9A40-963E-4323324F91AB}"/>
              </a:ext>
            </a:extLst>
          </p:cNvPr>
          <p:cNvCxnSpPr/>
          <p:nvPr/>
        </p:nvCxnSpPr>
        <p:spPr>
          <a:xfrm>
            <a:off x="5459388" y="3560032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C292E9-6EED-0C47-8941-6C2D9FFBBFE3}"/>
              </a:ext>
            </a:extLst>
          </p:cNvPr>
          <p:cNvCxnSpPr/>
          <p:nvPr/>
        </p:nvCxnSpPr>
        <p:spPr>
          <a:xfrm>
            <a:off x="5459388" y="2713079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5902139-528B-FC4A-8606-67992D9DA20F}"/>
              </a:ext>
            </a:extLst>
          </p:cNvPr>
          <p:cNvSpPr/>
          <p:nvPr/>
        </p:nvSpPr>
        <p:spPr>
          <a:xfrm>
            <a:off x="6259416" y="3461124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95AA72-2CC5-E540-8C86-C0784A3A426E}"/>
              </a:ext>
            </a:extLst>
          </p:cNvPr>
          <p:cNvSpPr/>
          <p:nvPr/>
        </p:nvSpPr>
        <p:spPr>
          <a:xfrm>
            <a:off x="6259416" y="2614171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4EA9DE-2064-9247-88E7-D492E37A5BA9}"/>
              </a:ext>
            </a:extLst>
          </p:cNvPr>
          <p:cNvCxnSpPr/>
          <p:nvPr/>
        </p:nvCxnSpPr>
        <p:spPr>
          <a:xfrm>
            <a:off x="6538545" y="3528367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CD51BC-0475-6B40-9A14-7A68BC02132A}"/>
              </a:ext>
            </a:extLst>
          </p:cNvPr>
          <p:cNvCxnSpPr/>
          <p:nvPr/>
        </p:nvCxnSpPr>
        <p:spPr>
          <a:xfrm>
            <a:off x="6538545" y="2681414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9D47F-B82A-9341-BAEC-9EE344EC42B0}"/>
              </a:ext>
            </a:extLst>
          </p:cNvPr>
          <p:cNvSpPr/>
          <p:nvPr/>
        </p:nvSpPr>
        <p:spPr>
          <a:xfrm>
            <a:off x="7272189" y="2618762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0E8DFF-3404-8D4D-BD23-B733E6F2C042}"/>
              </a:ext>
            </a:extLst>
          </p:cNvPr>
          <p:cNvCxnSpPr/>
          <p:nvPr/>
        </p:nvCxnSpPr>
        <p:spPr>
          <a:xfrm>
            <a:off x="7742065" y="3504381"/>
            <a:ext cx="696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AB81650-5FC7-EE46-9490-8A7988433F22}"/>
              </a:ext>
            </a:extLst>
          </p:cNvPr>
          <p:cNvSpPr/>
          <p:nvPr/>
        </p:nvSpPr>
        <p:spPr>
          <a:xfrm>
            <a:off x="8542093" y="3405473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6FDCB3-6B11-7A48-A80F-F7AEFD0C5697}"/>
              </a:ext>
            </a:extLst>
          </p:cNvPr>
          <p:cNvSpPr txBox="1"/>
          <p:nvPr/>
        </p:nvSpPr>
        <p:spPr>
          <a:xfrm>
            <a:off x="5548422" y="3516321"/>
            <a:ext cx="8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8D45E4-47C5-4E44-ABC0-A2F8C15C6CFA}"/>
              </a:ext>
            </a:extLst>
          </p:cNvPr>
          <p:cNvSpPr txBox="1"/>
          <p:nvPr/>
        </p:nvSpPr>
        <p:spPr>
          <a:xfrm>
            <a:off x="7715612" y="3545123"/>
            <a:ext cx="81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chg.</a:t>
            </a:r>
          </a:p>
        </p:txBody>
      </p:sp>
      <p:pic>
        <p:nvPicPr>
          <p:cNvPr id="23556" name="Picture 4" descr="WikiLeaks – Wikipedia">
            <a:extLst>
              <a:ext uri="{FF2B5EF4-FFF2-40B4-BE49-F238E27FC236}">
                <a16:creationId xmlns:a16="http://schemas.microsoft.com/office/drawing/2014/main" id="{CAAF9ABB-AC5E-1F4F-84D9-21F26A99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11" y="1000089"/>
            <a:ext cx="920329" cy="21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F7063D-BA69-5C40-A0D0-D28043E0EB9C}"/>
              </a:ext>
            </a:extLst>
          </p:cNvPr>
          <p:cNvSpPr/>
          <p:nvPr/>
        </p:nvSpPr>
        <p:spPr>
          <a:xfrm>
            <a:off x="4854065" y="810268"/>
            <a:ext cx="432487" cy="98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8C0173-09DF-E143-9881-A3E12C5C1C6D}"/>
              </a:ext>
            </a:extLst>
          </p:cNvPr>
          <p:cNvSpPr txBox="1"/>
          <p:nvPr/>
        </p:nvSpPr>
        <p:spPr>
          <a:xfrm>
            <a:off x="5548422" y="1000089"/>
            <a:ext cx="194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transaction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B0B7AC1-4FAF-4040-A8B3-EF5A46FAB10C}"/>
              </a:ext>
            </a:extLst>
          </p:cNvPr>
          <p:cNvSpPr/>
          <p:nvPr/>
        </p:nvSpPr>
        <p:spPr>
          <a:xfrm>
            <a:off x="1160194" y="1084257"/>
            <a:ext cx="148281" cy="1396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0A4804-15E4-6643-8FAB-588A281F0189}"/>
              </a:ext>
            </a:extLst>
          </p:cNvPr>
          <p:cNvSpPr txBox="1"/>
          <p:nvPr/>
        </p:nvSpPr>
        <p:spPr>
          <a:xfrm>
            <a:off x="1754957" y="1000089"/>
            <a:ext cx="174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output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10AC9B-050F-AD49-97F8-498BDD645E23}"/>
              </a:ext>
            </a:extLst>
          </p:cNvPr>
          <p:cNvSpPr txBox="1"/>
          <p:nvPr/>
        </p:nvSpPr>
        <p:spPr>
          <a:xfrm>
            <a:off x="4961372" y="4556916"/>
            <a:ext cx="3508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</a:rPr>
              <a:t>Coinbase knows entity!</a:t>
            </a:r>
          </a:p>
        </p:txBody>
      </p:sp>
    </p:spTree>
    <p:extLst>
      <p:ext uri="{BB962C8B-B14F-4D97-AF65-F5344CB8AC3E}">
        <p14:creationId xmlns:p14="http://schemas.microsoft.com/office/powerpoint/2010/main" val="2166612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341E-E409-D343-B9D3-AF415CD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(2013)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409C-6BCA-F048-AAB3-53B6C44B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84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Heuristic 1 and 2 -&gt; 3.3M clusters</a:t>
            </a:r>
          </a:p>
          <a:p>
            <a:r>
              <a:rPr lang="en-US" dirty="0"/>
              <a:t>ID 1070 </a:t>
            </a:r>
            <a:r>
              <a:rPr lang="en-US" dirty="0" err="1"/>
              <a:t>addreses</a:t>
            </a:r>
            <a:r>
              <a:rPr lang="en-US" dirty="0"/>
              <a:t> by interacting with merchants</a:t>
            </a:r>
          </a:p>
          <a:p>
            <a:pPr lvl="1"/>
            <a:r>
              <a:rPr lang="en-US" dirty="0"/>
              <a:t>Coinbase, </a:t>
            </a:r>
            <a:r>
              <a:rPr lang="en-US" dirty="0" err="1"/>
              <a:t>Bitpay</a:t>
            </a:r>
            <a:r>
              <a:rPr lang="en-US" dirty="0"/>
              <a:t>, …</a:t>
            </a:r>
          </a:p>
          <a:p>
            <a:r>
              <a:rPr lang="en-US" dirty="0"/>
              <a:t>Learn ID of 2200 clusters </a:t>
            </a:r>
          </a:p>
          <a:p>
            <a:pPr lvl="1"/>
            <a:r>
              <a:rPr lang="en-US" dirty="0"/>
              <a:t>1.8M address</a:t>
            </a:r>
          </a:p>
          <a:p>
            <a:pPr lvl="1"/>
            <a:r>
              <a:rPr lang="en-US" dirty="0"/>
              <a:t>15% of total value</a:t>
            </a:r>
          </a:p>
          <a:p>
            <a:pPr lvl="1"/>
            <a:r>
              <a:rPr lang="en-US" dirty="0"/>
              <a:t>Track multiple thefts</a:t>
            </a:r>
          </a:p>
          <a:p>
            <a:pPr lvl="1"/>
            <a:r>
              <a:rPr lang="en-US" dirty="0"/>
              <a:t>Learn total assets for each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B9E8-4D7B-5D46-8C9C-D785045E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774" y="2150075"/>
            <a:ext cx="3385752" cy="21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1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D9A6-283B-B342-84E3-070568C1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pic>
        <p:nvPicPr>
          <p:cNvPr id="24578" name="Picture 2" descr="Placeit - Electrical Company Logo Maker with Electrician Images">
            <a:extLst>
              <a:ext uri="{FF2B5EF4-FFF2-40B4-BE49-F238E27FC236}">
                <a16:creationId xmlns:a16="http://schemas.microsoft.com/office/drawing/2014/main" id="{369AFA76-9FBF-A14F-A2D0-4F9179D3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84" y="945292"/>
            <a:ext cx="2758646" cy="27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76719-3C62-0C4F-A0BF-E77695B9E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87701"/>
            <a:ext cx="584280" cy="864318"/>
          </a:xfrm>
          <a:prstGeom prst="rect">
            <a:avLst/>
          </a:prstGeom>
        </p:spPr>
      </p:pic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36235E1E-F9B4-5842-9A17-0E1C0EAD84BE}"/>
              </a:ext>
            </a:extLst>
          </p:cNvPr>
          <p:cNvSpPr/>
          <p:nvPr/>
        </p:nvSpPr>
        <p:spPr>
          <a:xfrm>
            <a:off x="1297459" y="1482811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FCE397AB-EF78-8B40-99AA-0F5E8AF7AAB8}"/>
              </a:ext>
            </a:extLst>
          </p:cNvPr>
          <p:cNvSpPr/>
          <p:nvPr/>
        </p:nvSpPr>
        <p:spPr>
          <a:xfrm>
            <a:off x="5669782" y="1431839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Subcontractor Licensing, Credentialing and Certification Information">
            <a:extLst>
              <a:ext uri="{FF2B5EF4-FFF2-40B4-BE49-F238E27FC236}">
                <a16:creationId xmlns:a16="http://schemas.microsoft.com/office/drawing/2014/main" id="{3FF42100-515A-0C45-983F-6D0C33959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9771" r="53471" b="57396"/>
          <a:stretch/>
        </p:blipFill>
        <p:spPr bwMode="auto">
          <a:xfrm>
            <a:off x="6907425" y="1260652"/>
            <a:ext cx="1878231" cy="15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87A7A-0BE4-C641-AFB2-D22C51A72D4E}"/>
              </a:ext>
            </a:extLst>
          </p:cNvPr>
          <p:cNvSpPr txBox="1"/>
          <p:nvPr/>
        </p:nvSpPr>
        <p:spPr>
          <a:xfrm>
            <a:off x="220876" y="3928381"/>
            <a:ext cx="275864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1. out: EC1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39BEA-7774-124C-8336-79423C37CEDC}"/>
              </a:ext>
            </a:extLst>
          </p:cNvPr>
          <p:cNvSpPr txBox="1"/>
          <p:nvPr/>
        </p:nvSpPr>
        <p:spPr>
          <a:xfrm>
            <a:off x="4572000" y="3928381"/>
            <a:ext cx="4114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EC1: 1 out: S: </a:t>
            </a:r>
            <a:r>
              <a:rPr lang="en-US" dirty="0"/>
              <a:t>0.8, EC2: 0.2 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C8D97-2E69-594E-80BA-2BC92FBC713C}"/>
              </a:ext>
            </a:extLst>
          </p:cNvPr>
          <p:cNvSpPr txBox="1"/>
          <p:nvPr/>
        </p:nvSpPr>
        <p:spPr>
          <a:xfrm>
            <a:off x="366766" y="4387761"/>
            <a:ext cx="993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and Subcontractor learn EC’s profit margin. </a:t>
            </a:r>
          </a:p>
          <a:p>
            <a:pPr algn="l"/>
            <a:r>
              <a:rPr lang="en-US" dirty="0">
                <a:latin typeface="+mn-lt"/>
              </a:rPr>
              <a:t>How can we prevent this?</a:t>
            </a:r>
          </a:p>
        </p:txBody>
      </p:sp>
    </p:spTree>
    <p:extLst>
      <p:ext uri="{BB962C8B-B14F-4D97-AF65-F5344CB8AC3E}">
        <p14:creationId xmlns:p14="http://schemas.microsoft.com/office/powerpoint/2010/main" val="17122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D9A6-283B-B342-84E3-070568C1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pic>
        <p:nvPicPr>
          <p:cNvPr id="24578" name="Picture 2" descr="Placeit - Electrical Company Logo Maker with Electrician Images">
            <a:extLst>
              <a:ext uri="{FF2B5EF4-FFF2-40B4-BE49-F238E27FC236}">
                <a16:creationId xmlns:a16="http://schemas.microsoft.com/office/drawing/2014/main" id="{369AFA76-9FBF-A14F-A2D0-4F9179D3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84" y="945292"/>
            <a:ext cx="2758646" cy="27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76719-3C62-0C4F-A0BF-E77695B9E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22" y="972459"/>
            <a:ext cx="584280" cy="864318"/>
          </a:xfrm>
          <a:prstGeom prst="rect">
            <a:avLst/>
          </a:prstGeom>
        </p:spPr>
      </p:pic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36235E1E-F9B4-5842-9A17-0E1C0EAD84BE}"/>
              </a:ext>
            </a:extLst>
          </p:cNvPr>
          <p:cNvSpPr/>
          <p:nvPr/>
        </p:nvSpPr>
        <p:spPr>
          <a:xfrm>
            <a:off x="1297459" y="1482811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FCE397AB-EF78-8B40-99AA-0F5E8AF7AAB8}"/>
              </a:ext>
            </a:extLst>
          </p:cNvPr>
          <p:cNvSpPr/>
          <p:nvPr/>
        </p:nvSpPr>
        <p:spPr>
          <a:xfrm>
            <a:off x="5600137" y="1601998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Subcontractor Licensing, Credentialing and Certification Information">
            <a:extLst>
              <a:ext uri="{FF2B5EF4-FFF2-40B4-BE49-F238E27FC236}">
                <a16:creationId xmlns:a16="http://schemas.microsoft.com/office/drawing/2014/main" id="{3FF42100-515A-0C45-983F-6D0C33959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9771" r="53471" b="57396"/>
          <a:stretch/>
        </p:blipFill>
        <p:spPr bwMode="auto">
          <a:xfrm>
            <a:off x="6907425" y="1260652"/>
            <a:ext cx="1878231" cy="15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87A7A-0BE4-C641-AFB2-D22C51A72D4E}"/>
              </a:ext>
            </a:extLst>
          </p:cNvPr>
          <p:cNvSpPr txBox="1"/>
          <p:nvPr/>
        </p:nvSpPr>
        <p:spPr>
          <a:xfrm>
            <a:off x="220876" y="3928381"/>
            <a:ext cx="275864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A1: 1. out: EC1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39BEA-7774-124C-8336-79423C37CEDC}"/>
              </a:ext>
            </a:extLst>
          </p:cNvPr>
          <p:cNvSpPr txBox="1"/>
          <p:nvPr/>
        </p:nvSpPr>
        <p:spPr>
          <a:xfrm>
            <a:off x="4572000" y="3928381"/>
            <a:ext cx="4114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EC1: 1 out: S: </a:t>
            </a:r>
            <a:r>
              <a:rPr lang="en-US" dirty="0"/>
              <a:t>0.8, EC2: 0.2 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C8D97-2E69-594E-80BA-2BC92FBC713C}"/>
              </a:ext>
            </a:extLst>
          </p:cNvPr>
          <p:cNvSpPr txBox="1"/>
          <p:nvPr/>
        </p:nvSpPr>
        <p:spPr>
          <a:xfrm>
            <a:off x="366766" y="4387761"/>
            <a:ext cx="993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EC has many customers. Mix payments -&gt; use some to pay sub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C06E57-6E6B-5E4F-BD27-A869585E8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44" y="2012654"/>
            <a:ext cx="473557" cy="816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F1687-F6CF-794F-BBF7-65EE8F02A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6766" y="2951838"/>
            <a:ext cx="584281" cy="864321"/>
          </a:xfrm>
          <a:prstGeom prst="rect">
            <a:avLst/>
          </a:prstGeom>
        </p:spPr>
      </p:pic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860526A9-E9D1-6944-AD05-3C56050054FA}"/>
              </a:ext>
            </a:extLst>
          </p:cNvPr>
          <p:cNvSpPr/>
          <p:nvPr/>
        </p:nvSpPr>
        <p:spPr>
          <a:xfrm>
            <a:off x="1214611" y="2254472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otched Right Arrow 15">
            <a:extLst>
              <a:ext uri="{FF2B5EF4-FFF2-40B4-BE49-F238E27FC236}">
                <a16:creationId xmlns:a16="http://schemas.microsoft.com/office/drawing/2014/main" id="{60E3D32E-E0CE-C645-ADA4-C817BF89110D}"/>
              </a:ext>
            </a:extLst>
          </p:cNvPr>
          <p:cNvSpPr/>
          <p:nvPr/>
        </p:nvSpPr>
        <p:spPr>
          <a:xfrm>
            <a:off x="1247260" y="3042186"/>
            <a:ext cx="902044" cy="4695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85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A37E-083F-054A-ACC8-E9382F2A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Cryptocurrencies anonymous</a:t>
            </a:r>
          </a:p>
        </p:txBody>
      </p:sp>
      <p:pic>
        <p:nvPicPr>
          <p:cNvPr id="27650" name="Picture 2" descr="3 Easy Steps to Coinjoin on Wasabi Wallet (2020 Update)">
            <a:extLst>
              <a:ext uri="{FF2B5EF4-FFF2-40B4-BE49-F238E27FC236}">
                <a16:creationId xmlns:a16="http://schemas.microsoft.com/office/drawing/2014/main" id="{C0069356-C41E-F548-8A8B-68CA30D3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9" y="2150074"/>
            <a:ext cx="2314270" cy="20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246A4-8BA4-6345-ACF7-2B2181C8C4EE}"/>
              </a:ext>
            </a:extLst>
          </p:cNvPr>
          <p:cNvSpPr txBox="1"/>
          <p:nvPr/>
        </p:nvSpPr>
        <p:spPr>
          <a:xfrm>
            <a:off x="976184" y="4448433"/>
            <a:ext cx="147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Mixing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6B1A5-1838-6A4F-B39D-273FEBD53F9F}"/>
              </a:ext>
            </a:extLst>
          </p:cNvPr>
          <p:cNvSpPr txBox="1"/>
          <p:nvPr/>
        </p:nvSpPr>
        <p:spPr>
          <a:xfrm>
            <a:off x="4757350" y="4413100"/>
            <a:ext cx="405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Anonymous cryptocurrencies</a:t>
            </a:r>
          </a:p>
        </p:txBody>
      </p:sp>
      <p:pic>
        <p:nvPicPr>
          <p:cNvPr id="27652" name="Picture 4" descr="Was ist Monero? Die Kryptowährun, die auf Privatsphäre setzt">
            <a:extLst>
              <a:ext uri="{FF2B5EF4-FFF2-40B4-BE49-F238E27FC236}">
                <a16:creationId xmlns:a16="http://schemas.microsoft.com/office/drawing/2014/main" id="{646205D1-1578-4A48-BA03-A2419174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12" y="980045"/>
            <a:ext cx="3052119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Privacy-protecting digital currency | Zcash">
            <a:extLst>
              <a:ext uri="{FF2B5EF4-FFF2-40B4-BE49-F238E27FC236}">
                <a16:creationId xmlns:a16="http://schemas.microsoft.com/office/drawing/2014/main" id="{3A9CACDE-4525-AE47-AA6C-17FC89C0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93" y="2776170"/>
            <a:ext cx="1636930" cy="163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43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ED6B-729E-9640-9A39-95F81EDB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D48024-A0AF-7E4E-A8DA-2A3837F0B67C}"/>
              </a:ext>
            </a:extLst>
          </p:cNvPr>
          <p:cNvGrpSpPr/>
          <p:nvPr/>
        </p:nvGrpSpPr>
        <p:grpSpPr>
          <a:xfrm>
            <a:off x="5528526" y="1520559"/>
            <a:ext cx="904288" cy="1791245"/>
            <a:chOff x="2738367" y="3111810"/>
            <a:chExt cx="629100" cy="12438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65ACD0-3EDB-854F-BFFD-BF192BB8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367" y="3569717"/>
              <a:ext cx="602551" cy="7859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0E82D5-6119-AE48-B5DE-FA6C520A45CA}"/>
                </a:ext>
              </a:extLst>
            </p:cNvPr>
            <p:cNvSpPr txBox="1"/>
            <p:nvPr/>
          </p:nvSpPr>
          <p:spPr>
            <a:xfrm>
              <a:off x="2738367" y="3111810"/>
              <a:ext cx="629100" cy="32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Mixer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97D794-2198-DC48-9731-1FC745958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95" y="1199864"/>
            <a:ext cx="584280" cy="86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5F982-9EDF-F147-9799-29619B932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17" y="2240059"/>
            <a:ext cx="473557" cy="816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B0D0B-3859-2242-9A72-D93B118F7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03339" y="3179243"/>
            <a:ext cx="584281" cy="8643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D0250A-21B3-4D4F-8E16-1F4D182271EF}"/>
              </a:ext>
            </a:extLst>
          </p:cNvPr>
          <p:cNvSpPr txBox="1"/>
          <p:nvPr/>
        </p:nvSpPr>
        <p:spPr>
          <a:xfrm rot="1129246">
            <a:off x="3513671" y="156949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4BF4EA-554A-8242-AB96-9724708B78AF}"/>
              </a:ext>
            </a:extLst>
          </p:cNvPr>
          <p:cNvCxnSpPr>
            <a:cxnSpLocks/>
          </p:cNvCxnSpPr>
          <p:nvPr/>
        </p:nvCxnSpPr>
        <p:spPr>
          <a:xfrm>
            <a:off x="3172037" y="1768976"/>
            <a:ext cx="2054871" cy="656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A5810FD-BB8D-F24C-BAEC-619EBCF4C676}"/>
              </a:ext>
            </a:extLst>
          </p:cNvPr>
          <p:cNvSpPr txBox="1"/>
          <p:nvPr/>
        </p:nvSpPr>
        <p:spPr>
          <a:xfrm>
            <a:off x="3513670" y="241746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F08EED-585E-5940-B92A-E0805C9D1433}"/>
              </a:ext>
            </a:extLst>
          </p:cNvPr>
          <p:cNvCxnSpPr>
            <a:cxnSpLocks/>
          </p:cNvCxnSpPr>
          <p:nvPr/>
        </p:nvCxnSpPr>
        <p:spPr>
          <a:xfrm>
            <a:off x="3060155" y="2852999"/>
            <a:ext cx="21667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FCC68F5-2F87-5046-9823-618BCEFC3F95}"/>
              </a:ext>
            </a:extLst>
          </p:cNvPr>
          <p:cNvSpPr txBox="1"/>
          <p:nvPr/>
        </p:nvSpPr>
        <p:spPr>
          <a:xfrm rot="20741752">
            <a:off x="3565023" y="301528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F93869-2162-F84F-AF9D-799F78F904AD}"/>
              </a:ext>
            </a:extLst>
          </p:cNvPr>
          <p:cNvCxnSpPr>
            <a:cxnSpLocks/>
          </p:cNvCxnSpPr>
          <p:nvPr/>
        </p:nvCxnSpPr>
        <p:spPr>
          <a:xfrm flipV="1">
            <a:off x="3218758" y="3179243"/>
            <a:ext cx="2193501" cy="435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6CCA1A5-DA47-7C4C-AF6D-847C2AF7AD5F}"/>
              </a:ext>
            </a:extLst>
          </p:cNvPr>
          <p:cNvSpPr txBox="1"/>
          <p:nvPr/>
        </p:nvSpPr>
        <p:spPr>
          <a:xfrm>
            <a:off x="457200" y="1501964"/>
            <a:ext cx="15424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A1 -&gt; M: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DF5AF5-125F-3443-BF58-E6A553BD3532}"/>
              </a:ext>
            </a:extLst>
          </p:cNvPr>
          <p:cNvSpPr txBox="1"/>
          <p:nvPr/>
        </p:nvSpPr>
        <p:spPr>
          <a:xfrm>
            <a:off x="451896" y="2469893"/>
            <a:ext cx="15424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B1</a:t>
            </a:r>
            <a:r>
              <a:rPr lang="en-US" dirty="0">
                <a:latin typeface="+mn-lt"/>
              </a:rPr>
              <a:t> -&gt; M: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23FA30-E6D9-8B49-A37F-36A7CE8FB728}"/>
              </a:ext>
            </a:extLst>
          </p:cNvPr>
          <p:cNvSpPr txBox="1"/>
          <p:nvPr/>
        </p:nvSpPr>
        <p:spPr>
          <a:xfrm>
            <a:off x="451895" y="3437822"/>
            <a:ext cx="15424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C1</a:t>
            </a:r>
            <a:r>
              <a:rPr lang="en-US" dirty="0">
                <a:latin typeface="+mn-lt"/>
              </a:rPr>
              <a:t> -&gt; M: 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0CDD6EA-3ABC-9B4C-AF12-9472A4DD4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666" y="3176078"/>
            <a:ext cx="587994" cy="8909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460CA89-FA22-2B49-99FC-5EBA05B929A7}"/>
              </a:ext>
            </a:extLst>
          </p:cNvPr>
          <p:cNvSpPr txBox="1"/>
          <p:nvPr/>
        </p:nvSpPr>
        <p:spPr>
          <a:xfrm>
            <a:off x="4772610" y="3608478"/>
            <a:ext cx="102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E63C0F-6E6C-1246-8914-3D7DE868506F}"/>
              </a:ext>
            </a:extLst>
          </p:cNvPr>
          <p:cNvSpPr txBox="1"/>
          <p:nvPr/>
        </p:nvSpPr>
        <p:spPr>
          <a:xfrm>
            <a:off x="3763686" y="4586569"/>
            <a:ext cx="447827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M: 3 Outs: B2: 1, A2: 1, C2: 1 </a:t>
            </a:r>
          </a:p>
        </p:txBody>
      </p:sp>
    </p:spTree>
    <p:extLst>
      <p:ext uri="{BB962C8B-B14F-4D97-AF65-F5344CB8AC3E}">
        <p14:creationId xmlns:p14="http://schemas.microsoft.com/office/powerpoint/2010/main" val="30619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/>
      <p:bldP spid="34" grpId="0" animBg="1"/>
      <p:bldP spid="35" grpId="0" animBg="1"/>
      <p:bldP spid="36" grpId="0" animBg="1"/>
      <p:bldP spid="40" grpId="0"/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9BD-2D4B-004F-85A8-8F5F2456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Mixing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D01313-F38A-B546-B867-6BBD3F924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Outside observer who is A2?</a:t>
                </a:r>
              </a:p>
              <a:p>
                <a:pPr lvl="1"/>
                <a:r>
                  <a:rPr lang="en-US" dirty="0"/>
                  <a:t>A2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𝐴𝑙𝑖𝑐𝑒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𝐵𝑜𝑏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𝐶𝑎𝑟𝑜𝑙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Bob</a:t>
                </a:r>
              </a:p>
              <a:p>
                <a:pPr lvl="1"/>
                <a:r>
                  <a:rPr lang="en-US" dirty="0"/>
                  <a:t>A2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𝐴𝑙𝑖𝑐𝑒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𝐵𝑜𝑏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𝐶𝑎𝑟𝑜𝑙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more the better mixing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D01313-F38A-B546-B867-6BBD3F924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883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1152-F865-B943-B150-40C144B0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Mixer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1C2F-7067-FF47-99AC-FBCFD68C0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Mixer can deanonymize </a:t>
            </a:r>
          </a:p>
          <a:p>
            <a:r>
              <a:rPr lang="en-US" dirty="0"/>
              <a:t>All outputs MUST have same value</a:t>
            </a:r>
          </a:p>
          <a:p>
            <a:pPr lvl="1"/>
            <a:r>
              <a:rPr lang="en-US" dirty="0"/>
              <a:t>If not you can match inputs and outputs</a:t>
            </a:r>
          </a:p>
          <a:p>
            <a:r>
              <a:rPr lang="en-US" dirty="0"/>
              <a:t>Mixer takes transaction fees</a:t>
            </a:r>
          </a:p>
          <a:p>
            <a:r>
              <a:rPr lang="en-US" dirty="0">
                <a:solidFill>
                  <a:srgbClr val="FF0000"/>
                </a:solidFill>
              </a:rPr>
              <a:t>Mixer can steal funds</a:t>
            </a:r>
          </a:p>
          <a:p>
            <a:r>
              <a:rPr lang="en-US" dirty="0" err="1"/>
              <a:t>ScriptPK</a:t>
            </a:r>
            <a:r>
              <a:rPr lang="en-US" dirty="0"/>
              <a:t> for all outputs must be the same</a:t>
            </a:r>
          </a:p>
          <a:p>
            <a:pPr lvl="1"/>
            <a:r>
              <a:rPr lang="en-US" dirty="0"/>
              <a:t>Otherwise linkable on spend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01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2A1A-09C3-1C44-9F22-67080CE3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 (Mixing without Mixer)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2548D-3F3E-2B45-AC4B-D35EBD7C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CoinJoin</a:t>
            </a:r>
            <a:r>
              <a:rPr lang="en-US" dirty="0"/>
              <a:t> TX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266E3-8708-3743-84CD-5FC3F60955B9}"/>
              </a:ext>
            </a:extLst>
          </p:cNvPr>
          <p:cNvSpPr txBox="1"/>
          <p:nvPr/>
        </p:nvSpPr>
        <p:spPr>
          <a:xfrm>
            <a:off x="2738074" y="1361455"/>
            <a:ext cx="539267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Ins: :A1: 5, B1: 3, C1: 2 </a:t>
            </a:r>
          </a:p>
          <a:p>
            <a:pPr algn="l"/>
            <a:r>
              <a:rPr lang="en-US" dirty="0">
                <a:latin typeface="+mn-lt"/>
              </a:rPr>
              <a:t>Outs: B2: 2, A2: 2, C2: 2</a:t>
            </a:r>
          </a:p>
          <a:p>
            <a:pPr algn="l"/>
            <a:r>
              <a:rPr lang="en-US" dirty="0"/>
              <a:t>Change (not private): A3: 3, B3: 1</a:t>
            </a:r>
          </a:p>
          <a:p>
            <a:pPr algn="l"/>
            <a:r>
              <a:rPr lang="en-US" dirty="0">
                <a:latin typeface="+mn-lt"/>
              </a:rPr>
              <a:t>Signed: </a:t>
            </a:r>
            <a:r>
              <a:rPr lang="en-US" dirty="0" err="1">
                <a:latin typeface="+mn-lt"/>
              </a:rPr>
              <a:t>Multisig</a:t>
            </a:r>
            <a:r>
              <a:rPr lang="en-US" dirty="0">
                <a:latin typeface="+mn-lt"/>
              </a:rPr>
              <a:t> A1, B1, C1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ED596-191F-0A47-9EBE-8FBE924DC4AF}"/>
              </a:ext>
            </a:extLst>
          </p:cNvPr>
          <p:cNvSpPr txBox="1"/>
          <p:nvPr/>
        </p:nvSpPr>
        <p:spPr>
          <a:xfrm>
            <a:off x="2738074" y="2878533"/>
            <a:ext cx="6512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Out value = min of inputs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2C18E-EED4-0B46-9D52-79DF12288170}"/>
              </a:ext>
            </a:extLst>
          </p:cNvPr>
          <p:cNvSpPr txBox="1"/>
          <p:nvPr/>
        </p:nvSpPr>
        <p:spPr>
          <a:xfrm>
            <a:off x="2738074" y="3481684"/>
            <a:ext cx="326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Usually ~40 inputs</a:t>
            </a:r>
          </a:p>
        </p:txBody>
      </p:sp>
    </p:spTree>
    <p:extLst>
      <p:ext uri="{BB962C8B-B14F-4D97-AF65-F5344CB8AC3E}">
        <p14:creationId xmlns:p14="http://schemas.microsoft.com/office/powerpoint/2010/main" val="3628724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EA1A-6B67-A449-8108-3F54B701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493B-1560-BB4B-9725-C3C6DAE44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4" y="1234873"/>
            <a:ext cx="584280" cy="86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73916-E286-2940-99D8-7BD121073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25" y="2586048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2C50C-03BF-7A4E-953D-FD0F9105A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27"/>
          <a:stretch/>
        </p:blipFill>
        <p:spPr>
          <a:xfrm>
            <a:off x="5189838" y="1582099"/>
            <a:ext cx="2304192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F4AD0-B42B-1C47-A264-61E4DD972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8884" y="3889383"/>
            <a:ext cx="497942" cy="7366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7C851E-D254-EB47-9557-AC6F81121C83}"/>
              </a:ext>
            </a:extLst>
          </p:cNvPr>
          <p:cNvCxnSpPr/>
          <p:nvPr/>
        </p:nvCxnSpPr>
        <p:spPr>
          <a:xfrm>
            <a:off x="1828800" y="1667032"/>
            <a:ext cx="2743200" cy="174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B884ED-74D7-BC40-AA03-FEFDB5345956}"/>
              </a:ext>
            </a:extLst>
          </p:cNvPr>
          <p:cNvSpPr txBox="1"/>
          <p:nvPr/>
        </p:nvSpPr>
        <p:spPr>
          <a:xfrm>
            <a:off x="5301049" y="1004040"/>
            <a:ext cx="307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Online Forum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055208-FC84-EE45-9095-90FFA3B2AE1B}"/>
              </a:ext>
            </a:extLst>
          </p:cNvPr>
          <p:cNvSpPr txBox="1"/>
          <p:nvPr/>
        </p:nvSpPr>
        <p:spPr>
          <a:xfrm>
            <a:off x="1964724" y="1234873"/>
            <a:ext cx="244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A3 (change)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A03BC2-436A-6A43-96F9-709103722E11}"/>
              </a:ext>
            </a:extLst>
          </p:cNvPr>
          <p:cNvCxnSpPr/>
          <p:nvPr/>
        </p:nvCxnSpPr>
        <p:spPr>
          <a:xfrm>
            <a:off x="1816443" y="2236941"/>
            <a:ext cx="2743200" cy="174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174EC3-1CB5-784C-B9B9-59F5686E3485}"/>
              </a:ext>
            </a:extLst>
          </p:cNvPr>
          <p:cNvSpPr txBox="1"/>
          <p:nvPr/>
        </p:nvSpPr>
        <p:spPr>
          <a:xfrm>
            <a:off x="2273642" y="1950399"/>
            <a:ext cx="2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A2 (over Tor)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4E6AB-3BBA-B846-BA3B-F1BEDA2AC652}"/>
              </a:ext>
            </a:extLst>
          </p:cNvPr>
          <p:cNvSpPr txBox="1"/>
          <p:nvPr/>
        </p:nvSpPr>
        <p:spPr>
          <a:xfrm>
            <a:off x="2273642" y="2940908"/>
            <a:ext cx="170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9548B-87A1-8448-BDE5-029838708B1D}"/>
              </a:ext>
            </a:extLst>
          </p:cNvPr>
          <p:cNvSpPr txBox="1"/>
          <p:nvPr/>
        </p:nvSpPr>
        <p:spPr>
          <a:xfrm>
            <a:off x="5603446" y="2424235"/>
            <a:ext cx="1890584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A3</a:t>
            </a:r>
          </a:p>
          <a:p>
            <a:pPr algn="l"/>
            <a:r>
              <a:rPr lang="en-US" dirty="0">
                <a:latin typeface="+mn-lt"/>
              </a:rPr>
              <a:t>B1: 3, B3</a:t>
            </a:r>
          </a:p>
          <a:p>
            <a:pPr algn="l"/>
            <a:r>
              <a:rPr lang="en-US" dirty="0">
                <a:latin typeface="+mn-lt"/>
              </a:rPr>
              <a:t>C1: 2, C3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B2,A2,C2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F526FB-F5BA-5847-A2AD-F725CBFFC267}"/>
              </a:ext>
            </a:extLst>
          </p:cNvPr>
          <p:cNvCxnSpPr/>
          <p:nvPr/>
        </p:nvCxnSpPr>
        <p:spPr>
          <a:xfrm flipV="1">
            <a:off x="1816443" y="3171740"/>
            <a:ext cx="2916194" cy="1085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6C6B73-2CE5-7F43-B69E-EAAE8FA8227A}"/>
              </a:ext>
            </a:extLst>
          </p:cNvPr>
          <p:cNvSpPr txBox="1"/>
          <p:nvPr/>
        </p:nvSpPr>
        <p:spPr>
          <a:xfrm>
            <a:off x="2287635" y="3950732"/>
            <a:ext cx="255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Add Signatures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A37D4-C729-D547-885E-32104BD95FF0}"/>
              </a:ext>
            </a:extLst>
          </p:cNvPr>
          <p:cNvSpPr txBox="1"/>
          <p:nvPr/>
        </p:nvSpPr>
        <p:spPr>
          <a:xfrm>
            <a:off x="2555576" y="4642896"/>
            <a:ext cx="371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Transaction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353DA-2101-2A4F-B054-0F1C25F08055}"/>
              </a:ext>
            </a:extLst>
          </p:cNvPr>
          <p:cNvSpPr txBox="1"/>
          <p:nvPr/>
        </p:nvSpPr>
        <p:spPr>
          <a:xfrm>
            <a:off x="5603446" y="4594059"/>
            <a:ext cx="354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What if A1 is spent?</a:t>
            </a:r>
          </a:p>
        </p:txBody>
      </p:sp>
    </p:spTree>
    <p:extLst>
      <p:ext uri="{BB962C8B-B14F-4D97-AF65-F5344CB8AC3E}">
        <p14:creationId xmlns:p14="http://schemas.microsoft.com/office/powerpoint/2010/main" val="29982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F3872-58BD-1F44-83AF-D3A77FC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Checks take a long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C2B14-3481-BF4E-9EE7-15242E9BD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(n) messages (1 hash per message)</a:t>
            </a:r>
          </a:p>
          <a:p>
            <a:r>
              <a:rPr lang="en-US" dirty="0"/>
              <a:t>1 Verification step on smart contract</a:t>
            </a:r>
          </a:p>
          <a:p>
            <a:r>
              <a:rPr lang="en-US" dirty="0"/>
              <a:t>If either party timeouts declares winner</a:t>
            </a:r>
          </a:p>
          <a:p>
            <a:r>
              <a:rPr lang="en-US" dirty="0"/>
              <a:t>Looser gets </a:t>
            </a:r>
            <a:r>
              <a:rPr lang="en-US" i="1" dirty="0"/>
              <a:t>slashed, </a:t>
            </a:r>
            <a:r>
              <a:rPr lang="en-US" dirty="0"/>
              <a:t>Winner rewarded </a:t>
            </a:r>
          </a:p>
          <a:p>
            <a:r>
              <a:rPr lang="en-US" dirty="0"/>
              <a:t>Problem: log</a:t>
            </a:r>
            <a:r>
              <a:rPr lang="en-US" baseline="-25000" dirty="0"/>
              <a:t>2</a:t>
            </a:r>
            <a:r>
              <a:rPr lang="en-US" dirty="0"/>
              <a:t>(n)*timeout</a:t>
            </a:r>
          </a:p>
          <a:p>
            <a:r>
              <a:rPr lang="en-US" dirty="0"/>
              <a:t>No incentive to cheat</a:t>
            </a:r>
          </a:p>
          <a:p>
            <a:r>
              <a:rPr lang="en-US" dirty="0"/>
              <a:t>But: Long wait till finalization!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172AE5B-21CD-D548-AD72-3757124A6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3371850"/>
            <a:ext cx="7220607" cy="13144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Next lecture:  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Zero-knowledge SNARKs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</p:spTree>
    <p:extLst>
      <p:ext uri="{BB962C8B-B14F-4D97-AF65-F5344CB8AC3E}">
        <p14:creationId xmlns:p14="http://schemas.microsoft.com/office/powerpoint/2010/main" val="397274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6968-66EA-404A-A9A7-92D5E729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Assertions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489F4-7FA4-5D48-8B39-605246CA79B3}"/>
              </a:ext>
            </a:extLst>
          </p:cNvPr>
          <p:cNvSpPr/>
          <p:nvPr/>
        </p:nvSpPr>
        <p:spPr>
          <a:xfrm>
            <a:off x="766118" y="1556952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</a:t>
            </a:r>
            <a:r>
              <a:rPr lang="en-US" dirty="0" err="1"/>
              <a:t>i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19475D-BD5A-2F46-A296-C5544ECDB1A4}"/>
              </a:ext>
            </a:extLst>
          </p:cNvPr>
          <p:cNvCxnSpPr>
            <a:cxnSpLocks/>
          </p:cNvCxnSpPr>
          <p:nvPr/>
        </p:nvCxnSpPr>
        <p:spPr>
          <a:xfrm>
            <a:off x="1767016" y="1946962"/>
            <a:ext cx="11450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1FF5D94-E0C2-D34A-9F39-17F2DE74466E}"/>
              </a:ext>
            </a:extLst>
          </p:cNvPr>
          <p:cNvSpPr/>
          <p:nvPr/>
        </p:nvSpPr>
        <p:spPr>
          <a:xfrm>
            <a:off x="3027405" y="1534724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i+1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B6134-FA80-5F49-8534-00AF9CF1A75D}"/>
              </a:ext>
            </a:extLst>
          </p:cNvPr>
          <p:cNvSpPr txBox="1"/>
          <p:nvPr/>
        </p:nvSpPr>
        <p:spPr>
          <a:xfrm>
            <a:off x="317156" y="2466029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</a:t>
            </a:r>
            <a:r>
              <a:rPr lang="en-US" dirty="0" err="1">
                <a:latin typeface="+mn-lt"/>
              </a:rPr>
              <a:t>i</a:t>
            </a: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D81043-F0F3-9341-BE58-5F499AB7A6B1}"/>
              </a:ext>
            </a:extLst>
          </p:cNvPr>
          <p:cNvSpPr txBox="1"/>
          <p:nvPr/>
        </p:nvSpPr>
        <p:spPr>
          <a:xfrm>
            <a:off x="2730843" y="2379355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i+1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DF37C1-5C32-D04F-AAB0-CE2F95C8AC4F}"/>
              </a:ext>
            </a:extLst>
          </p:cNvPr>
          <p:cNvCxnSpPr/>
          <p:nvPr/>
        </p:nvCxnSpPr>
        <p:spPr>
          <a:xfrm>
            <a:off x="4028303" y="1924899"/>
            <a:ext cx="12603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C7D1887-1B2A-B143-A859-D1600767E8B6}"/>
              </a:ext>
            </a:extLst>
          </p:cNvPr>
          <p:cNvSpPr/>
          <p:nvPr/>
        </p:nvSpPr>
        <p:spPr>
          <a:xfrm>
            <a:off x="5288692" y="1512661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i+2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D46580-880B-DD40-9011-1A995BD3763F}"/>
              </a:ext>
            </a:extLst>
          </p:cNvPr>
          <p:cNvSpPr txBox="1"/>
          <p:nvPr/>
        </p:nvSpPr>
        <p:spPr>
          <a:xfrm>
            <a:off x="4763372" y="2381257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i+2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BDD10-E593-3749-B77E-C4BA2DDE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6" y="2789003"/>
            <a:ext cx="1799840" cy="1799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7B693A-01B1-204F-8B6E-D608EDD8C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640" y="2673693"/>
            <a:ext cx="1799840" cy="1799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3015F9-9DD1-0940-9E56-C34C67AB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21" y="2682856"/>
            <a:ext cx="1799840" cy="1799840"/>
          </a:xfrm>
          <a:prstGeom prst="rect">
            <a:avLst/>
          </a:prstGeom>
        </p:spPr>
      </p:pic>
      <p:sp>
        <p:nvSpPr>
          <p:cNvPr id="21" name="Multiply 20">
            <a:extLst>
              <a:ext uri="{FF2B5EF4-FFF2-40B4-BE49-F238E27FC236}">
                <a16:creationId xmlns:a16="http://schemas.microsoft.com/office/drawing/2014/main" id="{86ADA9A4-C86E-C348-A84D-FEDE49FBE83E}"/>
              </a:ext>
            </a:extLst>
          </p:cNvPr>
          <p:cNvSpPr/>
          <p:nvPr/>
        </p:nvSpPr>
        <p:spPr>
          <a:xfrm>
            <a:off x="704333" y="2187871"/>
            <a:ext cx="910283" cy="84463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C6F6B8E8-5C77-9345-B051-65FA2A69619B}"/>
              </a:ext>
            </a:extLst>
          </p:cNvPr>
          <p:cNvSpPr/>
          <p:nvPr/>
        </p:nvSpPr>
        <p:spPr>
          <a:xfrm>
            <a:off x="3080979" y="1515273"/>
            <a:ext cx="910283" cy="84463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D7714918-D327-914A-9C3D-F4B3ACD8B06E}"/>
              </a:ext>
            </a:extLst>
          </p:cNvPr>
          <p:cNvSpPr/>
          <p:nvPr/>
        </p:nvSpPr>
        <p:spPr>
          <a:xfrm>
            <a:off x="5321643" y="1616013"/>
            <a:ext cx="910283" cy="84463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498F1693-131E-C447-876C-72EBB099F492}"/>
              </a:ext>
            </a:extLst>
          </p:cNvPr>
          <p:cNvSpPr/>
          <p:nvPr/>
        </p:nvSpPr>
        <p:spPr>
          <a:xfrm>
            <a:off x="749703" y="1531450"/>
            <a:ext cx="910283" cy="84463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1202C5-2119-F646-B66E-04016087A5DA}"/>
              </a:ext>
            </a:extLst>
          </p:cNvPr>
          <p:cNvSpPr txBox="1"/>
          <p:nvPr/>
        </p:nvSpPr>
        <p:spPr>
          <a:xfrm>
            <a:off x="766118" y="4312503"/>
            <a:ext cx="336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Coordinators can build on states before timeouts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7C3BD5-16A1-8145-880F-56DE0918ABF1}"/>
              </a:ext>
            </a:extLst>
          </p:cNvPr>
          <p:cNvSpPr txBox="1"/>
          <p:nvPr/>
        </p:nvSpPr>
        <p:spPr>
          <a:xfrm>
            <a:off x="4368140" y="4280246"/>
            <a:ext cx="4009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If prior state invalid, all subsequent bonds are slashed</a:t>
            </a:r>
          </a:p>
        </p:txBody>
      </p:sp>
    </p:spTree>
    <p:extLst>
      <p:ext uri="{BB962C8B-B14F-4D97-AF65-F5344CB8AC3E}">
        <p14:creationId xmlns:p14="http://schemas.microsoft.com/office/powerpoint/2010/main" val="26614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6968-66EA-404A-A9A7-92D5E729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Assertions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489F4-7FA4-5D48-8B39-605246CA79B3}"/>
              </a:ext>
            </a:extLst>
          </p:cNvPr>
          <p:cNvSpPr/>
          <p:nvPr/>
        </p:nvSpPr>
        <p:spPr>
          <a:xfrm>
            <a:off x="766118" y="1556952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</a:t>
            </a:r>
            <a:r>
              <a:rPr lang="en-US" dirty="0" err="1"/>
              <a:t>i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19475D-BD5A-2F46-A296-C5544ECDB1A4}"/>
              </a:ext>
            </a:extLst>
          </p:cNvPr>
          <p:cNvCxnSpPr>
            <a:cxnSpLocks/>
          </p:cNvCxnSpPr>
          <p:nvPr/>
        </p:nvCxnSpPr>
        <p:spPr>
          <a:xfrm>
            <a:off x="1767016" y="1946962"/>
            <a:ext cx="11450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1FF5D94-E0C2-D34A-9F39-17F2DE74466E}"/>
              </a:ext>
            </a:extLst>
          </p:cNvPr>
          <p:cNvSpPr/>
          <p:nvPr/>
        </p:nvSpPr>
        <p:spPr>
          <a:xfrm>
            <a:off x="3027405" y="1534724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i+1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B6134-FA80-5F49-8534-00AF9CF1A75D}"/>
              </a:ext>
            </a:extLst>
          </p:cNvPr>
          <p:cNvSpPr txBox="1"/>
          <p:nvPr/>
        </p:nvSpPr>
        <p:spPr>
          <a:xfrm>
            <a:off x="317156" y="2466029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</a:t>
            </a:r>
            <a:r>
              <a:rPr lang="en-US" dirty="0" err="1">
                <a:latin typeface="+mn-lt"/>
              </a:rPr>
              <a:t>i</a:t>
            </a: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D81043-F0F3-9341-BE58-5F499AB7A6B1}"/>
              </a:ext>
            </a:extLst>
          </p:cNvPr>
          <p:cNvSpPr txBox="1"/>
          <p:nvPr/>
        </p:nvSpPr>
        <p:spPr>
          <a:xfrm>
            <a:off x="2730843" y="2379355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i+1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DF37C1-5C32-D04F-AAB0-CE2F95C8AC4F}"/>
              </a:ext>
            </a:extLst>
          </p:cNvPr>
          <p:cNvCxnSpPr/>
          <p:nvPr/>
        </p:nvCxnSpPr>
        <p:spPr>
          <a:xfrm>
            <a:off x="4028303" y="1924899"/>
            <a:ext cx="12603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C7D1887-1B2A-B143-A859-D1600767E8B6}"/>
              </a:ext>
            </a:extLst>
          </p:cNvPr>
          <p:cNvSpPr/>
          <p:nvPr/>
        </p:nvSpPr>
        <p:spPr>
          <a:xfrm>
            <a:off x="5288692" y="1512661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i+2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D46580-880B-DD40-9011-1A995BD3763F}"/>
              </a:ext>
            </a:extLst>
          </p:cNvPr>
          <p:cNvSpPr txBox="1"/>
          <p:nvPr/>
        </p:nvSpPr>
        <p:spPr>
          <a:xfrm>
            <a:off x="4763372" y="2381257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i+2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BDD10-E593-3749-B77E-C4BA2DDE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6" y="2789003"/>
            <a:ext cx="1799840" cy="17998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1202C5-2119-F646-B66E-04016087A5DA}"/>
              </a:ext>
            </a:extLst>
          </p:cNvPr>
          <p:cNvSpPr txBox="1"/>
          <p:nvPr/>
        </p:nvSpPr>
        <p:spPr>
          <a:xfrm>
            <a:off x="4763372" y="2857926"/>
            <a:ext cx="4406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Coordinators can claim prior state not valid and continue given this.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8BA6A1-D0E9-F94A-89C1-0F08DF1759D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767016" y="1946962"/>
            <a:ext cx="1664995" cy="1670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1249FC1-764D-DE4D-85DD-EC0A16417A65}"/>
              </a:ext>
            </a:extLst>
          </p:cNvPr>
          <p:cNvSpPr/>
          <p:nvPr/>
        </p:nvSpPr>
        <p:spPr>
          <a:xfrm>
            <a:off x="3564766" y="3299161"/>
            <a:ext cx="1000898" cy="780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 i+1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25F864-108E-884D-B53C-9AA4C0366C72}"/>
              </a:ext>
            </a:extLst>
          </p:cNvPr>
          <p:cNvSpPr txBox="1"/>
          <p:nvPr/>
        </p:nvSpPr>
        <p:spPr>
          <a:xfrm>
            <a:off x="2565957" y="3971356"/>
            <a:ext cx="259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Rollup state i+1’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6BB89-3269-5D4D-921C-9DEBCD27A449}"/>
              </a:ext>
            </a:extLst>
          </p:cNvPr>
          <p:cNvSpPr txBox="1"/>
          <p:nvPr/>
        </p:nvSpPr>
        <p:spPr>
          <a:xfrm>
            <a:off x="1689884" y="1059460"/>
            <a:ext cx="163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State </a:t>
            </a:r>
            <a:r>
              <a:rPr lang="en-US" dirty="0" err="1">
                <a:latin typeface="+mn-lt"/>
              </a:rPr>
              <a:t>i</a:t>
            </a:r>
            <a:r>
              <a:rPr lang="en-US" dirty="0">
                <a:latin typeface="+mn-lt"/>
              </a:rPr>
              <a:t> valid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15B959-75D4-1F4C-958A-B1F1D8A61E34}"/>
              </a:ext>
            </a:extLst>
          </p:cNvPr>
          <p:cNvSpPr txBox="1"/>
          <p:nvPr/>
        </p:nvSpPr>
        <p:spPr>
          <a:xfrm rot="2740575">
            <a:off x="1643078" y="2558170"/>
            <a:ext cx="2309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State i not valid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31FD0F-9EC8-2040-825F-C31B4CEEB1DD}"/>
              </a:ext>
            </a:extLst>
          </p:cNvPr>
          <p:cNvSpPr txBox="1"/>
          <p:nvPr/>
        </p:nvSpPr>
        <p:spPr>
          <a:xfrm>
            <a:off x="4698419" y="3971356"/>
            <a:ext cx="4406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If no successful fraud proof then reward gets slashed</a:t>
            </a:r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ACAB1BC4-C900-3A4B-8F59-7CCF4B2AEDB1}"/>
              </a:ext>
            </a:extLst>
          </p:cNvPr>
          <p:cNvSpPr/>
          <p:nvPr/>
        </p:nvSpPr>
        <p:spPr>
          <a:xfrm>
            <a:off x="3625671" y="3273412"/>
            <a:ext cx="910283" cy="84463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58C3-0B61-E34E-B5E0-C6800515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Rollup Coordinators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7EFC7-AD1D-2244-AC22-6DB28E7C1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Rollup coordinator (in either scheme) is not trusted for security</a:t>
            </a:r>
          </a:p>
          <a:p>
            <a:r>
              <a:rPr lang="en-US" dirty="0"/>
              <a:t>It can reasonably be a single coordinator</a:t>
            </a:r>
          </a:p>
          <a:p>
            <a:r>
              <a:rPr lang="en-US" dirty="0"/>
              <a:t>But it is trusted for liveness</a:t>
            </a:r>
          </a:p>
          <a:p>
            <a:pPr lvl="1"/>
            <a:r>
              <a:rPr lang="en-US" dirty="0"/>
              <a:t>Censorship resistance</a:t>
            </a:r>
          </a:p>
          <a:p>
            <a:pPr lvl="1"/>
            <a:r>
              <a:rPr lang="en-US" dirty="0"/>
              <a:t>Progress of  rollup state</a:t>
            </a:r>
          </a:p>
          <a:p>
            <a:r>
              <a:rPr lang="en-US" dirty="0"/>
              <a:t>Multiple Coordinators?</a:t>
            </a:r>
          </a:p>
        </p:txBody>
      </p:sp>
    </p:spTree>
    <p:extLst>
      <p:ext uri="{BB962C8B-B14F-4D97-AF65-F5344CB8AC3E}">
        <p14:creationId xmlns:p14="http://schemas.microsoft.com/office/powerpoint/2010/main" val="321291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58C3-0B61-E34E-B5E0-C6800515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Rollup Coordinators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7EFC7-AD1D-2244-AC22-6DB28E7C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224465"/>
          </a:xfrm>
        </p:spPr>
        <p:txBody>
          <a:bodyPr>
            <a:normAutofit/>
          </a:bodyPr>
          <a:lstStyle/>
          <a:p>
            <a:r>
              <a:rPr lang="en-US" dirty="0"/>
              <a:t>Rotating coordinators</a:t>
            </a:r>
          </a:p>
          <a:p>
            <a:r>
              <a:rPr lang="en-US" dirty="0"/>
              <a:t>Random coordinator (using Beacon)</a:t>
            </a:r>
          </a:p>
          <a:p>
            <a:r>
              <a:rPr lang="en-US" dirty="0"/>
              <a:t>Race to submit new rollup state (usually same party wins)</a:t>
            </a:r>
          </a:p>
          <a:p>
            <a:r>
              <a:rPr lang="en-US" dirty="0"/>
              <a:t>One solution is using classical consensus between fixed set of coordinators</a:t>
            </a:r>
          </a:p>
          <a:p>
            <a:pPr lvl="1"/>
            <a:r>
              <a:rPr lang="en-US" dirty="0"/>
              <a:t>At least 2/3</a:t>
            </a:r>
            <a:r>
              <a:rPr lang="en-US" baseline="30000" dirty="0"/>
              <a:t>rd</a:t>
            </a:r>
            <a:r>
              <a:rPr lang="en-US" dirty="0"/>
              <a:t> of coordinators sign roll up </a:t>
            </a:r>
          </a:p>
          <a:p>
            <a:pPr lvl="1"/>
            <a:r>
              <a:rPr lang="en-US" dirty="0"/>
              <a:t>If trusted instant finality</a:t>
            </a:r>
          </a:p>
        </p:txBody>
      </p:sp>
    </p:spTree>
    <p:extLst>
      <p:ext uri="{BB962C8B-B14F-4D97-AF65-F5344CB8AC3E}">
        <p14:creationId xmlns:p14="http://schemas.microsoft.com/office/powerpoint/2010/main" val="333790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58C3-0B61-E34E-B5E0-C6800515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 Coordinator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7EFC7-AD1D-2244-AC22-6DB28E7C1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insurance signature from 2/3</a:t>
            </a:r>
            <a:r>
              <a:rPr lang="en-US" baseline="30000" dirty="0"/>
              <a:t>rd</a:t>
            </a:r>
            <a:r>
              <a:rPr lang="en-US" dirty="0"/>
              <a:t> of coordinators</a:t>
            </a:r>
          </a:p>
          <a:p>
            <a:r>
              <a:rPr lang="en-US" dirty="0"/>
              <a:t>If next block does not include transaction post signature</a:t>
            </a:r>
          </a:p>
          <a:p>
            <a:r>
              <a:rPr lang="en-US" dirty="0"/>
              <a:t>Slash reward from intersection of insurer and rollup block signers</a:t>
            </a:r>
          </a:p>
          <a:p>
            <a:pPr lvl="1"/>
            <a:r>
              <a:rPr lang="en-US" dirty="0"/>
              <a:t>At least 1/3</a:t>
            </a:r>
            <a:r>
              <a:rPr lang="en-US" baseline="30000" dirty="0"/>
              <a:t>rd</a:t>
            </a:r>
            <a:r>
              <a:rPr lang="en-US" dirty="0"/>
              <a:t> of the coordinators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70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130220</TotalTime>
  <Words>1421</Words>
  <Application>Microsoft Macintosh PowerPoint</Application>
  <PresentationFormat>On-screen Show (16:9)</PresentationFormat>
  <Paragraphs>292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Cambria Math</vt:lpstr>
      <vt:lpstr>Symbol</vt:lpstr>
      <vt:lpstr>Office Theme</vt:lpstr>
      <vt:lpstr>Rollup, Privacy and Mixers </vt:lpstr>
      <vt:lpstr>Recap: Rollup</vt:lpstr>
      <vt:lpstr>Referee Delegation</vt:lpstr>
      <vt:lpstr>Problem: Checks take a long time</vt:lpstr>
      <vt:lpstr>Pipelined Assertions</vt:lpstr>
      <vt:lpstr>Pipelined Assertions</vt:lpstr>
      <vt:lpstr>Multiple Rollup Coordinators</vt:lpstr>
      <vt:lpstr>Multiple Rollup Coordinators</vt:lpstr>
      <vt:lpstr>Multi Coordinator Insurance</vt:lpstr>
      <vt:lpstr>Comparison SNARK vs Optimistic Rollup</vt:lpstr>
      <vt:lpstr>Privacy</vt:lpstr>
      <vt:lpstr>Privacy for Cryptocurrencies</vt:lpstr>
      <vt:lpstr>Anonymity</vt:lpstr>
      <vt:lpstr>Who needs privacy for payments</vt:lpstr>
      <vt:lpstr>Who needs privacy for payments</vt:lpstr>
      <vt:lpstr>Who needs privacy for payments</vt:lpstr>
      <vt:lpstr>Who needs privacy for payments</vt:lpstr>
      <vt:lpstr>Privacy of Digital Payments</vt:lpstr>
      <vt:lpstr>Privacy in Ethereum</vt:lpstr>
      <vt:lpstr>Privacy in Bitcoin</vt:lpstr>
      <vt:lpstr>Privacy in Bitcoin</vt:lpstr>
      <vt:lpstr>Linking Addresses to Identities</vt:lpstr>
      <vt:lpstr>Linking Addresses to Identities</vt:lpstr>
      <vt:lpstr>Donating to Wikileaks</vt:lpstr>
      <vt:lpstr>Is Bitcoin Anonymous?</vt:lpstr>
      <vt:lpstr>Network Anonymity</vt:lpstr>
      <vt:lpstr>Light client network anonymity</vt:lpstr>
      <vt:lpstr>Idioms of use</vt:lpstr>
      <vt:lpstr>Idioms of use</vt:lpstr>
      <vt:lpstr>Example tracing</vt:lpstr>
      <vt:lpstr>Experiment (2013)</vt:lpstr>
      <vt:lpstr>Another example</vt:lpstr>
      <vt:lpstr>Another example</vt:lpstr>
      <vt:lpstr>Making Cryptocurrencies anonymous</vt:lpstr>
      <vt:lpstr>Mixing</vt:lpstr>
      <vt:lpstr>Mixing Analysis</vt:lpstr>
      <vt:lpstr>Mixer Problems</vt:lpstr>
      <vt:lpstr>CoinJoin (Mixing without Mixer)</vt:lpstr>
      <vt:lpstr>CoinJoin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Benedikt Bunz</cp:lastModifiedBy>
  <cp:revision>1534</cp:revision>
  <cp:lastPrinted>2015-09-20T23:02:57Z</cp:lastPrinted>
  <dcterms:created xsi:type="dcterms:W3CDTF">2010-10-17T19:58:05Z</dcterms:created>
  <dcterms:modified xsi:type="dcterms:W3CDTF">2020-10-28T23:17:50Z</dcterms:modified>
</cp:coreProperties>
</file>