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352" r:id="rId2"/>
    <p:sldId id="1634" r:id="rId3"/>
    <p:sldId id="1637" r:id="rId4"/>
    <p:sldId id="1638" r:id="rId5"/>
    <p:sldId id="1640" r:id="rId6"/>
    <p:sldId id="1641" r:id="rId7"/>
    <p:sldId id="1642" r:id="rId8"/>
    <p:sldId id="1644" r:id="rId9"/>
    <p:sldId id="1646" r:id="rId10"/>
    <p:sldId id="1647" r:id="rId11"/>
    <p:sldId id="1670" r:id="rId12"/>
    <p:sldId id="1672" r:id="rId13"/>
    <p:sldId id="433" r:id="rId14"/>
    <p:sldId id="1651" r:id="rId15"/>
    <p:sldId id="1671" r:id="rId16"/>
    <p:sldId id="1652" r:id="rId17"/>
    <p:sldId id="1664" r:id="rId18"/>
    <p:sldId id="1665" r:id="rId19"/>
    <p:sldId id="1653" r:id="rId20"/>
    <p:sldId id="1649" r:id="rId21"/>
    <p:sldId id="1662" r:id="rId22"/>
    <p:sldId id="429" r:id="rId23"/>
    <p:sldId id="1656" r:id="rId24"/>
    <p:sldId id="1663" r:id="rId25"/>
    <p:sldId id="1650" r:id="rId26"/>
    <p:sldId id="1657" r:id="rId27"/>
    <p:sldId id="1632" r:id="rId28"/>
    <p:sldId id="1629" r:id="rId29"/>
    <p:sldId id="1654" r:id="rId30"/>
    <p:sldId id="1658" r:id="rId31"/>
    <p:sldId id="1673" r:id="rId32"/>
    <p:sldId id="1674" r:id="rId33"/>
    <p:sldId id="1675" r:id="rId34"/>
    <p:sldId id="1676" r:id="rId35"/>
    <p:sldId id="1677" r:id="rId36"/>
    <p:sldId id="1678" r:id="rId37"/>
    <p:sldId id="1633" r:id="rId38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5126" autoAdjust="0"/>
  </p:normalViewPr>
  <p:slideViewPr>
    <p:cSldViewPr snapToGrid="0">
      <p:cViewPr varScale="1">
        <p:scale>
          <a:sx n="120" d="100"/>
          <a:sy n="120" d="100"/>
        </p:scale>
        <p:origin x="200" y="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Funds are not being created or destroyed.    All Tx are properly signed.   …</a:t>
            </a:r>
          </a:p>
          <a:p>
            <a:r>
              <a:rPr lang="en-US" dirty="0"/>
              <a:t>Unlike bank accounts  or  DMV records.    CBDCs might not follow these principles.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22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trusted setup:   log-size proof.       but shorter  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SNARK programs:  setup, compile, prove, verify.    Project:  use </a:t>
            </a:r>
            <a:r>
              <a:rPr lang="en-US" dirty="0" err="1"/>
              <a:t>Circom</a:t>
            </a:r>
            <a:r>
              <a:rPr lang="en-US" dirty="0"/>
              <a:t> and R1CS.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73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reads RANDOM locations in proof 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π proves that funds are not being created or destroyed.    All Tx are properly signed.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Boolean circuits are “universal”:   every fixed-time computation can be encoded as a </a:t>
            </a:r>
            <a:r>
              <a:rPr lang="en-US" dirty="0" err="1"/>
              <a:t>boolean</a:t>
            </a:r>
            <a:r>
              <a:rPr lang="en-US" dirty="0"/>
              <a:t> circuit of a certain size</a:t>
            </a:r>
          </a:p>
          <a:p>
            <a:pPr marL="0" indent="0">
              <a:buNone/>
            </a:pPr>
            <a:r>
              <a:rPr lang="en-US" dirty="0"/>
              <a:t>Once encoded, the arithmetic circuit output 0/1 whenever the input is all 0/1</a:t>
            </a:r>
          </a:p>
          <a:p>
            <a:pPr algn="l" rtl="0" latinLnBrk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5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WRITE:   and   </a:t>
            </a:r>
            <a:r>
              <a:rPr lang="en-US" dirty="0" err="1"/>
              <a:t>m_i</a:t>
            </a:r>
            <a:r>
              <a:rPr lang="en-US" dirty="0"/>
              <a:t> (1– </a:t>
            </a:r>
            <a:r>
              <a:rPr lang="en-US" dirty="0" err="1"/>
              <a:t>m_i</a:t>
            </a:r>
            <a:r>
              <a:rPr lang="en-US" dirty="0"/>
              <a:t>) = 0   for all  </a:t>
            </a:r>
            <a:r>
              <a:rPr lang="en-US" dirty="0" err="1"/>
              <a:t>i</a:t>
            </a:r>
            <a:r>
              <a:rPr lang="en-US" dirty="0"/>
              <a:t>=1,…,256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is stronger the soundness.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8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Succinctness requires an argument (cannot be a proof).   [</a:t>
            </a:r>
            <a:r>
              <a:rPr lang="en-US" dirty="0" err="1"/>
              <a:t>Goldreich-Hastad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5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Succinctness requires an argument (cannot be a proof).   [</a:t>
            </a:r>
            <a:r>
              <a:rPr lang="en-US" dirty="0" err="1"/>
              <a:t>Goldreich-Hastad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84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size of circuit is O(log n)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2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Gennaro, Gentry, </a:t>
            </a:r>
            <a:r>
              <a:rPr lang="en-US" err="1"/>
              <a:t>Parno</a:t>
            </a:r>
            <a:r>
              <a:rPr lang="en-US"/>
              <a:t>, </a:t>
            </a:r>
            <a:r>
              <a:rPr lang="en-US" err="1"/>
              <a:t>Reykova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6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11/9/20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0.png"/><Relationship Id="rId7" Type="http://schemas.openxmlformats.org/officeDocument/2006/relationships/image" Target="../media/image24.png"/><Relationship Id="rId2" Type="http://schemas.openxmlformats.org/officeDocument/2006/relationships/image" Target="../media/image4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00.png"/><Relationship Id="rId9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3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49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01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1.tiff"/><Relationship Id="rId4" Type="http://schemas.openxmlformats.org/officeDocument/2006/relationships/image" Target="../media/image10.tiff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tiff"/><Relationship Id="rId7" Type="http://schemas.openxmlformats.org/officeDocument/2006/relationships/image" Target="../media/image70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30.png"/><Relationship Id="rId10" Type="http://schemas.openxmlformats.org/officeDocument/2006/relationships/image" Target="../media/image131.png"/><Relationship Id="rId4" Type="http://schemas.openxmlformats.org/officeDocument/2006/relationships/image" Target="../media/image58.png"/><Relationship Id="rId9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400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tif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2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Proof Systems and SNARKs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EDFC-6000-8C4E-8488-B38B85B1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Interesting arithmetic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635D5-3ACD-DC49-82EF-B9C93D155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baseline="-25000" dirty="0" err="1"/>
              <a:t>hash</a:t>
            </a:r>
            <a:r>
              <a:rPr lang="en-US" dirty="0"/>
              <a:t>(h, </a:t>
            </a:r>
            <a:r>
              <a:rPr lang="en-US" b="1" dirty="0"/>
              <a:t>m</a:t>
            </a:r>
            <a:r>
              <a:rPr lang="en-US" dirty="0"/>
              <a:t>):   outputs 0 if   SHA256(</a:t>
            </a:r>
            <a:r>
              <a:rPr lang="en-US" b="1" dirty="0"/>
              <a:t>m</a:t>
            </a:r>
            <a:r>
              <a:rPr lang="en-US" dirty="0"/>
              <a:t>) = h ,   and ≠0 otherwise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C</a:t>
            </a:r>
            <a:r>
              <a:rPr lang="en-US" baseline="-25000" dirty="0" err="1"/>
              <a:t>hash</a:t>
            </a:r>
            <a:r>
              <a:rPr lang="en-US" dirty="0"/>
              <a:t>(h, </a:t>
            </a:r>
            <a:r>
              <a:rPr lang="en-US" b="1" dirty="0"/>
              <a:t>m</a:t>
            </a:r>
            <a:r>
              <a:rPr lang="en-US" dirty="0"/>
              <a:t>) = </a:t>
            </a:r>
            <a:r>
              <a:rPr lang="en-US" sz="2800" dirty="0"/>
              <a:t>(</a:t>
            </a:r>
            <a:r>
              <a:rPr lang="en-US" dirty="0"/>
              <a:t>h – SHA256(</a:t>
            </a:r>
            <a:r>
              <a:rPr lang="en-US" b="1" dirty="0"/>
              <a:t>m</a:t>
            </a:r>
            <a:r>
              <a:rPr lang="en-US" dirty="0"/>
              <a:t>)</a:t>
            </a:r>
            <a:r>
              <a:rPr lang="en-US" sz="2800" dirty="0"/>
              <a:t>)  ,</a:t>
            </a:r>
            <a:r>
              <a:rPr lang="en-US" dirty="0"/>
              <a:t>		| </a:t>
            </a:r>
            <a:r>
              <a:rPr lang="en-US" dirty="0" err="1"/>
              <a:t>C</a:t>
            </a:r>
            <a:r>
              <a:rPr lang="en-US" baseline="-25000" dirty="0" err="1"/>
              <a:t>hash</a:t>
            </a:r>
            <a:r>
              <a:rPr lang="en-US" dirty="0"/>
              <a:t>| ≈ 20K gates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</a:t>
            </a:r>
            <a:r>
              <a:rPr lang="en-US" baseline="-25000" dirty="0" err="1"/>
              <a:t>sig</a:t>
            </a:r>
            <a:r>
              <a:rPr lang="en-US" dirty="0"/>
              <a:t>((pk, m), </a:t>
            </a:r>
            <a:r>
              <a:rPr lang="en-US" dirty="0" err="1"/>
              <a:t>σ</a:t>
            </a:r>
            <a:r>
              <a:rPr lang="en-US" dirty="0"/>
              <a:t>):   output  0  if </a:t>
            </a:r>
            <a:r>
              <a:rPr lang="en-US" dirty="0" err="1"/>
              <a:t>σ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						a valid ECDSA signature of m under pk</a:t>
            </a:r>
          </a:p>
        </p:txBody>
      </p:sp>
    </p:spTree>
    <p:extLst>
      <p:ext uri="{BB962C8B-B14F-4D97-AF65-F5344CB8AC3E}">
        <p14:creationId xmlns:p14="http://schemas.microsoft.com/office/powerpoint/2010/main" val="648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(2)  non-interactive proof systems    </a:t>
            </a:r>
            <a:r>
              <a:rPr lang="en-US" sz="1600" dirty="0"/>
              <a:t>(for NP)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60DB4E-756E-CA44-9ED0-E28A9A054E0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808263"/>
                <a:ext cx="8229600" cy="1231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⇾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60DB4E-756E-CA44-9ED0-E28A9A054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08263"/>
                <a:ext cx="8229600" cy="1231408"/>
              </a:xfrm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0203C9B-4763-CA45-A232-04E8E29410BE}"/>
              </a:ext>
            </a:extLst>
          </p:cNvPr>
          <p:cNvGrpSpPr/>
          <p:nvPr/>
        </p:nvGrpSpPr>
        <p:grpSpPr>
          <a:xfrm>
            <a:off x="645862" y="1282541"/>
            <a:ext cx="7836688" cy="648484"/>
            <a:chOff x="-309789" y="1673817"/>
            <a:chExt cx="7836688" cy="64848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2D17DA6-4AF6-1D42-948B-634A4C1B7B1A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B7E286-911C-B447-B311-70D502B61B3C}"/>
                    </a:ext>
                  </a:extLst>
                </p:cNvPr>
                <p:cNvSpPr txBox="1"/>
                <p:nvPr/>
              </p:nvSpPr>
              <p:spPr>
                <a:xfrm>
                  <a:off x="-309789" y="1815243"/>
                  <a:ext cx="3004605" cy="4901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B7E286-911C-B447-B311-70D502B61B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9789" y="1815243"/>
                  <a:ext cx="3004605" cy="490199"/>
                </a:xfrm>
                <a:prstGeom prst="rect">
                  <a:avLst/>
                </a:prstGeom>
                <a:blipFill>
                  <a:blip r:embed="rId4"/>
                  <a:stretch>
                    <a:fillRect l="-2941" t="-7692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3750A43-9D60-8D4A-84B9-526AD04F1BAE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7F75E-B124-7441-8BA2-CF40C50E3F17}"/>
                    </a:ext>
                  </a:extLst>
                </p:cNvPr>
                <p:cNvSpPr txBox="1"/>
                <p:nvPr/>
              </p:nvSpPr>
              <p:spPr>
                <a:xfrm>
                  <a:off x="4660730" y="1815559"/>
                  <a:ext cx="2866169" cy="506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7F75E-B124-7441-8BA2-CF40C50E3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730" y="1815559"/>
                  <a:ext cx="2866169" cy="506742"/>
                </a:xfrm>
                <a:prstGeom prst="rect">
                  <a:avLst/>
                </a:prstGeom>
                <a:blipFill>
                  <a:blip r:embed="rId5"/>
                  <a:stretch>
                    <a:fillRect l="-3540" t="-7317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370A0F3-E260-A442-AE89-7FB3E87D6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9396" y="2296695"/>
                <a:ext cx="8877008" cy="2721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.      Two standard goals for prover P:</a:t>
                </a:r>
              </a:p>
              <a:p>
                <a:pPr marL="457200" indent="-457200">
                  <a:spcBef>
                    <a:spcPts val="1224"/>
                  </a:spcBef>
                  <a:buAutoNum type="arabicParenBoth"/>
                </a:pPr>
                <a:r>
                  <a:rPr lang="en-US" sz="2400" b="1" u="sng" dirty="0"/>
                  <a:t>Soundness</a:t>
                </a:r>
                <a:r>
                  <a:rPr lang="en-US" sz="2400" dirty="0"/>
                  <a:t>:  convince Verifier that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(e.g.,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/>
                  <a:t>such that  [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2400" dirty="0"/>
                  <a:t>  ]   )</a:t>
                </a:r>
              </a:p>
              <a:p>
                <a:pPr marL="457200" indent="-457200">
                  <a:spcBef>
                    <a:spcPts val="1776"/>
                  </a:spcBef>
                  <a:buAutoNum type="arabicParenBoth" startAt="2"/>
                </a:pPr>
                <a:r>
                  <a:rPr lang="en-US" sz="2400" b="1" u="sng" dirty="0"/>
                  <a:t>Knowledge</a:t>
                </a:r>
                <a:r>
                  <a:rPr lang="en-US" sz="2400" dirty="0"/>
                  <a:t>:   convince Verifier that P “knows”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(e.g.,   P knows a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370A0F3-E260-A442-AE89-7FB3E87D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396" y="2296695"/>
                <a:ext cx="8877008" cy="2721885"/>
              </a:xfrm>
              <a:prstGeom prst="rect">
                <a:avLst/>
              </a:prstGeom>
              <a:blipFill>
                <a:blip r:embed="rId6"/>
                <a:stretch>
                  <a:fillRect l="-999" t="-926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1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CF6-B647-4441-A7BA-DACFE4C9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trivial proof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30A99-D86F-5244-B055-F8ACBA263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223" y="1200151"/>
                <a:ext cx="9005777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Why can’t prover simply send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 to verifier?   </a:t>
                </a:r>
              </a:p>
              <a:p>
                <a:r>
                  <a:rPr lang="en-US" dirty="0"/>
                  <a:t>Verifier checks if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dirty="0"/>
                  <a:t>   and accepts if so.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b="1" u="sng" dirty="0"/>
                  <a:t>Problems with this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(1)</a:t>
                </a:r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 might be secret:   prover cannot reveal 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 to verifier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(2)  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 might be long:   we want a “short” proof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(3)   computing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may be hard:  want to minimize Verifier’s 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30A99-D86F-5244-B055-F8ACBA263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223" y="1200151"/>
                <a:ext cx="9005777" cy="3818430"/>
              </a:xfrm>
              <a:blipFill>
                <a:blip r:embed="rId2"/>
                <a:stretch>
                  <a:fillRect l="-1128" t="-993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4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Non-interactive Proof Systems    </a:t>
            </a:r>
            <a:r>
              <a:rPr lang="en-US" sz="2000" dirty="0"/>
              <a:t>(for NP)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60DB4E-756E-CA44-9ED0-E28A9A054E0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808263"/>
                <a:ext cx="8229600" cy="1231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⇾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60DB4E-756E-CA44-9ED0-E28A9A054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08263"/>
                <a:ext cx="8229600" cy="123140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0203C9B-4763-CA45-A232-04E8E29410BE}"/>
              </a:ext>
            </a:extLst>
          </p:cNvPr>
          <p:cNvGrpSpPr/>
          <p:nvPr/>
        </p:nvGrpSpPr>
        <p:grpSpPr>
          <a:xfrm>
            <a:off x="1124329" y="1282541"/>
            <a:ext cx="7358221" cy="648484"/>
            <a:chOff x="168678" y="1673817"/>
            <a:chExt cx="7358221" cy="64848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2D17DA6-4AF6-1D42-948B-634A4C1B7B1A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B7E286-911C-B447-B311-70D502B61B3C}"/>
                    </a:ext>
                  </a:extLst>
                </p:cNvPr>
                <p:cNvSpPr txBox="1"/>
                <p:nvPr/>
              </p:nvSpPr>
              <p:spPr>
                <a:xfrm>
                  <a:off x="168678" y="1815243"/>
                  <a:ext cx="2483051" cy="506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public input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B7E286-911C-B447-B311-70D502B61B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78" y="1815243"/>
                  <a:ext cx="2483051" cy="506742"/>
                </a:xfrm>
                <a:prstGeom prst="rect">
                  <a:avLst/>
                </a:prstGeom>
                <a:blipFill>
                  <a:blip r:embed="rId3"/>
                  <a:stretch>
                    <a:fillRect l="-3046" t="-7317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3750A43-9D60-8D4A-84B9-526AD04F1BAE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7F75E-B124-7441-8BA2-CF40C50E3F17}"/>
                    </a:ext>
                  </a:extLst>
                </p:cNvPr>
                <p:cNvSpPr txBox="1"/>
                <p:nvPr/>
              </p:nvSpPr>
              <p:spPr>
                <a:xfrm>
                  <a:off x="4660730" y="1815559"/>
                  <a:ext cx="2866169" cy="506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7F75E-B124-7441-8BA2-CF40C50E3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730" y="1815559"/>
                  <a:ext cx="2866169" cy="506742"/>
                </a:xfrm>
                <a:prstGeom prst="rect">
                  <a:avLst/>
                </a:prstGeom>
                <a:blipFill>
                  <a:blip r:embed="rId4"/>
                  <a:stretch>
                    <a:fillRect l="-3540" t="-7317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2B0A5E-7D8C-5A4D-B791-6AA79F080791}"/>
                  </a:ext>
                </a:extLst>
              </p:cNvPr>
              <p:cNvSpPr txBox="1"/>
              <p:nvPr/>
            </p:nvSpPr>
            <p:spPr>
              <a:xfrm>
                <a:off x="1896024" y="2512622"/>
                <a:ext cx="6161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setup</a:t>
                </a:r>
                <a:r>
                  <a:rPr lang="en-US" b="1" dirty="0">
                    <a:solidFill>
                      <a:schemeClr val="tx1"/>
                    </a:solidFill>
                  </a:rPr>
                  <a:t>:   S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 ⇾  public parameters  (</a:t>
                </a:r>
                <a:r>
                  <a:rPr lang="en-US" b="1" i="1" dirty="0" err="1"/>
                  <a:t>S</a:t>
                </a:r>
                <a:r>
                  <a:rPr lang="en-US" b="1" i="1" baseline="-25000" dirty="0" err="1"/>
                  <a:t>p</a:t>
                </a:r>
                <a:r>
                  <a:rPr lang="en-US" b="1" i="1" dirty="0"/>
                  <a:t>, </a:t>
                </a:r>
                <a:r>
                  <a:rPr lang="en-US" b="1" i="1" dirty="0" err="1"/>
                  <a:t>S</a:t>
                </a:r>
                <a:r>
                  <a:rPr lang="en-US" b="1" i="1" baseline="-25000" dirty="0" err="1"/>
                  <a:t>v</a:t>
                </a:r>
                <a:r>
                  <a:rPr lang="en-US" b="1" i="1" dirty="0"/>
                  <a:t>)</a:t>
                </a:r>
                <a:endParaRPr lang="en-US" b="1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2B0A5E-7D8C-5A4D-B791-6AA79F080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24" y="2512622"/>
                <a:ext cx="6161367" cy="461665"/>
              </a:xfrm>
              <a:prstGeom prst="rect">
                <a:avLst/>
              </a:prstGeom>
              <a:blipFill>
                <a:blip r:embed="rId5"/>
                <a:stretch>
                  <a:fillRect l="-1646" t="-10526" r="-61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02BBA6B-E5BD-A044-871D-8785E605046C}"/>
              </a:ext>
            </a:extLst>
          </p:cNvPr>
          <p:cNvGrpSpPr/>
          <p:nvPr/>
        </p:nvGrpSpPr>
        <p:grpSpPr>
          <a:xfrm>
            <a:off x="457200" y="3290164"/>
            <a:ext cx="8485322" cy="1526396"/>
            <a:chOff x="457200" y="3492185"/>
            <a:chExt cx="8485322" cy="15263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925A7B8-F8F4-6A4A-AA3C-4AB28D687D2D}"/>
                    </a:ext>
                  </a:extLst>
                </p:cNvPr>
                <p:cNvSpPr txBox="1"/>
                <p:nvPr/>
              </p:nvSpPr>
              <p:spPr>
                <a:xfrm>
                  <a:off x="666428" y="3549113"/>
                  <a:ext cx="2754280" cy="513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solidFill>
                        <a:schemeClr val="tx1"/>
                      </a:solidFill>
                    </a:rPr>
                    <a:t>Prover P(</a:t>
                  </a:r>
                  <a:r>
                    <a:rPr lang="en-US" b="1" i="1" u="sng" dirty="0" err="1"/>
                    <a:t>S</a:t>
                  </a:r>
                  <a:r>
                    <a:rPr lang="en-US" b="1" i="1" u="sng" baseline="-25000" dirty="0" err="1"/>
                    <a:t>p</a:t>
                  </a:r>
                  <a:r>
                    <a:rPr lang="en-US" u="sng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u="sng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u="sng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u="sng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r>
                    <a:rPr lang="en-US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925A7B8-F8F4-6A4A-AA3C-4AB28D687D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428" y="3549113"/>
                  <a:ext cx="2754280" cy="513282"/>
                </a:xfrm>
                <a:prstGeom prst="rect">
                  <a:avLst/>
                </a:prstGeom>
                <a:blipFill>
                  <a:blip r:embed="rId7"/>
                  <a:stretch>
                    <a:fillRect l="-3211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84A4467-C95F-E242-9294-3C4A61AE1D30}"/>
                    </a:ext>
                  </a:extLst>
                </p:cNvPr>
                <p:cNvSpPr txBox="1"/>
                <p:nvPr/>
              </p:nvSpPr>
              <p:spPr>
                <a:xfrm>
                  <a:off x="5452821" y="3549113"/>
                  <a:ext cx="2773067" cy="513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solidFill>
                        <a:schemeClr val="tx1"/>
                      </a:solidFill>
                    </a:rPr>
                    <a:t>Verifier V(</a:t>
                  </a:r>
                  <a:r>
                    <a:rPr lang="en-US" b="1" i="1" u="sng" dirty="0" err="1"/>
                    <a:t>S</a:t>
                  </a:r>
                  <a:r>
                    <a:rPr lang="en-US" b="1" i="1" u="sng" baseline="-25000" dirty="0" err="1"/>
                    <a:t>v</a:t>
                  </a:r>
                  <a:r>
                    <a:rPr lang="en-US" u="sng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u="sng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u="sng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84A4467-C95F-E242-9294-3C4A61AE1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821" y="3549113"/>
                  <a:ext cx="2773067" cy="513282"/>
                </a:xfrm>
                <a:prstGeom prst="rect">
                  <a:avLst/>
                </a:prstGeom>
                <a:blipFill>
                  <a:blip r:embed="rId8"/>
                  <a:stretch>
                    <a:fillRect l="-3653" r="-457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BEBAE9F-D5E1-2A4A-A3BA-8CC53F7F2713}"/>
                </a:ext>
              </a:extLst>
            </p:cNvPr>
            <p:cNvGrpSpPr/>
            <p:nvPr/>
          </p:nvGrpSpPr>
          <p:grpSpPr>
            <a:xfrm>
              <a:off x="2010491" y="3889173"/>
              <a:ext cx="4095842" cy="584775"/>
              <a:chOff x="2289460" y="3253740"/>
              <a:chExt cx="4095842" cy="584775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97271D5-0793-AF46-A70D-81A8AE26AE8D}"/>
                  </a:ext>
                </a:extLst>
              </p:cNvPr>
              <p:cNvCxnSpPr/>
              <p:nvPr/>
            </p:nvCxnSpPr>
            <p:spPr>
              <a:xfrm>
                <a:off x="2289460" y="3766088"/>
                <a:ext cx="409584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5E99880-2B32-BA40-A25C-C06B2862D0A2}"/>
                      </a:ext>
                    </a:extLst>
                  </p:cNvPr>
                  <p:cNvSpPr txBox="1"/>
                  <p:nvPr/>
                </p:nvSpPr>
                <p:spPr>
                  <a:xfrm>
                    <a:off x="3536068" y="3253740"/>
                    <a:ext cx="136691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a:t>proof</a:t>
                    </a:r>
                    <a:r>
                      <a:rPr lang="en-US" sz="3200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a14:m>
                    <a:endParaRPr lang="en-US" sz="32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787715C-879B-244B-A7F3-EAB158732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6068" y="3253740"/>
                    <a:ext cx="1366913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505" b="-19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3FD555-EEFA-5F45-AAE6-63D3CBB267BF}"/>
                </a:ext>
              </a:extLst>
            </p:cNvPr>
            <p:cNvSpPr txBox="1"/>
            <p:nvPr/>
          </p:nvSpPr>
          <p:spPr>
            <a:xfrm>
              <a:off x="5408659" y="4458450"/>
              <a:ext cx="340349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output accept or reject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0B635D5-AE7A-FF45-94E5-4D7447FDF365}"/>
                </a:ext>
              </a:extLst>
            </p:cNvPr>
            <p:cNvSpPr/>
            <p:nvPr/>
          </p:nvSpPr>
          <p:spPr>
            <a:xfrm>
              <a:off x="457200" y="3492185"/>
              <a:ext cx="8485322" cy="15263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7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Non-interactive Proof Systems    </a:t>
            </a:r>
            <a:r>
              <a:rPr lang="en-US" sz="2000" dirty="0"/>
              <a:t>(for NP)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4" y="1105554"/>
                <a:ext cx="8660524" cy="38184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non-interactive proof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  for prover and verifier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⇾  accept or reject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4" y="1105554"/>
                <a:ext cx="8660524" cy="3818431"/>
              </a:xfrm>
              <a:blipFill>
                <a:blip r:embed="rId2"/>
                <a:stretch>
                  <a:fillRect l="-102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59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8FD-D40F-424F-AE5D-88E94B3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systems: properties  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/>
              <p:nvPr/>
            </p:nvSpPr>
            <p:spPr>
              <a:xfrm>
                <a:off x="684108" y="902408"/>
                <a:ext cx="2759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sz="2800" b="1" i="1" u="sng" dirty="0">
                    <a:solidFill>
                      <a:schemeClr val="tx1"/>
                    </a:solidFill>
                  </a:rPr>
                  <a:t>pp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" y="902408"/>
                <a:ext cx="2759089" cy="523220"/>
              </a:xfrm>
              <a:prstGeom prst="rect">
                <a:avLst/>
              </a:prstGeom>
              <a:blipFill>
                <a:blip r:embed="rId2"/>
                <a:stretch>
                  <a:fillRect l="-3211" t="-11905" r="-321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/>
              <p:nvPr/>
            </p:nvSpPr>
            <p:spPr>
              <a:xfrm>
                <a:off x="5437159" y="902408"/>
                <a:ext cx="2959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 (</a:t>
                </a:r>
                <a:r>
                  <a:rPr lang="en-US" sz="2800" b="1" i="1" u="sng" dirty="0">
                    <a:solidFill>
                      <a:schemeClr val="tx1"/>
                    </a:solidFill>
                  </a:rPr>
                  <a:t>pp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59" y="902408"/>
                <a:ext cx="2959465" cy="523220"/>
              </a:xfrm>
              <a:prstGeom prst="rect">
                <a:avLst/>
              </a:prstGeom>
              <a:blipFill>
                <a:blip r:embed="rId3"/>
                <a:stretch>
                  <a:fillRect l="-2991" t="-11905" r="-341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BED75-B024-F148-BEC0-290045D3A021}"/>
              </a:ext>
            </a:extLst>
          </p:cNvPr>
          <p:cNvGrpSpPr/>
          <p:nvPr/>
        </p:nvGrpSpPr>
        <p:grpSpPr>
          <a:xfrm>
            <a:off x="2289460" y="1242468"/>
            <a:ext cx="4095842" cy="584775"/>
            <a:chOff x="2289460" y="3253740"/>
            <a:chExt cx="4095842" cy="58477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60E9A2-6E08-534B-9F95-ECE384127999}"/>
                </a:ext>
              </a:extLst>
            </p:cNvPr>
            <p:cNvCxnSpPr/>
            <p:nvPr/>
          </p:nvCxnSpPr>
          <p:spPr>
            <a:xfrm>
              <a:off x="2289460" y="3766088"/>
              <a:ext cx="40958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/>
                <p:nvPr/>
              </p:nvSpPr>
              <p:spPr>
                <a:xfrm>
                  <a:off x="3536068" y="3253740"/>
                  <a:ext cx="13669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tx1"/>
                      </a:solidFill>
                      <a:latin typeface="+mn-lt"/>
                      <a:ea typeface="Cambria Math" panose="02040503050406030204" pitchFamily="18" charset="0"/>
                    </a:rPr>
                    <a:t>proof</a:t>
                  </a:r>
                  <a:r>
                    <a:rPr lang="en-US" sz="320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068" y="3253740"/>
                  <a:ext cx="136691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6422" b="-19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61460-8EAF-8C40-82EE-0434FB276361}"/>
              </a:ext>
            </a:extLst>
          </p:cNvPr>
          <p:cNvSpPr txBox="1"/>
          <p:nvPr/>
        </p:nvSpPr>
        <p:spPr>
          <a:xfrm>
            <a:off x="5831388" y="1811745"/>
            <a:ext cx="24000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/>
              <p:nvPr/>
            </p:nvSpPr>
            <p:spPr>
              <a:xfrm>
                <a:off x="54428" y="2462997"/>
                <a:ext cx="9035143" cy="259077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Complete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   ⇒    V(</a:t>
                </a:r>
                <a:r>
                  <a:rPr lang="en-US" sz="2000" dirty="0" err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</a:t>
                </a:r>
                <a:r>
                  <a:rPr lang="en-US" sz="2000" baseline="-25000" dirty="0" err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v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P(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</a:t>
                </a:r>
                <a:r>
                  <a:rPr lang="en-US" sz="2000" baseline="-25000" dirty="0" err="1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) = accept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Proof of knowledge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: V accepts  ⇒  P “knows”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s</a:t>
                </a:r>
                <a:r>
                  <a:rPr lang="en-US" sz="2400" dirty="0" err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.t.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endParaRPr lang="en-US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l">
                  <a:spcBef>
                    <a:spcPts val="1800"/>
                  </a:spcBef>
                </a:pP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	in some cases, </a:t>
                </a:r>
                <a:r>
                  <a:rPr lang="en-US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soundness</a:t>
                </a: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 is sufficient: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=0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l"/>
                <a:endParaRPr lang="en-US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Zero knowledge 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(optional):   </a:t>
                </a: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)  “reveals nothing” about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" y="2462997"/>
                <a:ext cx="9035143" cy="2590774"/>
              </a:xfrm>
              <a:prstGeom prst="rect">
                <a:avLst/>
              </a:prstGeom>
              <a:blipFill>
                <a:blip r:embed="rId6"/>
                <a:stretch>
                  <a:fillRect l="-140" t="-1942" r="-420" b="-43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9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2"/>
    </mc:Choice>
    <mc:Fallback xmlns="">
      <p:transition spd="slow" advTm="8221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6B0C-BF22-3647-9E12-427431A7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(a) Proof/argument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25659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Goal</a:t>
                </a: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:   V accepts  ⇒  P “knows”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 s</a:t>
                </a:r>
                <a:r>
                  <a:rPr lang="en-US" dirty="0" err="1">
                    <a:latin typeface="Roboto" panose="02000000000000000000" pitchFamily="2" charset="0"/>
                    <a:ea typeface="Roboto" panose="02000000000000000000" pitchFamily="2" charset="0"/>
                  </a:rPr>
                  <a:t>.t.</a:t>
                </a: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endParaRPr lang="en-US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What does it mean to ”know”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 ??</a:t>
                </a:r>
              </a:p>
              <a:p>
                <a:pPr marL="0" indent="0">
                  <a:buNone/>
                </a:pPr>
                <a:endParaRPr lang="en-US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informal def:   </a:t>
                </a: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P knows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,  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 can be “extracted” from 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2565938"/>
              </a:xfrm>
              <a:blipFill>
                <a:blip r:embed="rId2"/>
                <a:stretch>
                  <a:fillRect l="-1170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866A37-4D88-F748-BC80-3928C03724F3}"/>
              </a:ext>
            </a:extLst>
          </p:cNvPr>
          <p:cNvGrpSpPr/>
          <p:nvPr/>
        </p:nvGrpSpPr>
        <p:grpSpPr>
          <a:xfrm>
            <a:off x="6274412" y="3766089"/>
            <a:ext cx="2412388" cy="1130061"/>
            <a:chOff x="6274412" y="3766089"/>
            <a:chExt cx="2412388" cy="1130061"/>
          </a:xfrm>
        </p:grpSpPr>
        <p:pic>
          <p:nvPicPr>
            <p:cNvPr id="1026" name="Picture 2" descr="Man Tied Stock Illustrations – 1,129 Man Tied Stock Illustrations, Vectors  &amp; Clipart - Dreamstime">
              <a:extLst>
                <a:ext uri="{FF2B5EF4-FFF2-40B4-BE49-F238E27FC236}">
                  <a16:creationId xmlns:a16="http://schemas.microsoft.com/office/drawing/2014/main" id="{1287F10B-790E-BE45-94CE-7CAAC99DF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776" y="3766089"/>
              <a:ext cx="2069024" cy="1130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378CF-4FE9-B244-B9BA-68FDA771AC89}"/>
                </a:ext>
              </a:extLst>
            </p:cNvPr>
            <p:cNvSpPr txBox="1"/>
            <p:nvPr/>
          </p:nvSpPr>
          <p:spPr>
            <a:xfrm>
              <a:off x="6274412" y="3869454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1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02732A-9000-0044-B4DA-60AC8EBBD014}"/>
              </a:ext>
            </a:extLst>
          </p:cNvPr>
          <p:cNvSpPr/>
          <p:nvPr/>
        </p:nvSpPr>
        <p:spPr>
          <a:xfrm>
            <a:off x="914399" y="3451450"/>
            <a:ext cx="7102929" cy="10123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93BE0-9CBC-E24E-ADE1-8EACD82E78D9}"/>
              </a:ext>
            </a:extLst>
          </p:cNvPr>
          <p:cNvSpPr/>
          <p:nvPr/>
        </p:nvSpPr>
        <p:spPr>
          <a:xfrm>
            <a:off x="914400" y="1943100"/>
            <a:ext cx="7102929" cy="10123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E6B0C-BF22-3647-9E12-427431A7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(a) Proof/argument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980" y="1091662"/>
                <a:ext cx="8958020" cy="405183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Roboto" panose="02000000000000000000" pitchFamily="2" charset="0"/>
                  </a:rPr>
                  <a:t>Formally:   (S, P, V) is a </a:t>
                </a:r>
                <a:r>
                  <a:rPr lang="en-US" b="1" dirty="0">
                    <a:ea typeface="Roboto" panose="02000000000000000000" pitchFamily="2" charset="0"/>
                  </a:rPr>
                  <a:t>proof of knowledge </a:t>
                </a:r>
                <a:r>
                  <a:rPr lang="en-US" dirty="0">
                    <a:ea typeface="Roboto" panose="02000000000000000000" pitchFamily="2" charset="0"/>
                  </a:rPr>
                  <a:t>for a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if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for every adversary  A = (A</a:t>
                </a:r>
                <a:r>
                  <a:rPr lang="en-US" baseline="-25000" dirty="0">
                    <a:ea typeface="Roboto" panose="02000000000000000000" pitchFamily="2" charset="0"/>
                  </a:rPr>
                  <a:t>0</a:t>
                </a:r>
                <a:r>
                  <a:rPr lang="en-US" dirty="0">
                    <a:ea typeface="Roboto" panose="02000000000000000000" pitchFamily="2" charset="0"/>
                  </a:rPr>
                  <a:t>, A</a:t>
                </a:r>
                <a:r>
                  <a:rPr lang="en-US" baseline="-25000" dirty="0">
                    <a:ea typeface="Roboto" panose="02000000000000000000" pitchFamily="2" charset="0"/>
                  </a:rPr>
                  <a:t>1</a:t>
                </a:r>
                <a:r>
                  <a:rPr lang="en-US" dirty="0">
                    <a:ea typeface="Roboto" panose="02000000000000000000" pitchFamily="2" charset="0"/>
                  </a:rPr>
                  <a:t>)  such that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</a:t>
                </a:r>
                <a:r>
                  <a:rPr lang="en-US" sz="2200" dirty="0"/>
                  <a:t>S(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) ⇾ 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v</a:t>
                </a:r>
                <a:r>
                  <a:rPr lang="en-US" sz="2200" dirty="0"/>
                  <a:t>),		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st</a:t>
                </a:r>
                <a:r>
                  <a:rPr lang="en-US" sz="2200" dirty="0"/>
                  <a:t>) ⇽ A</a:t>
                </a:r>
                <a:r>
                  <a:rPr lang="en-US" sz="2200" baseline="-25000" dirty="0"/>
                  <a:t>0</a:t>
                </a:r>
                <a:r>
                  <a:rPr lang="en-US" sz="2200" dirty="0"/>
                  <a:t>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),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dirty="0"/>
                  <a:t> ⇽ A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st</a:t>
                </a:r>
                <a:r>
                  <a:rPr lang="en-US" sz="2200" dirty="0"/>
                  <a:t>):   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200" dirty="0"/>
                  <a:t>				Pr[V(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v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dirty="0"/>
                  <a:t>) = accept] &gt; 1/10</a:t>
                </a:r>
                <a:r>
                  <a:rPr lang="en-US" sz="2200" baseline="30000" dirty="0"/>
                  <a:t>6</a:t>
                </a:r>
                <a:r>
                  <a:rPr lang="en-US" sz="2200" dirty="0"/>
                  <a:t>	(non-negligible)</a:t>
                </a:r>
                <a:endParaRPr lang="en-US" sz="2200" baseline="30000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there is an efficient extractor  E  (that uses A</a:t>
                </a:r>
                <a:r>
                  <a:rPr lang="en-US" baseline="-25000" dirty="0"/>
                  <a:t>1</a:t>
                </a:r>
                <a:r>
                  <a:rPr lang="en-US" dirty="0"/>
                  <a:t> as a black box) 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</a:t>
                </a:r>
                <a:r>
                  <a:rPr lang="en-US" sz="2200" dirty="0"/>
                  <a:t>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) ⇾ 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v</a:t>
                </a:r>
                <a:r>
                  <a:rPr lang="en-US" sz="2200" dirty="0"/>
                  <a:t>),		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st</a:t>
                </a:r>
                <a:r>
                  <a:rPr lang="en-US" sz="2200" dirty="0"/>
                  <a:t>) ⇽ A</a:t>
                </a:r>
                <a:r>
                  <a:rPr lang="en-US" sz="2200" baseline="-25000" dirty="0"/>
                  <a:t>0</a:t>
                </a:r>
                <a:r>
                  <a:rPr lang="en-US" sz="2200" dirty="0"/>
                  <a:t>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),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/>
                  <a:t> ⇽ E(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st</a:t>
                </a:r>
                <a:r>
                  <a:rPr lang="en-US" sz="2200" dirty="0"/>
                  <a:t>):   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200" dirty="0"/>
                  <a:t>				Pr[C(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/>
                  <a:t>) = 0] &gt; 1/10</a:t>
                </a:r>
                <a:r>
                  <a:rPr lang="en-US" sz="2200" baseline="30000" dirty="0"/>
                  <a:t>6			</a:t>
                </a:r>
                <a:r>
                  <a:rPr lang="en-US" sz="2200" dirty="0"/>
                  <a:t>(non-negligible)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If only for poly. time A   ⇒   (S, P, V) is only an </a:t>
                </a:r>
                <a:r>
                  <a:rPr lang="en-US" b="1" dirty="0"/>
                  <a:t>argument of knowledge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980" y="1091662"/>
                <a:ext cx="8958020" cy="4051837"/>
              </a:xfrm>
              <a:blipFill>
                <a:blip r:embed="rId2"/>
                <a:stretch>
                  <a:fillRect l="-992" t="-623" r="-142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1892BE-2AAD-7F48-8C68-BEC6EB5157D1}"/>
              </a:ext>
            </a:extLst>
          </p:cNvPr>
          <p:cNvCxnSpPr/>
          <p:nvPr/>
        </p:nvCxnSpPr>
        <p:spPr>
          <a:xfrm>
            <a:off x="108488" y="4566896"/>
            <a:ext cx="9035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2CB11E8-EE5A-944E-9177-9B435F059324}"/>
              </a:ext>
            </a:extLst>
          </p:cNvPr>
          <p:cNvSpPr/>
          <p:nvPr/>
        </p:nvSpPr>
        <p:spPr>
          <a:xfrm>
            <a:off x="5641383" y="3487119"/>
            <a:ext cx="2154264" cy="5424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6B0C-BF22-3647-9E12-427431A7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(a) Proof/argument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980" y="1091662"/>
                <a:ext cx="8958020" cy="405183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Roboto" panose="02000000000000000000" pitchFamily="2" charset="0"/>
                  </a:rPr>
                  <a:t>Formally:   (S, P, V) is a </a:t>
                </a:r>
                <a:r>
                  <a:rPr lang="en-US" b="1" dirty="0">
                    <a:ea typeface="Roboto" panose="02000000000000000000" pitchFamily="2" charset="0"/>
                  </a:rPr>
                  <a:t>proof of knowledge </a:t>
                </a:r>
                <a:r>
                  <a:rPr lang="en-US" dirty="0">
                    <a:ea typeface="Roboto" panose="02000000000000000000" pitchFamily="2" charset="0"/>
                  </a:rPr>
                  <a:t>for a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if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for every adversary  A = (A</a:t>
                </a:r>
                <a:r>
                  <a:rPr lang="en-US" baseline="-25000" dirty="0">
                    <a:ea typeface="Roboto" panose="02000000000000000000" pitchFamily="2" charset="0"/>
                  </a:rPr>
                  <a:t>0</a:t>
                </a:r>
                <a:r>
                  <a:rPr lang="en-US" dirty="0">
                    <a:ea typeface="Roboto" panose="02000000000000000000" pitchFamily="2" charset="0"/>
                  </a:rPr>
                  <a:t>, A</a:t>
                </a:r>
                <a:r>
                  <a:rPr lang="en-US" baseline="-25000" dirty="0">
                    <a:ea typeface="Roboto" panose="02000000000000000000" pitchFamily="2" charset="0"/>
                  </a:rPr>
                  <a:t>1</a:t>
                </a:r>
                <a:r>
                  <a:rPr lang="en-US" dirty="0">
                    <a:ea typeface="Roboto" panose="02000000000000000000" pitchFamily="2" charset="0"/>
                  </a:rPr>
                  <a:t>)  such that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</a:t>
                </a:r>
                <a:r>
                  <a:rPr lang="en-US" sz="2200" dirty="0"/>
                  <a:t>S(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) ⇾ 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v</a:t>
                </a:r>
                <a:r>
                  <a:rPr lang="en-US" sz="2200" dirty="0"/>
                  <a:t>),		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st</a:t>
                </a:r>
                <a:r>
                  <a:rPr lang="en-US" sz="2200" dirty="0"/>
                  <a:t>) ⇽ A</a:t>
                </a:r>
                <a:r>
                  <a:rPr lang="en-US" sz="2200" baseline="-25000" dirty="0"/>
                  <a:t>0</a:t>
                </a:r>
                <a:r>
                  <a:rPr lang="en-US" sz="2200" dirty="0"/>
                  <a:t>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),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dirty="0"/>
                  <a:t> ⇽ A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st</a:t>
                </a:r>
                <a:r>
                  <a:rPr lang="en-US" sz="2200" dirty="0"/>
                  <a:t>):   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200" dirty="0"/>
                  <a:t>				Pr[V(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v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dirty="0"/>
                  <a:t>) = accept] &gt; 1/10</a:t>
                </a:r>
                <a:r>
                  <a:rPr lang="en-US" sz="2200" baseline="30000" dirty="0"/>
                  <a:t>6</a:t>
                </a:r>
                <a:r>
                  <a:rPr lang="en-US" sz="2200" dirty="0"/>
                  <a:t>	(non-negligible)</a:t>
                </a:r>
                <a:endParaRPr lang="en-US" sz="2200" baseline="30000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there is an efficient extractor  E  (that uses A</a:t>
                </a:r>
                <a:r>
                  <a:rPr lang="en-US" baseline="-25000" dirty="0"/>
                  <a:t>1</a:t>
                </a:r>
                <a:r>
                  <a:rPr lang="en-US" dirty="0"/>
                  <a:t> as a black box) 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</a:t>
                </a:r>
                <a:r>
                  <a:rPr lang="en-US" sz="2200" dirty="0"/>
                  <a:t>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) ⇾ 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v</a:t>
                </a:r>
                <a:r>
                  <a:rPr lang="en-US" sz="2200" dirty="0"/>
                  <a:t>),		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st</a:t>
                </a:r>
                <a:r>
                  <a:rPr lang="en-US" sz="2200" dirty="0"/>
                  <a:t>) ⇽ A</a:t>
                </a:r>
                <a:r>
                  <a:rPr lang="en-US" sz="2200" baseline="-25000" dirty="0"/>
                  <a:t>0</a:t>
                </a:r>
                <a:r>
                  <a:rPr lang="en-US" sz="2200" dirty="0"/>
                  <a:t>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),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/>
                  <a:t> ⇽ E(</a:t>
                </a:r>
                <a:r>
                  <a:rPr lang="en-US" sz="2200" dirty="0" err="1"/>
                  <a:t>S</a:t>
                </a:r>
                <a:r>
                  <a:rPr lang="en-US" sz="2200" baseline="-25000" dirty="0" err="1"/>
                  <a:t>p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st</a:t>
                </a:r>
                <a:r>
                  <a:rPr lang="en-US" sz="2200" dirty="0"/>
                  <a:t>):   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200" dirty="0"/>
                  <a:t>				Pr[C(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/>
                  <a:t>) = 0] &gt; 1/10</a:t>
                </a:r>
                <a:r>
                  <a:rPr lang="en-US" sz="2200" baseline="30000" dirty="0"/>
                  <a:t>6			</a:t>
                </a:r>
                <a:r>
                  <a:rPr lang="en-US" sz="2200" dirty="0"/>
                  <a:t>(non-negligible)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If only for poly. time A   ⇒   (S, P, V) is only an </a:t>
                </a:r>
                <a:r>
                  <a:rPr lang="en-US" b="1" dirty="0"/>
                  <a:t>argument of knowledge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980" y="1091662"/>
                <a:ext cx="8958020" cy="4051837"/>
              </a:xfrm>
              <a:blipFill>
                <a:blip r:embed="rId2"/>
                <a:stretch>
                  <a:fillRect l="-992" t="-623" r="-142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1892BE-2AAD-7F48-8C68-BEC6EB5157D1}"/>
              </a:ext>
            </a:extLst>
          </p:cNvPr>
          <p:cNvCxnSpPr/>
          <p:nvPr/>
        </p:nvCxnSpPr>
        <p:spPr>
          <a:xfrm>
            <a:off x="108488" y="4566896"/>
            <a:ext cx="9035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2CB11E8-EE5A-944E-9177-9B435F059324}"/>
              </a:ext>
            </a:extLst>
          </p:cNvPr>
          <p:cNvSpPr/>
          <p:nvPr/>
        </p:nvSpPr>
        <p:spPr>
          <a:xfrm>
            <a:off x="5641383" y="3487119"/>
            <a:ext cx="2154264" cy="5424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9618CA-77D3-8C47-91D2-2A54CADDE915}"/>
              </a:ext>
            </a:extLst>
          </p:cNvPr>
          <p:cNvSpPr/>
          <p:nvPr/>
        </p:nvSpPr>
        <p:spPr>
          <a:xfrm>
            <a:off x="457200" y="1332854"/>
            <a:ext cx="7981627" cy="32340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   </a:t>
            </a:r>
            <a:r>
              <a:rPr lang="en-US" b="1" u="sng" dirty="0">
                <a:solidFill>
                  <a:srgbClr val="C00000"/>
                </a:solidFill>
              </a:rPr>
              <a:t>Proof</a:t>
            </a:r>
            <a:r>
              <a:rPr lang="en-US" dirty="0">
                <a:solidFill>
                  <a:srgbClr val="C00000"/>
                </a:solidFill>
              </a:rPr>
              <a:t>:  secure against unbounded cheating provers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  </a:t>
            </a:r>
          </a:p>
          <a:p>
            <a:r>
              <a:rPr lang="en-US" dirty="0">
                <a:solidFill>
                  <a:srgbClr val="C00000"/>
                </a:solidFill>
              </a:rPr>
              <a:t>   </a:t>
            </a:r>
            <a:r>
              <a:rPr lang="en-US" b="1" u="sng" dirty="0">
                <a:solidFill>
                  <a:srgbClr val="C00000"/>
                </a:solidFill>
              </a:rPr>
              <a:t>Argument</a:t>
            </a:r>
            <a:r>
              <a:rPr lang="en-US" dirty="0">
                <a:solidFill>
                  <a:srgbClr val="C00000"/>
                </a:solidFill>
              </a:rPr>
              <a:t>:  secure against polynomial-time cheating provers</a:t>
            </a:r>
          </a:p>
        </p:txBody>
      </p:sp>
    </p:spTree>
    <p:extLst>
      <p:ext uri="{BB962C8B-B14F-4D97-AF65-F5344CB8AC3E}">
        <p14:creationId xmlns:p14="http://schemas.microsoft.com/office/powerpoint/2010/main" val="710248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F955A7-0104-9740-B49B-58F329B16786}"/>
              </a:ext>
            </a:extLst>
          </p:cNvPr>
          <p:cNvSpPr/>
          <p:nvPr/>
        </p:nvSpPr>
        <p:spPr>
          <a:xfrm>
            <a:off x="1020534" y="3849446"/>
            <a:ext cx="7102929" cy="604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3DB62-EA8A-6944-BCB6-70B9E84F52A8}"/>
              </a:ext>
            </a:extLst>
          </p:cNvPr>
          <p:cNvSpPr/>
          <p:nvPr/>
        </p:nvSpPr>
        <p:spPr>
          <a:xfrm>
            <a:off x="1020535" y="2857503"/>
            <a:ext cx="7102929" cy="604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(b) Zero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4172"/>
                <a:ext cx="8578312" cy="34958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(S, P, V) is </a:t>
                </a:r>
                <a:r>
                  <a:rPr lang="en-US" b="1" dirty="0"/>
                  <a:t>zero knowledge </a:t>
                </a:r>
                <a:r>
                  <a:rPr lang="en-US" dirty="0"/>
                  <a:t>if proof π </a:t>
                </a:r>
                <a:r>
                  <a:rPr lang="en-US" dirty="0">
                    <a:ea typeface="Roboto" panose="02000000000000000000" pitchFamily="2" charset="0"/>
                  </a:rPr>
                  <a:t>“reveals nothing” about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endParaRPr lang="en-US" dirty="0">
                  <a:ea typeface="Roboto" panose="02000000000000000000" pitchFamily="2" charset="0"/>
                </a:endParaRP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b="1" u="sng" dirty="0">
                    <a:ea typeface="Roboto" panose="02000000000000000000" pitchFamily="2" charset="0"/>
                  </a:rPr>
                  <a:t>Formally</a:t>
                </a:r>
                <a:r>
                  <a:rPr lang="en-US" dirty="0">
                    <a:ea typeface="Roboto" panose="02000000000000000000" pitchFamily="2" charset="0"/>
                  </a:rPr>
                  <a:t>:   (S, P, V) is </a:t>
                </a:r>
                <a:r>
                  <a:rPr lang="en-US" b="1" dirty="0">
                    <a:ea typeface="Roboto" panose="02000000000000000000" pitchFamily="2" charset="0"/>
                  </a:rPr>
                  <a:t>zero knowledge </a:t>
                </a:r>
                <a:r>
                  <a:rPr lang="en-US" dirty="0">
                    <a:ea typeface="Roboto" panose="02000000000000000000" pitchFamily="2" charset="0"/>
                  </a:rPr>
                  <a:t>for a circuit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if there is an efficient simulator </a:t>
                </a:r>
                <a:r>
                  <a:rPr lang="en-US" b="1" i="1" dirty="0">
                    <a:ea typeface="Roboto" panose="02000000000000000000" pitchFamily="2" charset="0"/>
                  </a:rPr>
                  <a:t>Sim</a:t>
                </a:r>
                <a:r>
                  <a:rPr lang="en-US" dirty="0">
                    <a:ea typeface="Roboto" panose="02000000000000000000" pitchFamily="2" charset="0"/>
                  </a:rPr>
                  <a:t>,   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such that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the distribution: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	where 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⇽ S(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⇽ P(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is indistinguishable from the distribution: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	where 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 ⇽ </a:t>
                </a:r>
                <a:r>
                  <a:rPr lang="en-US" b="1" i="1" dirty="0"/>
                  <a:t>Sim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4172"/>
                <a:ext cx="8578312" cy="3495836"/>
              </a:xfrm>
              <a:blipFill>
                <a:blip r:embed="rId2"/>
                <a:stretch>
                  <a:fillRect l="-1183" t="-1083" r="-148" b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37230D-A0FC-B941-9FA5-0BBBBEC28522}"/>
                  </a:ext>
                </a:extLst>
              </p:cNvPr>
              <p:cNvSpPr txBox="1"/>
              <p:nvPr/>
            </p:nvSpPr>
            <p:spPr>
              <a:xfrm>
                <a:off x="588936" y="4622822"/>
                <a:ext cx="76876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key point:  </a:t>
                </a:r>
                <a:r>
                  <a:rPr lang="en-US" b="1" i="1" dirty="0">
                    <a:latin typeface="+mn-lt"/>
                  </a:rPr>
                  <a:t>Sim</a:t>
                </a:r>
                <a:r>
                  <a:rPr lang="en-US" dirty="0">
                    <a:latin typeface="+mn-lt"/>
                  </a:rPr>
                  <a:t>(x) simulates proof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without knowledge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37230D-A0FC-B941-9FA5-0BBBBEC28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36" y="4622822"/>
                <a:ext cx="7687682" cy="461665"/>
              </a:xfrm>
              <a:prstGeom prst="rect">
                <a:avLst/>
              </a:prstGeom>
              <a:blipFill>
                <a:blip r:embed="rId3"/>
                <a:stretch>
                  <a:fillRect l="-1320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729773-4F59-254C-94A2-3C7AA7472447}"/>
              </a:ext>
            </a:extLst>
          </p:cNvPr>
          <p:cNvCxnSpPr/>
          <p:nvPr/>
        </p:nvCxnSpPr>
        <p:spPr>
          <a:xfrm>
            <a:off x="0" y="4510007"/>
            <a:ext cx="9035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1575-4AFC-6641-A2DA-200ABA60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we are in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0F129-1BEF-1348-8378-9EEC13CA7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9318"/>
            <a:ext cx="8229600" cy="3413890"/>
          </a:xfrm>
        </p:spPr>
        <p:txBody>
          <a:bodyPr>
            <a:normAutofit/>
          </a:bodyPr>
          <a:lstStyle/>
          <a:p>
            <a:r>
              <a:rPr lang="en-US" sz="2400" dirty="0"/>
              <a:t>Basics:   Consensus protocols   and   Bitcoin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Composable decentralized applications (e.g., on Ethereum)</a:t>
            </a:r>
          </a:p>
          <a:p>
            <a:pPr marL="914400" lvl="2" indent="0">
              <a:spcBef>
                <a:spcPts val="1776"/>
              </a:spcBef>
              <a:buNone/>
            </a:pPr>
            <a:r>
              <a:rPr lang="en-US" sz="2400" dirty="0"/>
              <a:t>⇒   Decentralized Finance (</a:t>
            </a:r>
            <a:r>
              <a:rPr lang="en-US" sz="2400" dirty="0" err="1"/>
              <a:t>DeFi</a:t>
            </a:r>
            <a:r>
              <a:rPr lang="en-US" sz="2400" dirty="0"/>
              <a:t>)</a:t>
            </a:r>
          </a:p>
          <a:p>
            <a:pPr marL="914400" lvl="2" indent="0">
              <a:spcBef>
                <a:spcPts val="1776"/>
              </a:spcBef>
              <a:buNone/>
            </a:pPr>
            <a:r>
              <a:rPr lang="en-US" sz="2400" dirty="0"/>
              <a:t>⇒   Scaling the blockchain:   </a:t>
            </a:r>
            <a:br>
              <a:rPr lang="en-US" sz="2400" dirty="0"/>
            </a:br>
            <a:r>
              <a:rPr lang="en-US" sz="2400" dirty="0"/>
              <a:t>			payment channels, </a:t>
            </a:r>
            <a:br>
              <a:rPr lang="en-US" sz="2400" dirty="0"/>
            </a:br>
            <a:r>
              <a:rPr lang="en-US" sz="2400" dirty="0"/>
              <a:t>			Rollup  (Proof-based  or  Optimistic),  </a:t>
            </a:r>
            <a:br>
              <a:rPr lang="en-US" sz="2400" dirty="0"/>
            </a:br>
            <a:r>
              <a:rPr lang="en-US" sz="2400" dirty="0"/>
              <a:t>			faster consensus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54420-2F40-E446-88ED-65B6AB094C27}"/>
              </a:ext>
            </a:extLst>
          </p:cNvPr>
          <p:cNvSpPr txBox="1"/>
          <p:nvPr/>
        </p:nvSpPr>
        <p:spPr>
          <a:xfrm>
            <a:off x="104334" y="4556916"/>
            <a:ext cx="893533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Last core topic:   </a:t>
            </a:r>
            <a:r>
              <a:rPr lang="en-US" b="1" dirty="0">
                <a:latin typeface="+mn-lt"/>
              </a:rPr>
              <a:t>privacy</a:t>
            </a:r>
            <a:r>
              <a:rPr lang="en-US" dirty="0">
                <a:latin typeface="+mn-lt"/>
              </a:rPr>
              <a:t>  --  private transactions on a public blockchain</a:t>
            </a:r>
          </a:p>
        </p:txBody>
      </p:sp>
    </p:spTree>
    <p:extLst>
      <p:ext uri="{BB962C8B-B14F-4D97-AF65-F5344CB8AC3E}">
        <p14:creationId xmlns:p14="http://schemas.microsoft.com/office/powerpoint/2010/main" val="20485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7417-CC7C-AD4E-97D3-59E384A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(3)  Succinct arguments:  SNARKs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3FB5-C09E-9647-A60B-3D428BE2C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478" y="1952786"/>
                <a:ext cx="8942522" cy="30463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Succinct</a:t>
                </a:r>
                <a:r>
                  <a:rPr lang="en-US" sz="2400" dirty="0"/>
                  <a:t>:</a:t>
                </a:r>
              </a:p>
              <a:p>
                <a:pPr>
                  <a:spcBef>
                    <a:spcPts val="1272"/>
                  </a:spcBef>
                </a:pPr>
                <a:r>
                  <a:rPr lang="en-US" sz="2400" dirty="0"/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should be </a:t>
                </a:r>
                <a:r>
                  <a:rPr lang="en-US" sz="2400" b="1" dirty="0"/>
                  <a:t>short</a:t>
                </a:r>
                <a:r>
                  <a:rPr lang="en-US" sz="2400" dirty="0"/>
                  <a:t>       </a:t>
                </a:r>
                <a:r>
                  <a:rPr lang="en-US" sz="3200" dirty="0"/>
                  <a:t>[</a:t>
                </a:r>
                <a:r>
                  <a:rPr lang="en-US" sz="2400" dirty="0"/>
                  <a:t> i.e.,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>
                  <a:spcBef>
                    <a:spcPts val="2472"/>
                  </a:spcBef>
                </a:pPr>
                <a:r>
                  <a:rPr lang="en-US" sz="2400" dirty="0"/>
                  <a:t>Verifying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should be </a:t>
                </a:r>
                <a:r>
                  <a:rPr lang="en-US" sz="2400" b="1" dirty="0"/>
                  <a:t>fast</a:t>
                </a:r>
                <a:r>
                  <a:rPr lang="en-US" sz="2400" dirty="0"/>
                  <a:t>    </a:t>
                </a:r>
                <a:r>
                  <a:rPr lang="en-US" sz="3200" dirty="0"/>
                  <a:t>[</a:t>
                </a:r>
                <a:r>
                  <a:rPr lang="en-US" sz="2400" dirty="0"/>
                  <a:t> i.e.,  time(V)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3FB5-C09E-9647-A60B-3D428BE2C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478" y="1952786"/>
                <a:ext cx="8942522" cy="3046384"/>
              </a:xfrm>
              <a:blipFill>
                <a:blip r:embed="rId4"/>
                <a:stretch>
                  <a:fillRect l="-993" t="-1660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C23B92-D752-714A-B06D-7DF5DDCCC0C7}"/>
              </a:ext>
            </a:extLst>
          </p:cNvPr>
          <p:cNvSpPr txBox="1"/>
          <p:nvPr/>
        </p:nvSpPr>
        <p:spPr>
          <a:xfrm>
            <a:off x="259678" y="4436841"/>
            <a:ext cx="77380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note:   if SNARK is zero-knowledge, then called a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zkSNARK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A23CA-F3A5-DB4C-AADF-7BEBE9486020}"/>
              </a:ext>
            </a:extLst>
          </p:cNvPr>
          <p:cNvSpPr/>
          <p:nvPr/>
        </p:nvSpPr>
        <p:spPr>
          <a:xfrm>
            <a:off x="201478" y="1889725"/>
            <a:ext cx="8818536" cy="21438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4C2202-3F51-7043-A4B0-7AFCE1D106DC}"/>
              </a:ext>
            </a:extLst>
          </p:cNvPr>
          <p:cNvSpPr/>
          <p:nvPr/>
        </p:nvSpPr>
        <p:spPr>
          <a:xfrm>
            <a:off x="6120148" y="2550730"/>
            <a:ext cx="1131258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DF258-CC44-174C-9913-C2A89DCF8E59}"/>
                  </a:ext>
                </a:extLst>
              </p:cNvPr>
              <p:cNvSpPr txBox="1"/>
              <p:nvPr/>
            </p:nvSpPr>
            <p:spPr>
              <a:xfrm>
                <a:off x="814967" y="1045822"/>
                <a:ext cx="7871833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Goal:  P wants to show that it knows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DF258-CC44-174C-9913-C2A89DCF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7" y="1045822"/>
                <a:ext cx="7871833" cy="461663"/>
              </a:xfrm>
              <a:prstGeom prst="rect">
                <a:avLst/>
              </a:prstGeom>
              <a:blipFill>
                <a:blip r:embed="rId5"/>
                <a:stretch>
                  <a:fillRect l="-1935" t="-10811" b="-270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05533BA-E3E5-5145-AE05-2CA98F330DBE}"/>
              </a:ext>
            </a:extLst>
          </p:cNvPr>
          <p:cNvSpPr/>
          <p:nvPr/>
        </p:nvSpPr>
        <p:spPr>
          <a:xfrm>
            <a:off x="7035275" y="3302347"/>
            <a:ext cx="1214971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23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7417-CC7C-AD4E-97D3-59E384A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(3)  Succinct arguments:  SNARKs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3FB5-C09E-9647-A60B-3D428BE2C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478" y="1952786"/>
                <a:ext cx="8942522" cy="30463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Succinct</a:t>
                </a:r>
                <a:r>
                  <a:rPr lang="en-US" sz="2400" dirty="0"/>
                  <a:t>:</a:t>
                </a:r>
              </a:p>
              <a:p>
                <a:pPr>
                  <a:spcBef>
                    <a:spcPts val="1272"/>
                  </a:spcBef>
                </a:pPr>
                <a:r>
                  <a:rPr lang="en-US" sz="2400" dirty="0"/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should be </a:t>
                </a:r>
                <a:r>
                  <a:rPr lang="en-US" sz="2400" b="1" dirty="0"/>
                  <a:t>short</a:t>
                </a:r>
                <a:r>
                  <a:rPr lang="en-US" sz="2400" dirty="0"/>
                  <a:t>       </a:t>
                </a:r>
                <a:r>
                  <a:rPr lang="en-US" sz="3200" dirty="0"/>
                  <a:t>[</a:t>
                </a:r>
                <a:r>
                  <a:rPr lang="en-US" sz="2400" dirty="0"/>
                  <a:t> i.e.,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>
                  <a:spcBef>
                    <a:spcPts val="2472"/>
                  </a:spcBef>
                </a:pPr>
                <a:r>
                  <a:rPr lang="en-US" sz="2400" dirty="0"/>
                  <a:t>Verifying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should be </a:t>
                </a:r>
                <a:r>
                  <a:rPr lang="en-US" sz="2400" b="1" dirty="0"/>
                  <a:t>fast</a:t>
                </a:r>
                <a:r>
                  <a:rPr lang="en-US" sz="2400" dirty="0"/>
                  <a:t>    </a:t>
                </a:r>
                <a:r>
                  <a:rPr lang="en-US" sz="3200" dirty="0"/>
                  <a:t>[</a:t>
                </a:r>
                <a:r>
                  <a:rPr lang="en-US" sz="2400" dirty="0"/>
                  <a:t> i.e.,  time(V)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3FB5-C09E-9647-A60B-3D428BE2C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478" y="1952786"/>
                <a:ext cx="8942522" cy="3046384"/>
              </a:xfrm>
              <a:blipFill>
                <a:blip r:embed="rId4"/>
                <a:stretch>
                  <a:fillRect l="-993" t="-1660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C23B92-D752-714A-B06D-7DF5DDCCC0C7}"/>
              </a:ext>
            </a:extLst>
          </p:cNvPr>
          <p:cNvSpPr txBox="1"/>
          <p:nvPr/>
        </p:nvSpPr>
        <p:spPr>
          <a:xfrm>
            <a:off x="259678" y="4436841"/>
            <a:ext cx="77380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note:   if SNARK is zero-knowledge, then called a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zkSNARK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A23CA-F3A5-DB4C-AADF-7BEBE9486020}"/>
              </a:ext>
            </a:extLst>
          </p:cNvPr>
          <p:cNvSpPr/>
          <p:nvPr/>
        </p:nvSpPr>
        <p:spPr>
          <a:xfrm>
            <a:off x="201478" y="1889725"/>
            <a:ext cx="8818536" cy="21438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4C2202-3F51-7043-A4B0-7AFCE1D106DC}"/>
              </a:ext>
            </a:extLst>
          </p:cNvPr>
          <p:cNvSpPr/>
          <p:nvPr/>
        </p:nvSpPr>
        <p:spPr>
          <a:xfrm>
            <a:off x="6120141" y="2550730"/>
            <a:ext cx="1214971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DF258-CC44-174C-9913-C2A89DCF8E59}"/>
                  </a:ext>
                </a:extLst>
              </p:cNvPr>
              <p:cNvSpPr txBox="1"/>
              <p:nvPr/>
            </p:nvSpPr>
            <p:spPr>
              <a:xfrm>
                <a:off x="814967" y="1045822"/>
                <a:ext cx="7871833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Goal:  P wants to show that it knows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DF258-CC44-174C-9913-C2A89DCF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7" y="1045822"/>
                <a:ext cx="7871833" cy="461663"/>
              </a:xfrm>
              <a:prstGeom prst="rect">
                <a:avLst/>
              </a:prstGeom>
              <a:blipFill>
                <a:blip r:embed="rId5"/>
                <a:stretch>
                  <a:fillRect l="-1771" t="-7895" b="-2631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05533BA-E3E5-5145-AE05-2CA98F330DBE}"/>
              </a:ext>
            </a:extLst>
          </p:cNvPr>
          <p:cNvSpPr/>
          <p:nvPr/>
        </p:nvSpPr>
        <p:spPr>
          <a:xfrm>
            <a:off x="7035275" y="3302347"/>
            <a:ext cx="1214971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73456645-83CD-4449-BC65-EBE7F6F1B8BE}"/>
                  </a:ext>
                </a:extLst>
              </p:cNvPr>
              <p:cNvSpPr/>
              <p:nvPr/>
            </p:nvSpPr>
            <p:spPr>
              <a:xfrm>
                <a:off x="1483409" y="1474545"/>
                <a:ext cx="7459113" cy="767300"/>
              </a:xfrm>
              <a:prstGeom prst="wedgeRectCallout">
                <a:avLst>
                  <a:gd name="adj1" fmla="val 26726"/>
                  <a:gd name="adj2" fmla="val 18272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verifier cannot read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 !!</a:t>
                </a:r>
                <a:r>
                  <a:rPr lang="en-US" dirty="0">
                    <a:solidFill>
                      <a:schemeClr val="tx1"/>
                    </a:solidFill>
                  </a:rPr>
                  <a:t>     Instead,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V relies on setup(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to pre-process (summarize)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in </a:t>
                </a:r>
                <a:r>
                  <a:rPr lang="en-US" dirty="0" err="1">
                    <a:solidFill>
                      <a:schemeClr val="tx1"/>
                    </a:solidFill>
                  </a:rPr>
                  <a:t>S</a:t>
                </a:r>
                <a:r>
                  <a:rPr lang="en-US" baseline="-25000" dirty="0" err="1">
                    <a:solidFill>
                      <a:schemeClr val="tx1"/>
                    </a:solidFill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73456645-83CD-4449-BC65-EBE7F6F1B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09" y="1474545"/>
                <a:ext cx="7459113" cy="767300"/>
              </a:xfrm>
              <a:prstGeom prst="wedgeRectCallout">
                <a:avLst>
                  <a:gd name="adj1" fmla="val 26726"/>
                  <a:gd name="adj2" fmla="val 18272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42640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9371-34D6-B745-B70A-51146C0B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207B71-74E1-7E4E-B66B-4AE944F1405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8976" y="899870"/>
                <a:ext cx="9015023" cy="604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Prover says:   I know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sym typeface="Calibri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Calibri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Calibri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sym typeface="Calibri"/>
                      </a:rPr>
                      <m:t>, …,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Calibri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Calibri"/>
                      </a:rPr>
                      <m:t>)∈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Calibri"/>
                      </a:rPr>
                      <m:t>𝑋</m:t>
                    </m:r>
                  </m:oMath>
                </a14:m>
                <a:r>
                  <a:rPr lang="en-US" dirty="0"/>
                  <a:t>   such that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207B71-74E1-7E4E-B66B-4AE944F14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8976" y="899870"/>
                <a:ext cx="9015023" cy="604715"/>
              </a:xfrm>
              <a:blipFill>
                <a:blip r:embed="rId3"/>
                <a:stretch>
                  <a:fillRect l="-1127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9B5DA10-0803-6D4D-9993-875C3BDA6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58" y="3748928"/>
            <a:ext cx="584280" cy="864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199C7-03F5-8A4B-924B-71B62B86C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795" y="3772848"/>
            <a:ext cx="473557" cy="816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89067-765D-5A4E-AB0A-085032B5929D}"/>
              </a:ext>
            </a:extLst>
          </p:cNvPr>
          <p:cNvSpPr txBox="1"/>
          <p:nvPr/>
        </p:nvSpPr>
        <p:spPr>
          <a:xfrm>
            <a:off x="1543760" y="3434159"/>
            <a:ext cx="92395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53C40-2070-3747-B827-58455D3DF594}"/>
              </a:ext>
            </a:extLst>
          </p:cNvPr>
          <p:cNvSpPr txBox="1"/>
          <p:nvPr/>
        </p:nvSpPr>
        <p:spPr>
          <a:xfrm>
            <a:off x="925081" y="4656760"/>
            <a:ext cx="99963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</a:t>
            </a:r>
            <a:r>
              <a:rPr lang="en-US" dirty="0">
                <a:solidFill>
                  <a:schemeClr val="tx1"/>
                </a:solidFill>
              </a:rPr>
              <a:t>rover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56C33-46E8-AC4C-9941-C84303981B19}"/>
              </a:ext>
            </a:extLst>
          </p:cNvPr>
          <p:cNvSpPr txBox="1"/>
          <p:nvPr/>
        </p:nvSpPr>
        <p:spPr>
          <a:xfrm>
            <a:off x="5936418" y="4589326"/>
            <a:ext cx="10515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</a:t>
            </a:r>
            <a:r>
              <a:rPr lang="en-US" dirty="0">
                <a:solidFill>
                  <a:schemeClr val="tx1"/>
                </a:solidFill>
              </a:rPr>
              <a:t>erifier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D0B81D25-2405-B847-9573-D9C14824EE4C}"/>
                  </a:ext>
                </a:extLst>
              </p:cNvPr>
              <p:cNvSpPr/>
              <p:nvPr/>
            </p:nvSpPr>
            <p:spPr>
              <a:xfrm>
                <a:off x="1636154" y="2711871"/>
                <a:ext cx="2521693" cy="783191"/>
              </a:xfrm>
              <a:prstGeom prst="wedgeRoundRectCallout">
                <a:avLst>
                  <a:gd name="adj1" fmla="val -43254"/>
                  <a:gd name="adj2" fmla="val 128119"/>
                  <a:gd name="adj3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statement: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𝑦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 </a:t>
                </a:r>
                <a:b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</a:b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witness: 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𝑥</m:t>
                    </m:r>
                    <m:r>
                      <a:rPr kumimoji="0" lang="en-US" sz="2000" b="0" i="1" u="none" strike="noStrike" cap="none" spc="0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1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, …, </m:t>
                    </m:r>
                    <m:sSub>
                      <m:sSubPr>
                        <m:ctrlPr>
                          <a:rPr kumimoji="0" lang="en-US" sz="2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20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D0B81D25-2405-B847-9573-D9C14824E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54" y="2711871"/>
                <a:ext cx="2521693" cy="783191"/>
              </a:xfrm>
              <a:prstGeom prst="wedgeRoundRectCallout">
                <a:avLst>
                  <a:gd name="adj1" fmla="val -43254"/>
                  <a:gd name="adj2" fmla="val 12811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0773416A-761F-A94D-8E07-91C0DD71EC49}"/>
                  </a:ext>
                </a:extLst>
              </p:cNvPr>
              <p:cNvSpPr/>
              <p:nvPr/>
            </p:nvSpPr>
            <p:spPr>
              <a:xfrm>
                <a:off x="6015788" y="2783480"/>
                <a:ext cx="2355325" cy="442672"/>
              </a:xfrm>
              <a:prstGeom prst="wedgeRoundRectCallout">
                <a:avLst>
                  <a:gd name="adj1" fmla="val -30698"/>
                  <a:gd name="adj2" fmla="val 163789"/>
                  <a:gd name="adj3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statement: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𝑦</m:t>
                    </m:r>
                  </m:oMath>
                </a14:m>
                <a:endParaRPr kumimoji="0" lang="en-US" sz="20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0773416A-761F-A94D-8E07-91C0DD71E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88" y="2783480"/>
                <a:ext cx="2355325" cy="442672"/>
              </a:xfrm>
              <a:prstGeom prst="wedgeRoundRectCallout">
                <a:avLst>
                  <a:gd name="adj1" fmla="val -30698"/>
                  <a:gd name="adj2" fmla="val 16378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A832D-1D8A-A040-82D3-779F335358B3}"/>
              </a:ext>
            </a:extLst>
          </p:cNvPr>
          <p:cNvGrpSpPr/>
          <p:nvPr/>
        </p:nvGrpSpPr>
        <p:grpSpPr>
          <a:xfrm>
            <a:off x="2127183" y="3742847"/>
            <a:ext cx="3888606" cy="745369"/>
            <a:chOff x="2127183" y="3677531"/>
            <a:chExt cx="3888606" cy="74536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0BACFE-E6BE-604D-BFFB-A66B526229ED}"/>
                </a:ext>
              </a:extLst>
            </p:cNvPr>
            <p:cNvCxnSpPr/>
            <p:nvPr/>
          </p:nvCxnSpPr>
          <p:spPr>
            <a:xfrm>
              <a:off x="2127183" y="4115771"/>
              <a:ext cx="3888606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B3DE2-FF36-934D-9AF0-947F94BB8A91}"/>
                    </a:ext>
                  </a:extLst>
                </p:cNvPr>
                <p:cNvSpPr txBox="1"/>
                <p:nvPr/>
              </p:nvSpPr>
              <p:spPr>
                <a:xfrm>
                  <a:off x="3311400" y="3677531"/>
                  <a:ext cx="1260600" cy="5232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B3DE2-FF36-934D-9AF0-947F94BB8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400" y="3677531"/>
                  <a:ext cx="1260600" cy="523218"/>
                </a:xfrm>
                <a:prstGeom prst="rect">
                  <a:avLst/>
                </a:prstGeom>
                <a:blipFill>
                  <a:blip r:embed="rId8"/>
                  <a:stretch>
                    <a:fillRect l="-11000" t="-2381" r="-1000" b="-238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01BBEF-0865-A741-B94C-1C9238B74800}"/>
                </a:ext>
              </a:extLst>
            </p:cNvPr>
            <p:cNvGrpSpPr/>
            <p:nvPr/>
          </p:nvGrpSpPr>
          <p:grpSpPr>
            <a:xfrm>
              <a:off x="2868976" y="4240004"/>
              <a:ext cx="2211984" cy="182896"/>
              <a:chOff x="2890746" y="4305320"/>
              <a:chExt cx="2211984" cy="18289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141C-6616-194E-8136-649874F6FEC6}"/>
                  </a:ext>
                </a:extLst>
              </p:cNvPr>
              <p:cNvSpPr/>
              <p:nvPr/>
            </p:nvSpPr>
            <p:spPr>
              <a:xfrm>
                <a:off x="2890746" y="4305336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EAC19D-937A-5248-96EB-E0A292373D16}"/>
                  </a:ext>
                </a:extLst>
              </p:cNvPr>
              <p:cNvSpPr/>
              <p:nvPr/>
            </p:nvSpPr>
            <p:spPr>
              <a:xfrm>
                <a:off x="3075804" y="4305332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B236B1-A4D8-EF44-982F-F05718BF723C}"/>
                  </a:ext>
                </a:extLst>
              </p:cNvPr>
              <p:cNvSpPr/>
              <p:nvPr/>
            </p:nvSpPr>
            <p:spPr>
              <a:xfrm>
                <a:off x="3258684" y="4305332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E351110-2470-8E46-89AC-9AB96DE9DC0F}"/>
                  </a:ext>
                </a:extLst>
              </p:cNvPr>
              <p:cNvSpPr/>
              <p:nvPr/>
            </p:nvSpPr>
            <p:spPr>
              <a:xfrm>
                <a:off x="3443742" y="4305328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A534D2-08D9-6346-A2DD-F7137529E2B7}"/>
                  </a:ext>
                </a:extLst>
              </p:cNvPr>
              <p:cNvSpPr/>
              <p:nvPr/>
            </p:nvSpPr>
            <p:spPr>
              <a:xfrm>
                <a:off x="3628800" y="4305332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00CAE8-7BD2-C446-8634-9E9A97CECC7E}"/>
                  </a:ext>
                </a:extLst>
              </p:cNvPr>
              <p:cNvSpPr/>
              <p:nvPr/>
            </p:nvSpPr>
            <p:spPr>
              <a:xfrm>
                <a:off x="3813858" y="4305328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021AC1-EA48-1E41-A3AF-BC4AA49B6BC6}"/>
                  </a:ext>
                </a:extLst>
              </p:cNvPr>
              <p:cNvSpPr/>
              <p:nvPr/>
            </p:nvSpPr>
            <p:spPr>
              <a:xfrm>
                <a:off x="3996738" y="4305328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228D06-95CB-EA4A-8F86-0CE77767D46D}"/>
                  </a:ext>
                </a:extLst>
              </p:cNvPr>
              <p:cNvSpPr/>
              <p:nvPr/>
            </p:nvSpPr>
            <p:spPr>
              <a:xfrm>
                <a:off x="4181796" y="4305324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4DBC16-C91C-8241-9B95-2668AF7BDF70}"/>
                  </a:ext>
                </a:extLst>
              </p:cNvPr>
              <p:cNvSpPr/>
              <p:nvPr/>
            </p:nvSpPr>
            <p:spPr>
              <a:xfrm>
                <a:off x="4366854" y="4305328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4A8A547-12CA-4F40-90E4-FA31FCA57634}"/>
                  </a:ext>
                </a:extLst>
              </p:cNvPr>
              <p:cNvSpPr/>
              <p:nvPr/>
            </p:nvSpPr>
            <p:spPr>
              <a:xfrm>
                <a:off x="4551912" y="4305324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C346505-2263-3641-8CFF-203A5B99BC35}"/>
                  </a:ext>
                </a:extLst>
              </p:cNvPr>
              <p:cNvSpPr/>
              <p:nvPr/>
            </p:nvSpPr>
            <p:spPr>
              <a:xfrm>
                <a:off x="4734792" y="4305324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FD90CF-1965-4845-881D-CE5657EB7D19}"/>
                  </a:ext>
                </a:extLst>
              </p:cNvPr>
              <p:cNvSpPr/>
              <p:nvPr/>
            </p:nvSpPr>
            <p:spPr>
              <a:xfrm>
                <a:off x="4919850" y="4305320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5615AC-528C-9F41-A135-D0AD1F3C39DC}"/>
              </a:ext>
            </a:extLst>
          </p:cNvPr>
          <p:cNvGrpSpPr/>
          <p:nvPr/>
        </p:nvGrpSpPr>
        <p:grpSpPr>
          <a:xfrm>
            <a:off x="6760025" y="3784098"/>
            <a:ext cx="2013971" cy="400108"/>
            <a:chOff x="6760025" y="3718782"/>
            <a:chExt cx="2013971" cy="40010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23D804D-0711-0F40-A3BC-26BE0C6B0F83}"/>
                </a:ext>
              </a:extLst>
            </p:cNvPr>
            <p:cNvCxnSpPr>
              <a:cxnSpLocks/>
            </p:cNvCxnSpPr>
            <p:nvPr/>
          </p:nvCxnSpPr>
          <p:spPr>
            <a:xfrm>
              <a:off x="6760025" y="4115771"/>
              <a:ext cx="2013971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0E445E-96AB-2D48-95DD-BFF4EF3979D1}"/>
                </a:ext>
              </a:extLst>
            </p:cNvPr>
            <p:cNvSpPr txBox="1"/>
            <p:nvPr/>
          </p:nvSpPr>
          <p:spPr>
            <a:xfrm>
              <a:off x="6803569" y="3718782"/>
              <a:ext cx="1863649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accept or reject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624A5C3-54D7-3E48-99D6-357BD5767691}"/>
              </a:ext>
            </a:extLst>
          </p:cNvPr>
          <p:cNvSpPr/>
          <p:nvPr/>
        </p:nvSpPr>
        <p:spPr>
          <a:xfrm>
            <a:off x="152400" y="1628833"/>
            <a:ext cx="8752114" cy="6272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63D0AC-07FC-C141-9127-47F1C8B929A1}"/>
                  </a:ext>
                </a:extLst>
              </p:cNvPr>
              <p:cNvSpPr txBox="1"/>
              <p:nvPr/>
            </p:nvSpPr>
            <p:spPr>
              <a:xfrm>
                <a:off x="268015" y="1717022"/>
                <a:ext cx="8362608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SNARK</a:t>
                </a:r>
                <a:r>
                  <a:rPr lang="en-US" sz="2400" dirty="0">
                    <a:solidFill>
                      <a:schemeClr val="tx1"/>
                    </a:solidFill>
                  </a:rPr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VerifyTime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should be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!!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63D0AC-07FC-C141-9127-47F1C8B92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15" y="1717022"/>
                <a:ext cx="8362608" cy="461663"/>
              </a:xfrm>
              <a:prstGeom prst="rect">
                <a:avLst/>
              </a:prstGeom>
              <a:blipFill>
                <a:blip r:embed="rId9"/>
                <a:stretch>
                  <a:fillRect l="-759" t="-10811" r="-1366" b="-270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213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9371-34D6-B745-B70A-51146C0B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5DA10-0803-6D4D-9993-875C3BDA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58" y="3748928"/>
            <a:ext cx="584280" cy="864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199C7-03F5-8A4B-924B-71B62B86C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795" y="3772848"/>
            <a:ext cx="473557" cy="816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89067-765D-5A4E-AB0A-085032B5929D}"/>
              </a:ext>
            </a:extLst>
          </p:cNvPr>
          <p:cNvSpPr txBox="1"/>
          <p:nvPr/>
        </p:nvSpPr>
        <p:spPr>
          <a:xfrm>
            <a:off x="1543760" y="3434159"/>
            <a:ext cx="92395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53C40-2070-3747-B827-58455D3DF594}"/>
              </a:ext>
            </a:extLst>
          </p:cNvPr>
          <p:cNvSpPr txBox="1"/>
          <p:nvPr/>
        </p:nvSpPr>
        <p:spPr>
          <a:xfrm>
            <a:off x="925081" y="4656760"/>
            <a:ext cx="99963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</a:t>
            </a:r>
            <a:r>
              <a:rPr lang="en-US" dirty="0">
                <a:solidFill>
                  <a:schemeClr val="tx1"/>
                </a:solidFill>
              </a:rPr>
              <a:t>rover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56C33-46E8-AC4C-9941-C84303981B19}"/>
              </a:ext>
            </a:extLst>
          </p:cNvPr>
          <p:cNvSpPr txBox="1"/>
          <p:nvPr/>
        </p:nvSpPr>
        <p:spPr>
          <a:xfrm>
            <a:off x="5936418" y="4589326"/>
            <a:ext cx="10515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</a:t>
            </a:r>
            <a:r>
              <a:rPr lang="en-US" dirty="0">
                <a:solidFill>
                  <a:schemeClr val="tx1"/>
                </a:solidFill>
              </a:rPr>
              <a:t>erifier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D0B81D25-2405-B847-9573-D9C14824EE4C}"/>
                  </a:ext>
                </a:extLst>
              </p:cNvPr>
              <p:cNvSpPr/>
              <p:nvPr/>
            </p:nvSpPr>
            <p:spPr>
              <a:xfrm>
                <a:off x="1636154" y="2711871"/>
                <a:ext cx="2521693" cy="783191"/>
              </a:xfrm>
              <a:prstGeom prst="wedgeRoundRectCallout">
                <a:avLst>
                  <a:gd name="adj1" fmla="val -43254"/>
                  <a:gd name="adj2" fmla="val 128119"/>
                  <a:gd name="adj3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statement: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𝑦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 </a:t>
                </a:r>
                <a:b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</a:b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witness: 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𝑥</m:t>
                    </m:r>
                    <m:r>
                      <a:rPr kumimoji="0" lang="en-US" sz="2000" b="0" i="1" u="none" strike="noStrike" cap="none" spc="0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1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, …, </m:t>
                    </m:r>
                    <m:sSub>
                      <m:sSubPr>
                        <m:ctrlPr>
                          <a:rPr kumimoji="0" lang="en-US" sz="2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20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D0B81D25-2405-B847-9573-D9C14824E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54" y="2711871"/>
                <a:ext cx="2521693" cy="783191"/>
              </a:xfrm>
              <a:prstGeom prst="wedgeRoundRectCallout">
                <a:avLst>
                  <a:gd name="adj1" fmla="val -43254"/>
                  <a:gd name="adj2" fmla="val 12811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0773416A-761F-A94D-8E07-91C0DD71EC49}"/>
                  </a:ext>
                </a:extLst>
              </p:cNvPr>
              <p:cNvSpPr/>
              <p:nvPr/>
            </p:nvSpPr>
            <p:spPr>
              <a:xfrm>
                <a:off x="6015788" y="2783480"/>
                <a:ext cx="2355325" cy="442672"/>
              </a:xfrm>
              <a:prstGeom prst="wedgeRoundRectCallout">
                <a:avLst>
                  <a:gd name="adj1" fmla="val -30698"/>
                  <a:gd name="adj2" fmla="val 163789"/>
                  <a:gd name="adj3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statement: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𝑦</m:t>
                    </m:r>
                  </m:oMath>
                </a14:m>
                <a:endParaRPr kumimoji="0" lang="en-US" sz="20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0773416A-761F-A94D-8E07-91C0DD71E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88" y="2783480"/>
                <a:ext cx="2355325" cy="442672"/>
              </a:xfrm>
              <a:prstGeom prst="wedgeRoundRectCallout">
                <a:avLst>
                  <a:gd name="adj1" fmla="val -30698"/>
                  <a:gd name="adj2" fmla="val 16378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A832D-1D8A-A040-82D3-779F335358B3}"/>
              </a:ext>
            </a:extLst>
          </p:cNvPr>
          <p:cNvGrpSpPr/>
          <p:nvPr/>
        </p:nvGrpSpPr>
        <p:grpSpPr>
          <a:xfrm>
            <a:off x="2127183" y="3742847"/>
            <a:ext cx="3888606" cy="745369"/>
            <a:chOff x="2127183" y="3677531"/>
            <a:chExt cx="3888606" cy="74536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0BACFE-E6BE-604D-BFFB-A66B526229ED}"/>
                </a:ext>
              </a:extLst>
            </p:cNvPr>
            <p:cNvCxnSpPr/>
            <p:nvPr/>
          </p:nvCxnSpPr>
          <p:spPr>
            <a:xfrm>
              <a:off x="2127183" y="4115771"/>
              <a:ext cx="3888606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B3DE2-FF36-934D-9AF0-947F94BB8A91}"/>
                    </a:ext>
                  </a:extLst>
                </p:cNvPr>
                <p:cNvSpPr txBox="1"/>
                <p:nvPr/>
              </p:nvSpPr>
              <p:spPr>
                <a:xfrm>
                  <a:off x="3311400" y="3677531"/>
                  <a:ext cx="1260600" cy="5232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B3DE2-FF36-934D-9AF0-947F94BB8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400" y="3677531"/>
                  <a:ext cx="1260600" cy="523218"/>
                </a:xfrm>
                <a:prstGeom prst="rect">
                  <a:avLst/>
                </a:prstGeom>
                <a:blipFill>
                  <a:blip r:embed="rId7"/>
                  <a:stretch>
                    <a:fillRect l="-11000" t="-2381" r="-1000" b="-238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01BBEF-0865-A741-B94C-1C9238B74800}"/>
                </a:ext>
              </a:extLst>
            </p:cNvPr>
            <p:cNvGrpSpPr/>
            <p:nvPr/>
          </p:nvGrpSpPr>
          <p:grpSpPr>
            <a:xfrm>
              <a:off x="2868976" y="4240004"/>
              <a:ext cx="2211984" cy="182896"/>
              <a:chOff x="2890746" y="4305320"/>
              <a:chExt cx="2211984" cy="18289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141C-6616-194E-8136-649874F6FEC6}"/>
                  </a:ext>
                </a:extLst>
              </p:cNvPr>
              <p:cNvSpPr/>
              <p:nvPr/>
            </p:nvSpPr>
            <p:spPr>
              <a:xfrm>
                <a:off x="2890746" y="4305336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EAC19D-937A-5248-96EB-E0A292373D16}"/>
                  </a:ext>
                </a:extLst>
              </p:cNvPr>
              <p:cNvSpPr/>
              <p:nvPr/>
            </p:nvSpPr>
            <p:spPr>
              <a:xfrm>
                <a:off x="3075804" y="4305332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B236B1-A4D8-EF44-982F-F05718BF723C}"/>
                  </a:ext>
                </a:extLst>
              </p:cNvPr>
              <p:cNvSpPr/>
              <p:nvPr/>
            </p:nvSpPr>
            <p:spPr>
              <a:xfrm>
                <a:off x="3258684" y="4305332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E351110-2470-8E46-89AC-9AB96DE9DC0F}"/>
                  </a:ext>
                </a:extLst>
              </p:cNvPr>
              <p:cNvSpPr/>
              <p:nvPr/>
            </p:nvSpPr>
            <p:spPr>
              <a:xfrm>
                <a:off x="3443742" y="4305328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A534D2-08D9-6346-A2DD-F7137529E2B7}"/>
                  </a:ext>
                </a:extLst>
              </p:cNvPr>
              <p:cNvSpPr/>
              <p:nvPr/>
            </p:nvSpPr>
            <p:spPr>
              <a:xfrm>
                <a:off x="3628800" y="4305332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00CAE8-7BD2-C446-8634-9E9A97CECC7E}"/>
                  </a:ext>
                </a:extLst>
              </p:cNvPr>
              <p:cNvSpPr/>
              <p:nvPr/>
            </p:nvSpPr>
            <p:spPr>
              <a:xfrm>
                <a:off x="3813858" y="4305328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021AC1-EA48-1E41-A3AF-BC4AA49B6BC6}"/>
                  </a:ext>
                </a:extLst>
              </p:cNvPr>
              <p:cNvSpPr/>
              <p:nvPr/>
            </p:nvSpPr>
            <p:spPr>
              <a:xfrm>
                <a:off x="3996738" y="4305328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228D06-95CB-EA4A-8F86-0CE77767D46D}"/>
                  </a:ext>
                </a:extLst>
              </p:cNvPr>
              <p:cNvSpPr/>
              <p:nvPr/>
            </p:nvSpPr>
            <p:spPr>
              <a:xfrm>
                <a:off x="4181796" y="4305324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4DBC16-C91C-8241-9B95-2668AF7BDF70}"/>
                  </a:ext>
                </a:extLst>
              </p:cNvPr>
              <p:cNvSpPr/>
              <p:nvPr/>
            </p:nvSpPr>
            <p:spPr>
              <a:xfrm>
                <a:off x="4366854" y="4305328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4A8A547-12CA-4F40-90E4-FA31FCA57634}"/>
                  </a:ext>
                </a:extLst>
              </p:cNvPr>
              <p:cNvSpPr/>
              <p:nvPr/>
            </p:nvSpPr>
            <p:spPr>
              <a:xfrm>
                <a:off x="4551912" y="4305324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C346505-2263-3641-8CFF-203A5B99BC35}"/>
                  </a:ext>
                </a:extLst>
              </p:cNvPr>
              <p:cNvSpPr/>
              <p:nvPr/>
            </p:nvSpPr>
            <p:spPr>
              <a:xfrm>
                <a:off x="4734792" y="4305324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FD90CF-1965-4845-881D-CE5657EB7D19}"/>
                  </a:ext>
                </a:extLst>
              </p:cNvPr>
              <p:cNvSpPr/>
              <p:nvPr/>
            </p:nvSpPr>
            <p:spPr>
              <a:xfrm>
                <a:off x="4919850" y="4305320"/>
                <a:ext cx="182880" cy="1828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5615AC-528C-9F41-A135-D0AD1F3C39DC}"/>
              </a:ext>
            </a:extLst>
          </p:cNvPr>
          <p:cNvGrpSpPr/>
          <p:nvPr/>
        </p:nvGrpSpPr>
        <p:grpSpPr>
          <a:xfrm>
            <a:off x="6760025" y="3784098"/>
            <a:ext cx="2013971" cy="400108"/>
            <a:chOff x="6760025" y="3718782"/>
            <a:chExt cx="2013971" cy="40010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23D804D-0711-0F40-A3BC-26BE0C6B0F83}"/>
                </a:ext>
              </a:extLst>
            </p:cNvPr>
            <p:cNvCxnSpPr>
              <a:cxnSpLocks/>
            </p:cNvCxnSpPr>
            <p:nvPr/>
          </p:nvCxnSpPr>
          <p:spPr>
            <a:xfrm>
              <a:off x="6760025" y="4115771"/>
              <a:ext cx="2013971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0E445E-96AB-2D48-95DD-BFF4EF3979D1}"/>
                </a:ext>
              </a:extLst>
            </p:cNvPr>
            <p:cNvSpPr txBox="1"/>
            <p:nvPr/>
          </p:nvSpPr>
          <p:spPr>
            <a:xfrm>
              <a:off x="6803569" y="3718782"/>
              <a:ext cx="1863649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accept or reject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624A5C3-54D7-3E48-99D6-357BD5767691}"/>
              </a:ext>
            </a:extLst>
          </p:cNvPr>
          <p:cNvSpPr/>
          <p:nvPr/>
        </p:nvSpPr>
        <p:spPr>
          <a:xfrm>
            <a:off x="152400" y="1628833"/>
            <a:ext cx="8752114" cy="6272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2" name="Cloud Callout 31">
            <a:extLst>
              <a:ext uri="{FF2B5EF4-FFF2-40B4-BE49-F238E27FC236}">
                <a16:creationId xmlns:a16="http://schemas.microsoft.com/office/drawing/2014/main" id="{2091F06B-DB2A-1440-BE23-335A032BAD8A}"/>
              </a:ext>
            </a:extLst>
          </p:cNvPr>
          <p:cNvSpPr/>
          <p:nvPr/>
        </p:nvSpPr>
        <p:spPr>
          <a:xfrm>
            <a:off x="3051856" y="778830"/>
            <a:ext cx="5319257" cy="702763"/>
          </a:xfrm>
          <a:prstGeom prst="cloudCallout">
            <a:avLst>
              <a:gd name="adj1" fmla="val 18900"/>
              <a:gd name="adj2" fmla="val 93479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Calibri"/>
              </a:rPr>
              <a:t>How is this possible 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1B3FF1-C5FF-6B45-93AE-E239CD44DAF1}"/>
                  </a:ext>
                </a:extLst>
              </p:cNvPr>
              <p:cNvSpPr txBox="1"/>
              <p:nvPr/>
            </p:nvSpPr>
            <p:spPr>
              <a:xfrm>
                <a:off x="268015" y="1717022"/>
                <a:ext cx="8362608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SNARK</a:t>
                </a:r>
                <a:r>
                  <a:rPr lang="en-US" sz="2400" dirty="0">
                    <a:solidFill>
                      <a:schemeClr val="tx1"/>
                    </a:solidFill>
                  </a:rPr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VerifyTime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should be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!!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1B3FF1-C5FF-6B45-93AE-E239CD44D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15" y="1717022"/>
                <a:ext cx="8362608" cy="461663"/>
              </a:xfrm>
              <a:prstGeom prst="rect">
                <a:avLst/>
              </a:prstGeom>
              <a:blipFill>
                <a:blip r:embed="rId8"/>
                <a:stretch>
                  <a:fillRect l="-759" t="-10811" r="-1366" b="-270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052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BC53-8827-CB44-997E-D8434037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pre-processing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357D68-AF91-CE4C-B290-C9C820981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Recall setup for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   </a:t>
                </a: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Types of setup: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trusted setup per circuit</a:t>
                </a:r>
                <a:r>
                  <a:rPr lang="en-US" dirty="0"/>
                  <a:t>:    </a:t>
                </a: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uses data that must be kept secret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	compromised trusted setup  ⇒  can prove false statements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updatable</a:t>
                </a:r>
                <a:r>
                  <a:rPr lang="en-US" dirty="0"/>
                  <a:t> </a:t>
                </a:r>
                <a:r>
                  <a:rPr lang="en-US" b="1" dirty="0"/>
                  <a:t>universal</a:t>
                </a:r>
                <a:r>
                  <a:rPr lang="en-US" dirty="0"/>
                  <a:t> </a:t>
                </a:r>
                <a:r>
                  <a:rPr lang="en-US" b="1" dirty="0"/>
                  <a:t>trusted setup</a:t>
                </a:r>
                <a:r>
                  <a:rPr lang="en-US" dirty="0"/>
                  <a:t>: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can be updated by anyone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	</a:t>
                </a:r>
                <a:r>
                  <a:rPr lang="en-US" b="1" u="sng" dirty="0"/>
                  <a:t>transparent</a:t>
                </a:r>
                <a:r>
                  <a:rPr lang="en-US" dirty="0"/>
                  <a:t>:   </a:t>
                </a:r>
                <a:r>
                  <a:rPr lang="en-US" b="1" dirty="0"/>
                  <a:t>S</a:t>
                </a:r>
                <a:r>
                  <a:rPr lang="en-US" dirty="0"/>
                  <a:t>() does not use secret data (no trusted setup)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357D68-AF91-CE4C-B290-C9C820981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  <a:blipFill>
                <a:blip r:embed="rId2"/>
                <a:stretch>
                  <a:fillRect l="-1023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5985-970C-5143-AE10-7D74CDD4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Significant progress in recent years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FC02A-A75E-D643-A1F9-4EABFD6D00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1762" y="1200151"/>
                <a:ext cx="8862237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Kilian’92, Micali’94</a:t>
                </a:r>
                <a:r>
                  <a:rPr lang="en-US" sz="2400" dirty="0"/>
                  <a:t>:   succinct transparent arguments from PCP</a:t>
                </a:r>
              </a:p>
              <a:p>
                <a:pPr lvl="2"/>
                <a:r>
                  <a:rPr lang="en-US" sz="2400" dirty="0"/>
                  <a:t>impractical prover time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sz="2400" b="1" dirty="0"/>
                  <a:t>GGPR’13</a:t>
                </a:r>
                <a:r>
                  <a:rPr lang="en-US" sz="2400" dirty="0"/>
                  <a:t>, </a:t>
                </a:r>
                <a:r>
                  <a:rPr lang="en-US" sz="2400" b="1" dirty="0"/>
                  <a:t>Groth’16, …</a:t>
                </a:r>
                <a:r>
                  <a:rPr lang="en-US" sz="2400" dirty="0"/>
                  <a:t>:  linear prover time, </a:t>
                </a:r>
                <a:r>
                  <a:rPr lang="en-US" sz="2400" b="1" dirty="0"/>
                  <a:t>constant size proof 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120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200" dirty="0"/>
                  <a:t>)</a:t>
                </a:r>
                <a:endParaRPr lang="en-US" sz="900" dirty="0"/>
              </a:p>
              <a:p>
                <a:pPr lvl="2"/>
                <a:r>
                  <a:rPr lang="en-US" sz="2400" b="1" dirty="0"/>
                  <a:t>trusted setup per circuit   </a:t>
                </a:r>
                <a:r>
                  <a:rPr lang="en-US" sz="2000" dirty="0"/>
                  <a:t>(setup alg. uses secret randomness)</a:t>
                </a:r>
              </a:p>
              <a:p>
                <a:pPr lvl="2"/>
                <a:r>
                  <a:rPr lang="en-US" sz="2400" dirty="0"/>
                  <a:t>compromised setup  ⇒  proofs of false statements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sz="2400" b="1" dirty="0"/>
                  <a:t>Sonic’19,  Marlin’19,  Plonk’19</a:t>
                </a:r>
                <a:r>
                  <a:rPr lang="en-US" sz="2400" dirty="0"/>
                  <a:t>, … :   universal trusted setup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sz="2400" b="1" dirty="0"/>
                  <a:t>DARK’19,  Halo’19,  STARK</a:t>
                </a:r>
                <a:r>
                  <a:rPr lang="en-US" sz="2400" dirty="0"/>
                  <a:t>, …  :  no trusted setup (transparent)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FC02A-A75E-D643-A1F9-4EABFD6D00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762" y="1200151"/>
                <a:ext cx="8862237" cy="3818430"/>
              </a:xfrm>
              <a:blipFill>
                <a:blip r:embed="rId4"/>
                <a:stretch>
                  <a:fillRect l="-1003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814"/>
    </mc:Choice>
    <mc:Fallback xmlns="">
      <p:transition spd="slow" advTm="258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0BF3-7CCC-DB47-97E4-3C529FBC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SNARKs   </a:t>
            </a:r>
            <a:r>
              <a:rPr lang="en-US" sz="2700" dirty="0"/>
              <a:t>(partial list)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480742"/>
                  </p:ext>
                </p:extLst>
              </p:nvPr>
            </p:nvGraphicFramePr>
            <p:xfrm>
              <a:off x="457200" y="1212412"/>
              <a:ext cx="8008885" cy="33832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67543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136011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01777">
                      <a:extLst>
                        <a:ext uri="{9D8B030D-6E8A-4147-A177-3AD203B41FA5}">
                          <a16:colId xmlns:a16="http://schemas.microsoft.com/office/drawing/2014/main" val="42485947"/>
                        </a:ext>
                      </a:extLst>
                    </a:gridCol>
                    <a:gridCol w="160177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01777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size of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|π|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size of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</a:t>
                          </a:r>
                          <a:r>
                            <a:rPr lang="en-US" dirty="0" err="1"/>
                            <a:t>S</a:t>
                          </a:r>
                          <a:r>
                            <a:rPr lang="en-US" baseline="-25000" dirty="0" err="1"/>
                            <a:t>p</a:t>
                          </a:r>
                          <a:r>
                            <a:rPr lang="en-US" dirty="0"/>
                            <a:t>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verifier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trusted</a:t>
                          </a:r>
                        </a:p>
                        <a:p>
                          <a:pPr algn="ctr"/>
                          <a:r>
                            <a:rPr lang="en-US" dirty="0"/>
                            <a:t>setup?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O(|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yes/per circuit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PLONK</a:t>
                          </a:r>
                          <a:r>
                            <a:rPr lang="en-US" dirty="0"/>
                            <a:t>/MARLIN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O(|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yes/updatable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</a:t>
                          </a:r>
                          <a:r>
                            <a:rPr lang="en-US" dirty="0" err="1"/>
                            <a:t>log|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O(|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O(</a:t>
                          </a:r>
                          <a:r>
                            <a:rPr lang="en-US" dirty="0" err="1"/>
                            <a:t>log|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O(log|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O(</a:t>
                          </a:r>
                          <a:r>
                            <a:rPr lang="en-US" dirty="0" err="1"/>
                            <a:t>log|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O(</a:t>
                          </a:r>
                          <a:r>
                            <a:rPr lang="en-US" dirty="0" err="1"/>
                            <a:t>log|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dirty="0"/>
                            <a:t>|)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59620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480742"/>
                  </p:ext>
                </p:extLst>
              </p:nvPr>
            </p:nvGraphicFramePr>
            <p:xfrm>
              <a:off x="457200" y="1212412"/>
              <a:ext cx="8008885" cy="33832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67543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136011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01777">
                      <a:extLst>
                        <a:ext uri="{9D8B030D-6E8A-4147-A177-3AD203B41FA5}">
                          <a16:colId xmlns:a16="http://schemas.microsoft.com/office/drawing/2014/main" val="42485947"/>
                        </a:ext>
                      </a:extLst>
                    </a:gridCol>
                    <a:gridCol w="160177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01777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size of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|π|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size of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</a:t>
                          </a:r>
                          <a:r>
                            <a:rPr lang="en-US" dirty="0" err="1"/>
                            <a:t>S</a:t>
                          </a:r>
                          <a:r>
                            <a:rPr lang="en-US" baseline="-25000" dirty="0" err="1"/>
                            <a:t>p</a:t>
                          </a:r>
                          <a:r>
                            <a:rPr lang="en-US" dirty="0"/>
                            <a:t>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verifier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trusted</a:t>
                          </a:r>
                        </a:p>
                        <a:p>
                          <a:pPr algn="ctr"/>
                          <a:r>
                            <a:rPr lang="en-US" dirty="0"/>
                            <a:t>setup?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213" t="-123256" r="-200000" b="-4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yes/per circuit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PLONK</a:t>
                          </a:r>
                          <a:r>
                            <a:rPr lang="en-US" dirty="0"/>
                            <a:t>/MARLIN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213" t="-223256" r="-200000" b="-3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yes/updatable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4270" t="-323256" r="-428090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587" t="-323256" r="-101587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4270" t="-413636" r="-4280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587" t="-413636" r="-1015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4270" t="-525581" r="-428090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587" t="-525581" r="-101587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59620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233C1C2-1C61-5E43-89E7-D43BF4BB3101}"/>
              </a:ext>
            </a:extLst>
          </p:cNvPr>
          <p:cNvSpPr txBox="1"/>
          <p:nvPr/>
        </p:nvSpPr>
        <p:spPr>
          <a:xfrm>
            <a:off x="714702" y="4545203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CE77B-F031-524B-90D7-8ABB28B5F51C}"/>
              </a:ext>
            </a:extLst>
          </p:cNvPr>
          <p:cNvSpPr txBox="1"/>
          <p:nvPr/>
        </p:nvSpPr>
        <p:spPr>
          <a:xfrm>
            <a:off x="2979681" y="4570448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C961D-2614-E040-A634-3C24ABF915BB}"/>
              </a:ext>
            </a:extLst>
          </p:cNvPr>
          <p:cNvSpPr txBox="1"/>
          <p:nvPr/>
        </p:nvSpPr>
        <p:spPr>
          <a:xfrm>
            <a:off x="7499129" y="4598523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</p:spTree>
    <p:extLst>
      <p:ext uri="{BB962C8B-B14F-4D97-AF65-F5344CB8AC3E}">
        <p14:creationId xmlns:p14="http://schemas.microsoft.com/office/powerpoint/2010/main" val="3501199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2E3E-6ECA-CB42-80E4-2471B486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typical SNARK software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8C75E-C323-044B-946C-B900D6266C10}"/>
              </a:ext>
            </a:extLst>
          </p:cNvPr>
          <p:cNvSpPr txBox="1"/>
          <p:nvPr/>
        </p:nvSpPr>
        <p:spPr>
          <a:xfrm>
            <a:off x="223756" y="1771369"/>
            <a:ext cx="1270604" cy="18312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+mn-lt"/>
              </a:rPr>
              <a:t>DSL</a:t>
            </a:r>
            <a:br>
              <a:rPr lang="en-US" b="1">
                <a:latin typeface="+mn-lt"/>
              </a:rPr>
            </a:br>
            <a:r>
              <a:rPr lang="en-US" b="1" u="sng">
                <a:latin typeface="+mn-lt"/>
              </a:rPr>
              <a:t>program</a:t>
            </a:r>
          </a:p>
          <a:p>
            <a:pPr algn="ctr">
              <a:spcBef>
                <a:spcPts val="600"/>
              </a:spcBef>
            </a:pPr>
            <a:r>
              <a:rPr lang="en-US" sz="2000" err="1">
                <a:latin typeface="+mn-lt"/>
              </a:rPr>
              <a:t>Circom</a:t>
            </a:r>
            <a:r>
              <a:rPr lang="en-US" sz="2000">
                <a:latin typeface="+mn-lt"/>
              </a:rPr>
              <a:t>,</a:t>
            </a:r>
          </a:p>
          <a:p>
            <a:pPr algn="ctr"/>
            <a:r>
              <a:rPr lang="en-US" sz="2000" err="1">
                <a:latin typeface="+mn-lt"/>
              </a:rPr>
              <a:t>ZoKrates</a:t>
            </a:r>
            <a:r>
              <a:rPr lang="en-US" sz="2000">
                <a:latin typeface="+mn-lt"/>
              </a:rPr>
              <a:t>,</a:t>
            </a:r>
          </a:p>
          <a:p>
            <a:pPr algn="ctr"/>
            <a:r>
              <a:rPr lang="en-US" sz="2000">
                <a:latin typeface="+mn-lt"/>
              </a:rPr>
              <a:t>…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9CEBAF-6943-5A4E-944F-ECB02D746946}"/>
              </a:ext>
            </a:extLst>
          </p:cNvPr>
          <p:cNvGrpSpPr/>
          <p:nvPr/>
        </p:nvGrpSpPr>
        <p:grpSpPr>
          <a:xfrm>
            <a:off x="1556381" y="2153334"/>
            <a:ext cx="1463266" cy="739445"/>
            <a:chOff x="1556381" y="2153334"/>
            <a:chExt cx="1463266" cy="739445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003E5773-B3DF-FC46-82E6-B5234B83DC15}"/>
                </a:ext>
              </a:extLst>
            </p:cNvPr>
            <p:cNvSpPr/>
            <p:nvPr/>
          </p:nvSpPr>
          <p:spPr>
            <a:xfrm>
              <a:off x="1556381" y="2482875"/>
              <a:ext cx="1463266" cy="4099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4E7A00-0204-D045-9559-657E98F0D911}"/>
                </a:ext>
              </a:extLst>
            </p:cNvPr>
            <p:cNvSpPr txBox="1"/>
            <p:nvPr/>
          </p:nvSpPr>
          <p:spPr>
            <a:xfrm>
              <a:off x="1607210" y="2153334"/>
              <a:ext cx="1283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+mn-lt"/>
                </a:rPr>
                <a:t>compiler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31DEF5-7E60-1847-96D2-4D890C2916DC}"/>
              </a:ext>
            </a:extLst>
          </p:cNvPr>
          <p:cNvSpPr txBox="1"/>
          <p:nvPr/>
        </p:nvSpPr>
        <p:spPr>
          <a:xfrm>
            <a:off x="3101681" y="1593168"/>
            <a:ext cx="1366207" cy="22775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+mn-lt"/>
              </a:rPr>
              <a:t>SNARK</a:t>
            </a:r>
          </a:p>
          <a:p>
            <a:pPr algn="ctr"/>
            <a:r>
              <a:rPr lang="en-US" b="1">
                <a:latin typeface="+mn-lt"/>
              </a:rPr>
              <a:t>friendly</a:t>
            </a:r>
          </a:p>
          <a:p>
            <a:pPr algn="ctr"/>
            <a:r>
              <a:rPr lang="en-US" b="1" u="sng">
                <a:latin typeface="+mn-lt"/>
              </a:rPr>
              <a:t>format</a:t>
            </a:r>
            <a:endParaRPr lang="en-US">
              <a:latin typeface="+mn-lt"/>
            </a:endParaRPr>
          </a:p>
          <a:p>
            <a:pPr algn="ctr">
              <a:spcBef>
                <a:spcPts val="600"/>
              </a:spcBef>
            </a:pPr>
            <a:r>
              <a:rPr lang="en-US" sz="2000">
                <a:latin typeface="+mn-lt"/>
              </a:rPr>
              <a:t>R1CS,</a:t>
            </a:r>
          </a:p>
          <a:p>
            <a:pPr algn="ctr"/>
            <a:r>
              <a:rPr lang="en-US" sz="2000">
                <a:latin typeface="+mn-lt"/>
              </a:rPr>
              <a:t>AIR,</a:t>
            </a:r>
          </a:p>
          <a:p>
            <a:pPr algn="ctr"/>
            <a:r>
              <a:rPr lang="en-US" sz="2000" err="1">
                <a:latin typeface="+mn-lt"/>
              </a:rPr>
              <a:t>TurboPlonk</a:t>
            </a:r>
            <a:endParaRPr lang="en-US" sz="2000">
              <a:latin typeface="+mn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85076B8-5475-CF43-9154-37AAB9331A31}"/>
              </a:ext>
            </a:extLst>
          </p:cNvPr>
          <p:cNvGrpSpPr/>
          <p:nvPr/>
        </p:nvGrpSpPr>
        <p:grpSpPr>
          <a:xfrm>
            <a:off x="4467127" y="1138870"/>
            <a:ext cx="1840634" cy="1053863"/>
            <a:chOff x="4467127" y="1138870"/>
            <a:chExt cx="1840634" cy="1053863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8336235F-F780-0246-B339-D16EFA60C699}"/>
                </a:ext>
              </a:extLst>
            </p:cNvPr>
            <p:cNvSpPr/>
            <p:nvPr/>
          </p:nvSpPr>
          <p:spPr>
            <a:xfrm>
              <a:off x="4467127" y="1782829"/>
              <a:ext cx="1840634" cy="4099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1DCBD2-082E-C041-9B37-646199FACE33}"/>
                </a:ext>
              </a:extLst>
            </p:cNvPr>
            <p:cNvSpPr txBox="1"/>
            <p:nvPr/>
          </p:nvSpPr>
          <p:spPr>
            <a:xfrm>
              <a:off x="4650830" y="1138870"/>
              <a:ext cx="12311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SNARK</a:t>
              </a:r>
              <a:br>
                <a:rPr lang="en-US">
                  <a:latin typeface="+mn-lt"/>
                </a:rPr>
              </a:br>
              <a:r>
                <a:rPr lang="en-US">
                  <a:latin typeface="+mn-lt"/>
                </a:rPr>
                <a:t>backend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776EAB-E83D-5A4F-9229-20BD8760DDC8}"/>
              </a:ext>
            </a:extLst>
          </p:cNvPr>
          <p:cNvGrpSpPr/>
          <p:nvPr/>
        </p:nvGrpSpPr>
        <p:grpSpPr>
          <a:xfrm>
            <a:off x="5083800" y="2132326"/>
            <a:ext cx="1412566" cy="950996"/>
            <a:chOff x="4675705" y="2270555"/>
            <a:chExt cx="1412566" cy="95099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C691C4-1C78-EA4C-876D-D1CF1E67F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8234" y="2270555"/>
              <a:ext cx="0" cy="5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603062-1817-114D-9D62-C53890FA01AD}"/>
                </a:ext>
              </a:extLst>
            </p:cNvPr>
            <p:cNvSpPr txBox="1"/>
            <p:nvPr/>
          </p:nvSpPr>
          <p:spPr>
            <a:xfrm>
              <a:off x="4675705" y="2759886"/>
              <a:ext cx="1412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x, witness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C449EA-0823-C040-84D4-1B376DA6CAC4}"/>
                  </a:ext>
                </a:extLst>
              </p:cNvPr>
              <p:cNvSpPr txBox="1"/>
              <p:nvPr/>
            </p:nvSpPr>
            <p:spPr>
              <a:xfrm>
                <a:off x="6341856" y="1731068"/>
                <a:ext cx="1260345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+mn-lt"/>
                  </a:rPr>
                  <a:t>Proof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C449EA-0823-C040-84D4-1B376DA6C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56" y="1731068"/>
                <a:ext cx="1260345" cy="461665"/>
              </a:xfrm>
              <a:prstGeom prst="rect">
                <a:avLst/>
              </a:prstGeom>
              <a:blipFill>
                <a:blip r:embed="rId6"/>
                <a:stretch>
                  <a:fillRect l="-5882" t="-5128" b="-230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9B1163-A6D5-F743-96BB-0B113925E4D7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969465" y="2192733"/>
            <a:ext cx="2564" cy="12248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0130714-1D97-2049-AC9D-EC1E36D1C984}"/>
              </a:ext>
            </a:extLst>
          </p:cNvPr>
          <p:cNvCxnSpPr>
            <a:cxnSpLocks/>
          </p:cNvCxnSpPr>
          <p:nvPr/>
        </p:nvCxnSpPr>
        <p:spPr>
          <a:xfrm flipV="1">
            <a:off x="4959737" y="3702056"/>
            <a:ext cx="0" cy="7636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0EB0F3-7C8D-0B45-AF16-A5186D7D09B2}"/>
              </a:ext>
            </a:extLst>
          </p:cNvPr>
          <p:cNvCxnSpPr>
            <a:cxnSpLocks/>
          </p:cNvCxnSpPr>
          <p:nvPr/>
        </p:nvCxnSpPr>
        <p:spPr>
          <a:xfrm flipH="1" flipV="1">
            <a:off x="4949104" y="2132327"/>
            <a:ext cx="6827" cy="1285284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EF9C1E-FC98-2344-96C7-7AA8A0B88A72}"/>
              </a:ext>
            </a:extLst>
          </p:cNvPr>
          <p:cNvGrpSpPr/>
          <p:nvPr/>
        </p:nvGrpSpPr>
        <p:grpSpPr>
          <a:xfrm>
            <a:off x="3180495" y="3891821"/>
            <a:ext cx="2474122" cy="1149075"/>
            <a:chOff x="3180495" y="3891821"/>
            <a:chExt cx="2474122" cy="1149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A713C8-71EA-DC40-B893-5179DD81B12D}"/>
                </a:ext>
              </a:extLst>
            </p:cNvPr>
            <p:cNvSpPr txBox="1"/>
            <p:nvPr/>
          </p:nvSpPr>
          <p:spPr>
            <a:xfrm>
              <a:off x="4659088" y="4348827"/>
              <a:ext cx="995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j-lt"/>
                </a:rPr>
                <a:t>(</a:t>
              </a:r>
              <a:r>
                <a:rPr lang="en-US" b="0" i="0" dirty="0" err="1">
                  <a:latin typeface="+mj-lt"/>
                </a:rPr>
                <a:t>S</a:t>
              </a:r>
              <a:r>
                <a:rPr lang="en-US" b="0" i="0" baseline="-25000" dirty="0" err="1">
                  <a:latin typeface="+mj-lt"/>
                </a:rPr>
                <a:t>p</a:t>
              </a:r>
              <a:r>
                <a:rPr lang="en-US" b="0" i="0" dirty="0">
                  <a:latin typeface="+mj-lt"/>
                </a:rPr>
                <a:t>, </a:t>
              </a:r>
              <a:r>
                <a:rPr lang="en-US" b="0" i="0" dirty="0" err="1">
                  <a:latin typeface="+mj-lt"/>
                </a:rPr>
                <a:t>S</a:t>
              </a:r>
              <a:r>
                <a:rPr lang="en-US" b="0" i="0" baseline="-25000" dirty="0" err="1">
                  <a:latin typeface="+mj-lt"/>
                </a:rPr>
                <a:t>v</a:t>
              </a:r>
              <a:r>
                <a:rPr lang="en-US" b="0" i="0" dirty="0">
                  <a:latin typeface="+mj-lt"/>
                </a:rPr>
                <a:t>)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7FF8399-0236-CE4F-9809-5BD5856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3600000" y="3891821"/>
              <a:ext cx="0" cy="5738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4CB5BD36-5E55-9F4A-B6B6-0DD12616BB04}"/>
                </a:ext>
              </a:extLst>
            </p:cNvPr>
            <p:cNvSpPr/>
            <p:nvPr/>
          </p:nvSpPr>
          <p:spPr>
            <a:xfrm>
              <a:off x="3180495" y="4358670"/>
              <a:ext cx="1495611" cy="4099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2E01AC-BCD8-F64B-83D4-7AB381787731}"/>
                </a:ext>
              </a:extLst>
            </p:cNvPr>
            <p:cNvSpPr txBox="1"/>
            <p:nvPr/>
          </p:nvSpPr>
          <p:spPr>
            <a:xfrm>
              <a:off x="3229262" y="4579231"/>
              <a:ext cx="8835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+mn-lt"/>
                </a:rPr>
                <a:t>setup</a:t>
              </a:r>
            </a:p>
          </p:txBody>
        </p: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3A69CA08-882A-774D-B908-9945F661A4ED}"/>
              </a:ext>
            </a:extLst>
          </p:cNvPr>
          <p:cNvSpPr/>
          <p:nvPr/>
        </p:nvSpPr>
        <p:spPr>
          <a:xfrm>
            <a:off x="6665280" y="1009898"/>
            <a:ext cx="1892594" cy="459288"/>
          </a:xfrm>
          <a:prstGeom prst="wedgeRoundRectCallout">
            <a:avLst>
              <a:gd name="adj1" fmla="val -89934"/>
              <a:gd name="adj2" fmla="val 94910"/>
              <a:gd name="adj3" fmla="val 1666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CPU heavy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F3BFE1-7C47-4C4E-9B50-AD021C8DB547}"/>
              </a:ext>
            </a:extLst>
          </p:cNvPr>
          <p:cNvGrpSpPr/>
          <p:nvPr/>
        </p:nvGrpSpPr>
        <p:grpSpPr>
          <a:xfrm>
            <a:off x="4812929" y="3155228"/>
            <a:ext cx="4101016" cy="946319"/>
            <a:chOff x="4812929" y="3155228"/>
            <a:chExt cx="4101016" cy="94631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9F23F09-D301-194D-A82B-18FCB0326F00}"/>
                </a:ext>
              </a:extLst>
            </p:cNvPr>
            <p:cNvGrpSpPr/>
            <p:nvPr/>
          </p:nvGrpSpPr>
          <p:grpSpPr>
            <a:xfrm>
              <a:off x="4812929" y="3155228"/>
              <a:ext cx="4101016" cy="946319"/>
              <a:chOff x="4812929" y="3155228"/>
              <a:chExt cx="4101016" cy="946319"/>
            </a:xfrm>
          </p:grpSpPr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496D0F94-EA1D-234C-AFC4-1FBA0F7FEE25}"/>
                  </a:ext>
                </a:extLst>
              </p:cNvPr>
              <p:cNvSpPr/>
              <p:nvPr/>
            </p:nvSpPr>
            <p:spPr>
              <a:xfrm>
                <a:off x="4812929" y="3365775"/>
                <a:ext cx="2916940" cy="40990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38C52-557E-534F-800A-B71385D85508}"/>
                  </a:ext>
                </a:extLst>
              </p:cNvPr>
              <p:cNvSpPr txBox="1"/>
              <p:nvPr/>
            </p:nvSpPr>
            <p:spPr>
              <a:xfrm>
                <a:off x="5555681" y="3639882"/>
                <a:ext cx="1109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+mn-lt"/>
                  </a:rPr>
                  <a:t>verifier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8E1411-1D25-EE41-B9BE-39151464A75C}"/>
                  </a:ext>
                </a:extLst>
              </p:cNvPr>
              <p:cNvSpPr txBox="1"/>
              <p:nvPr/>
            </p:nvSpPr>
            <p:spPr>
              <a:xfrm>
                <a:off x="7786457" y="3155228"/>
                <a:ext cx="1127488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latin typeface="+mn-lt"/>
                  </a:rPr>
                  <a:t>accept/</a:t>
                </a:r>
                <a:br>
                  <a:rPr lang="en-US">
                    <a:latin typeface="+mn-lt"/>
                  </a:rPr>
                </a:br>
                <a:r>
                  <a:rPr lang="en-US">
                    <a:latin typeface="+mn-lt"/>
                  </a:rPr>
                  <a:t>reject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CCE991-E41B-F545-A468-708E8D491D83}"/>
                </a:ext>
              </a:extLst>
            </p:cNvPr>
            <p:cNvSpPr txBox="1"/>
            <p:nvPr/>
          </p:nvSpPr>
          <p:spPr>
            <a:xfrm>
              <a:off x="5087217" y="332621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12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07"/>
    </mc:Choice>
    <mc:Fallback xmlns="">
      <p:transition spd="slow" advTm="17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72F9-F4EB-F24C-B95F-C0BC74C8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ZoKrates</a:t>
            </a:r>
            <a:r>
              <a:rPr lang="en-US"/>
              <a:t>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17413-CFDD-E044-826C-D5B070D606D7}"/>
              </a:ext>
            </a:extLst>
          </p:cNvPr>
          <p:cNvSpPr txBox="1"/>
          <p:nvPr/>
        </p:nvSpPr>
        <p:spPr>
          <a:xfrm>
            <a:off x="233793" y="2838506"/>
            <a:ext cx="5999335" cy="216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def main(</a:t>
            </a:r>
            <a:r>
              <a:rPr lang="en-US" b="1" dirty="0">
                <a:latin typeface="+mn-lt"/>
              </a:rPr>
              <a:t>field x[2]</a:t>
            </a:r>
            <a:r>
              <a:rPr lang="en-US" dirty="0">
                <a:latin typeface="+mn-lt"/>
              </a:rPr>
              <a:t>,   </a:t>
            </a:r>
            <a:r>
              <a:rPr lang="en-US" b="1" dirty="0">
                <a:latin typeface="+mn-lt"/>
              </a:rPr>
              <a:t>private field w</a:t>
            </a:r>
            <a:r>
              <a:rPr lang="en-US" dirty="0">
                <a:latin typeface="+mn-lt"/>
              </a:rPr>
              <a:t>) -&gt; (field):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    h = sha256packed( w )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    h[0] == x[0]       //  check top 128 bits</a:t>
            </a:r>
          </a:p>
          <a:p>
            <a:r>
              <a:rPr lang="en-US" dirty="0">
                <a:latin typeface="+mn-lt"/>
              </a:rPr>
              <a:t>    h[1] == x[1]       //  check bottom 128 bits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    return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40A30E-E147-0249-A23E-BBC995626932}"/>
                  </a:ext>
                </a:extLst>
              </p:cNvPr>
              <p:cNvSpPr txBox="1"/>
              <p:nvPr/>
            </p:nvSpPr>
            <p:spPr>
              <a:xfrm>
                <a:off x="233793" y="1064856"/>
                <a:ext cx="8555099" cy="1513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u="sng" dirty="0">
                    <a:latin typeface="+mn-lt"/>
                  </a:rPr>
                  <a:t>Goal:</a:t>
                </a:r>
                <a:r>
                  <a:rPr lang="en-US" dirty="0">
                    <a:latin typeface="+mn-lt"/>
                  </a:rPr>
                  <a:t> prove knowledge of a hash </a:t>
                </a:r>
                <a:r>
                  <a:rPr lang="en-US" sz="2000" dirty="0">
                    <a:latin typeface="+mn-lt"/>
                  </a:rPr>
                  <a:t>(SHA256</a:t>
                </a:r>
                <a:r>
                  <a:rPr lang="en-US" dirty="0">
                    <a:latin typeface="+mn-lt"/>
                  </a:rPr>
                  <a:t>) preimage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 ∈ {0,1}</a:t>
                </a:r>
                <a:r>
                  <a:rPr lang="en-US" baseline="30000" dirty="0">
                    <a:latin typeface="+mn-lt"/>
                  </a:rPr>
                  <a:t>256</a:t>
                </a:r>
              </a:p>
              <a:p>
                <a:pPr marL="342900" indent="-342900" algn="l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For a public x,  prover knows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such that  </a:t>
                </a:r>
                <a:r>
                  <a:rPr lang="en-US" sz="2000" dirty="0">
                    <a:latin typeface="+mn-lt"/>
                  </a:rPr>
                  <a:t>SHA256</a:t>
                </a:r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latin typeface="+mn-lt"/>
                  </a:rPr>
                  <a:t>)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342900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is a  254-bit prime field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40A30E-E147-0249-A23E-BBC995626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93" y="1064856"/>
                <a:ext cx="8555099" cy="1513876"/>
              </a:xfrm>
              <a:prstGeom prst="rect">
                <a:avLst/>
              </a:prstGeom>
              <a:blipFill>
                <a:blip r:embed="rId5"/>
                <a:stretch>
                  <a:fillRect l="-889" t="-3361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9B69C2EA-A79A-B94A-8F9C-848931A1E12A}"/>
                  </a:ext>
                </a:extLst>
              </p:cNvPr>
              <p:cNvSpPr/>
              <p:nvPr/>
            </p:nvSpPr>
            <p:spPr>
              <a:xfrm>
                <a:off x="5178055" y="1670668"/>
                <a:ext cx="3817212" cy="1037951"/>
              </a:xfrm>
              <a:prstGeom prst="wedgeRoundRectCallout">
                <a:avLst>
                  <a:gd name="adj1" fmla="val -66514"/>
                  <a:gd name="adj2" fmla="val 61475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Compiled into an arithmetic circuits (R1CS)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9B69C2EA-A79A-B94A-8F9C-848931A1E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55" y="1670668"/>
                <a:ext cx="3817212" cy="1037951"/>
              </a:xfrm>
              <a:prstGeom prst="wedgeRoundRectCallout">
                <a:avLst>
                  <a:gd name="adj1" fmla="val -66514"/>
                  <a:gd name="adj2" fmla="val 61475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300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98"/>
    </mc:Choice>
    <mc:Fallback xmlns="">
      <p:transition spd="slow" advTm="198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2165B4E-CD2A-854B-BD69-41CE455A5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2A8E4-0169-EB4C-825B-2193C7F35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zkSNARK</a:t>
            </a:r>
            <a:r>
              <a:rPr lang="en-US" dirty="0"/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4528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741C-D9E2-1E4F-8619-D5351649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Managing assets on a blockchain: key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E6F4-E285-2242-AF52-7E097555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8" y="1420868"/>
            <a:ext cx="8923283" cy="3193173"/>
          </a:xfrm>
        </p:spPr>
        <p:txBody>
          <a:bodyPr>
            <a:normAutofit/>
          </a:bodyPr>
          <a:lstStyle/>
          <a:p>
            <a:r>
              <a:rPr lang="en-US" sz="2400" b="1" dirty="0"/>
              <a:t>Universal verifiability </a:t>
            </a:r>
            <a:r>
              <a:rPr lang="en-US" sz="2400" dirty="0"/>
              <a:t>of blockchain rules</a:t>
            </a:r>
          </a:p>
          <a:p>
            <a:pPr marL="0" indent="0">
              <a:buNone/>
            </a:pPr>
            <a:r>
              <a:rPr lang="en-US" sz="2400" dirty="0"/>
              <a:t>	⇒   all data written to the blockchain is public;  everyone can verify</a:t>
            </a:r>
          </a:p>
          <a:p>
            <a:pPr marL="0" indent="0">
              <a:buNone/>
            </a:pPr>
            <a:r>
              <a:rPr lang="en-US" sz="2400" dirty="0"/>
              <a:t>	⇒   added benefit:  interoperability between chains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Assets are </a:t>
            </a:r>
            <a:r>
              <a:rPr lang="en-US" sz="2400" b="1" dirty="0"/>
              <a:t>controlled by signature keys</a:t>
            </a:r>
          </a:p>
          <a:p>
            <a:pPr marL="0" indent="0">
              <a:buNone/>
            </a:pPr>
            <a:r>
              <a:rPr lang="en-US" sz="2400" dirty="0"/>
              <a:t>	⇒  assets </a:t>
            </a:r>
            <a:r>
              <a:rPr lang="en-US" sz="2400" u="sng" dirty="0"/>
              <a:t>cannot</a:t>
            </a:r>
            <a:r>
              <a:rPr lang="en-US" sz="2400" dirty="0"/>
              <a:t> be transferred without a valid signature</a:t>
            </a:r>
          </a:p>
          <a:p>
            <a:pPr marL="0" indent="0">
              <a:buNone/>
            </a:pPr>
            <a:r>
              <a:rPr lang="en-US" sz="2400" dirty="0"/>
              <a:t>			(of course, users can choose to custody their keys)</a:t>
            </a:r>
          </a:p>
        </p:txBody>
      </p:sp>
    </p:spTree>
    <p:extLst>
      <p:ext uri="{BB962C8B-B14F-4D97-AF65-F5344CB8AC3E}">
        <p14:creationId xmlns:p14="http://schemas.microsoft.com/office/powerpoint/2010/main" val="1448866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8EC5-97E5-2D47-AED7-F5FD7A1A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91E7-0114-C943-ACB0-9D1CE37A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2497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Scalability:   </a:t>
            </a:r>
          </a:p>
          <a:p>
            <a:pPr lvl="1"/>
            <a:r>
              <a:rPr lang="en-US" dirty="0"/>
              <a:t>SNARK Rollup    (</a:t>
            </a:r>
            <a:r>
              <a:rPr lang="en-US" dirty="0" err="1"/>
              <a:t>zkSNARK</a:t>
            </a:r>
            <a:r>
              <a:rPr lang="en-US" dirty="0"/>
              <a:t> for privacy from public)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Privacy:</a:t>
            </a:r>
            <a:r>
              <a:rPr lang="en-US" dirty="0"/>
              <a:t>    Private Tx on a public blockchain</a:t>
            </a:r>
          </a:p>
          <a:p>
            <a:pPr lvl="1"/>
            <a:r>
              <a:rPr lang="en-US" dirty="0"/>
              <a:t>Confidential transactions</a:t>
            </a:r>
          </a:p>
          <a:p>
            <a:pPr lvl="1"/>
            <a:r>
              <a:rPr lang="en-US" dirty="0" err="1"/>
              <a:t>Zcash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Compliance:</a:t>
            </a:r>
          </a:p>
          <a:p>
            <a:pPr lvl="1"/>
            <a:r>
              <a:rPr lang="en-US" dirty="0"/>
              <a:t>Proving solvency in zero-knowledge</a:t>
            </a:r>
          </a:p>
          <a:p>
            <a:pPr lvl="1"/>
            <a:r>
              <a:rPr lang="en-US" dirty="0"/>
              <a:t>Zero-knowledge taxes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23EF8-2B02-B547-B592-6DD314E61292}"/>
              </a:ext>
            </a:extLst>
          </p:cNvPr>
          <p:cNvSpPr/>
          <p:nvPr/>
        </p:nvSpPr>
        <p:spPr>
          <a:xfrm>
            <a:off x="231228" y="2049519"/>
            <a:ext cx="6884275" cy="14504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51D77-73A2-1E45-A2F9-BAE67FD82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simple PCP-based SNARK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289B0C-10B0-4642-8480-6BA1D68740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23989" y="2914650"/>
            <a:ext cx="209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[Kilian’92, Micali’94]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420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3E52-E1CE-2C44-B828-64AAC39F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construction: PCP-based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The PCP theorem</a:t>
                </a:r>
                <a:r>
                  <a:rPr lang="en-US" dirty="0"/>
                  <a:t>:    Let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be a circuit where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there is a proof system that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proves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	as follows: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  <a:blipFill>
                <a:blip r:embed="rId3"/>
                <a:stretch>
                  <a:fillRect l="-1146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/>
              <p:nvPr/>
            </p:nvSpPr>
            <p:spPr>
              <a:xfrm>
                <a:off x="666427" y="2473881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7" y="2473881"/>
                <a:ext cx="2754280" cy="513282"/>
              </a:xfrm>
              <a:prstGeom prst="rect">
                <a:avLst/>
              </a:prstGeom>
              <a:blipFill>
                <a:blip r:embed="rId4"/>
                <a:stretch>
                  <a:fillRect l="-32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/>
              <p:nvPr/>
            </p:nvSpPr>
            <p:spPr>
              <a:xfrm>
                <a:off x="5452820" y="2473881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0" y="2473881"/>
                <a:ext cx="2334935" cy="513282"/>
              </a:xfrm>
              <a:prstGeom prst="rect">
                <a:avLst/>
              </a:prstGeom>
              <a:blipFill>
                <a:blip r:embed="rId5"/>
                <a:stretch>
                  <a:fillRect l="-4324" r="-32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/>
              <p:nvPr/>
            </p:nvSpPr>
            <p:spPr>
              <a:xfrm>
                <a:off x="5409752" y="3015115"/>
                <a:ext cx="3421258" cy="86408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read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output accept or reject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52" y="3015115"/>
                <a:ext cx="3421258" cy="864083"/>
              </a:xfrm>
              <a:prstGeom prst="rect">
                <a:avLst/>
              </a:prstGeom>
              <a:blipFill>
                <a:blip r:embed="rId6"/>
                <a:stretch>
                  <a:fillRect l="-2583" t="-5797" b="-1449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448D636-EC02-A14B-91B6-A10FAF5BFB12}"/>
              </a:ext>
            </a:extLst>
          </p:cNvPr>
          <p:cNvSpPr/>
          <p:nvPr/>
        </p:nvSpPr>
        <p:spPr>
          <a:xfrm>
            <a:off x="457199" y="2416953"/>
            <a:ext cx="8485322" cy="1526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/>
              <p:nvPr/>
            </p:nvSpPr>
            <p:spPr>
              <a:xfrm>
                <a:off x="1303442" y="2918542"/>
                <a:ext cx="1185259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p</a:t>
                </a:r>
                <a:r>
                  <a:rPr lang="en-US" dirty="0">
                    <a:solidFill>
                      <a:schemeClr val="tx1"/>
                    </a:solidFill>
                  </a:rPr>
                  <a:t>roof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42" y="2918542"/>
                <a:ext cx="1185259" cy="523218"/>
              </a:xfrm>
              <a:prstGeom prst="rect">
                <a:avLst/>
              </a:prstGeom>
              <a:blipFill>
                <a:blip r:embed="rId7"/>
                <a:stretch>
                  <a:fillRect l="-10638" r="-3191" b="-2093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821014-7950-574F-92AB-2822B4872E49}"/>
              </a:ext>
            </a:extLst>
          </p:cNvPr>
          <p:cNvGrpSpPr/>
          <p:nvPr/>
        </p:nvGrpSpPr>
        <p:grpSpPr>
          <a:xfrm>
            <a:off x="937575" y="3431824"/>
            <a:ext cx="2211984" cy="182896"/>
            <a:chOff x="2890746" y="4305320"/>
            <a:chExt cx="2211984" cy="18289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1435B2-3D7B-C04F-A7D5-FA642C12603D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93853D-87BD-F846-9826-B99543A3394D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F8BBC2-5486-7B41-9DBA-C7A78F304F59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9176FE-664F-BA4E-AC40-743BD91CAB6D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62F1E9-F294-FD49-AD74-2F9071FA753E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41266E-4CFF-8E45-BD48-D99699D4AFD4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080D8F-9906-3648-91FD-9F27605A2515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1AE92D-16E2-B14F-A4A2-8726B1C84B51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F12065-E9CA-9749-835C-65A226C35A24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DD3FC-F459-2943-8FE1-197F54DA8A00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A8F6C4-A253-AF4B-81D5-4F35E1C3B1E0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7D45A7-B988-C748-9132-B32FD0F4438C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/>
              <p:nvPr/>
            </p:nvSpPr>
            <p:spPr>
              <a:xfrm>
                <a:off x="1693115" y="4628194"/>
                <a:ext cx="5970417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size of proof is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>
                    <a:latin typeface="+mn-lt"/>
                  </a:rPr>
                  <a:t>.           (not succinct)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115" y="4628194"/>
                <a:ext cx="5970417" cy="461665"/>
              </a:xfrm>
              <a:prstGeom prst="rect">
                <a:avLst/>
              </a:prstGeom>
              <a:blipFill>
                <a:blip r:embed="rId8"/>
                <a:stretch>
                  <a:fillRect l="-1483" t="-5128" r="-636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/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 always accepts valid proof.     If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latin typeface="+mn-lt"/>
                  </a:rPr>
                  <a:t>, then V rejects with high prob.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blipFill>
                <a:blip r:embed="rId9"/>
                <a:stretch>
                  <a:fillRect l="-100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C887AF0-1D28-2A4B-8303-B67C4CC6DBD1}"/>
              </a:ext>
            </a:extLst>
          </p:cNvPr>
          <p:cNvGrpSpPr/>
          <p:nvPr/>
        </p:nvGrpSpPr>
        <p:grpSpPr>
          <a:xfrm>
            <a:off x="2902167" y="3793424"/>
            <a:ext cx="2211984" cy="182896"/>
            <a:chOff x="2890746" y="4305320"/>
            <a:chExt cx="2211984" cy="1828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98B101-B837-3D48-BB7D-E26024DEB4F2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132078-356A-F748-A47C-A6878777BFCF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3F3AE9-6035-7844-9920-8BB2BFEECAD5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CE35E5-1374-EA4B-9B4A-1A12245F3DC0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DCF073-DD8E-BE41-B6AD-2BC88E1CCACD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4EC429-F922-A94F-ACC0-0E06211B1F3E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BF01B6-6FB5-B849-9E84-46D47B395C77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5133C6-EBBB-7E4C-A74D-77D7FBA06FD2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29141E1-0807-1F4C-97B6-2252A285B582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00B76-0894-7641-BD8C-7F12B05D174B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5C5773A-3E28-BD4A-B747-C2938D4DF095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3EC0A97-1831-304A-A32C-47B217EEB935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87E721-B442-6141-A9D0-E714852938AF}"/>
              </a:ext>
            </a:extLst>
          </p:cNvPr>
          <p:cNvGrpSpPr/>
          <p:nvPr/>
        </p:nvGrpSpPr>
        <p:grpSpPr>
          <a:xfrm>
            <a:off x="3178665" y="3181658"/>
            <a:ext cx="2257828" cy="621216"/>
            <a:chOff x="3178665" y="3181658"/>
            <a:chExt cx="2257828" cy="62121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CD2C0C-413B-4D47-BD67-4E1112A89BB1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4469715" y="3181666"/>
              <a:ext cx="966778" cy="6117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9B32678-228F-8D4A-89CA-04E2092E15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1221" y="3197991"/>
              <a:ext cx="1505757" cy="6048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9152F1C-5A16-BC4E-B10A-48363D503476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3178665" y="3181658"/>
              <a:ext cx="2257828" cy="6117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58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1 L 0.21493 0.0706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35" grpId="0" animBg="1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a PCP proof to a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/>
              <p:nvPr/>
            </p:nvSpPr>
            <p:spPr>
              <a:xfrm>
                <a:off x="666428" y="1134176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8" y="1134176"/>
                <a:ext cx="2754280" cy="513282"/>
              </a:xfrm>
              <a:prstGeom prst="rect">
                <a:avLst/>
              </a:prstGeom>
              <a:blipFill>
                <a:blip r:embed="rId2"/>
                <a:stretch>
                  <a:fillRect l="-3211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/>
              <p:nvPr/>
            </p:nvSpPr>
            <p:spPr>
              <a:xfrm>
                <a:off x="5452821" y="1134176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1" y="1134176"/>
                <a:ext cx="2334935" cy="513282"/>
              </a:xfrm>
              <a:prstGeom prst="rect">
                <a:avLst/>
              </a:prstGeom>
              <a:blipFill>
                <a:blip r:embed="rId3"/>
                <a:stretch>
                  <a:fillRect l="-4324" r="-324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E4D1163-235F-D44E-AD7D-5139A3DB986D}"/>
              </a:ext>
            </a:extLst>
          </p:cNvPr>
          <p:cNvGrpSpPr/>
          <p:nvPr/>
        </p:nvGrpSpPr>
        <p:grpSpPr>
          <a:xfrm>
            <a:off x="1169172" y="2539855"/>
            <a:ext cx="2211984" cy="182896"/>
            <a:chOff x="2890746" y="4305320"/>
            <a:chExt cx="2211984" cy="1828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010DD4-4B15-834C-8D4B-D147BFCC184E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F02F06-A2B6-4143-978E-AF04275CFA00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210C75-1C78-274B-A62F-7339722AF029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8FD788-528D-8B44-998B-0B0EF7E76EAD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7B04D4-0203-5143-9A1B-21640A480FC8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7CFBD5-28D1-4447-80C3-342D61150EFD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D27177-AA83-0C42-A93C-6F0E5B1E0DD3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AAF283-591E-E541-8D01-6E88B842EEE7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F7A003-362B-974E-80A8-4399E8D195B9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FDA80-E0FD-9445-BC21-83000FB0134C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658B48-4C9E-BA47-A33B-DE55FF8ED9BA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2F5BE5-AE9E-D645-8FE9-D71FF6C797AF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5" name="Triangle 24">
            <a:extLst>
              <a:ext uri="{FF2B5EF4-FFF2-40B4-BE49-F238E27FC236}">
                <a16:creationId xmlns:a16="http://schemas.microsoft.com/office/drawing/2014/main" id="{F48474E9-168D-ED43-972B-0FAA9C52F010}"/>
              </a:ext>
            </a:extLst>
          </p:cNvPr>
          <p:cNvSpPr/>
          <p:nvPr/>
        </p:nvSpPr>
        <p:spPr>
          <a:xfrm>
            <a:off x="1158798" y="1855355"/>
            <a:ext cx="2261910" cy="623097"/>
          </a:xfrm>
          <a:prstGeom prst="triangle">
            <a:avLst>
              <a:gd name="adj" fmla="val 540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Merkle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/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/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FE63352-DA9A-6C4B-920A-8CE4D69055B6}"/>
              </a:ext>
            </a:extLst>
          </p:cNvPr>
          <p:cNvGrpSpPr/>
          <p:nvPr/>
        </p:nvGrpSpPr>
        <p:grpSpPr>
          <a:xfrm>
            <a:off x="798275" y="2930844"/>
            <a:ext cx="5900237" cy="461665"/>
            <a:chOff x="798275" y="3079702"/>
            <a:chExt cx="5900237" cy="4616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E1CBD3E-0572-964C-A96A-F20F87AD0BCC}"/>
                </a:ext>
              </a:extLst>
            </p:cNvPr>
            <p:cNvCxnSpPr/>
            <p:nvPr/>
          </p:nvCxnSpPr>
          <p:spPr>
            <a:xfrm flipH="1">
              <a:off x="798275" y="3455581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/>
                <p:nvPr/>
              </p:nvSpPr>
              <p:spPr>
                <a:xfrm>
                  <a:off x="1800950" y="3079702"/>
                  <a:ext cx="32620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open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dirty="0">
                      <a:latin typeface="+mn-lt"/>
                    </a:rPr>
                    <a:t>positions of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950" y="3079702"/>
                  <a:ext cx="3262047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713" t="-526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9FF403-82F9-6F49-8E79-C50E78B61AAD}"/>
              </a:ext>
            </a:extLst>
          </p:cNvPr>
          <p:cNvGrpSpPr/>
          <p:nvPr/>
        </p:nvGrpSpPr>
        <p:grpSpPr>
          <a:xfrm>
            <a:off x="798274" y="3537793"/>
            <a:ext cx="5900237" cy="461665"/>
            <a:chOff x="798274" y="3686651"/>
            <a:chExt cx="5900237" cy="46166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747E81-53AF-E04E-9186-2E306071C073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4" y="3693042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/>
                <p:nvPr/>
              </p:nvSpPr>
              <p:spPr>
                <a:xfrm>
                  <a:off x="1737154" y="3686651"/>
                  <a:ext cx="42696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dirty="0">
                      <a:latin typeface="+mn-lt"/>
                    </a:rPr>
                    <a:t>opening and Merkle proofs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154" y="3686651"/>
                  <a:ext cx="4269695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811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AF9B715-6BBF-2442-8A9A-09B4A4337A49}"/>
              </a:ext>
            </a:extLst>
          </p:cNvPr>
          <p:cNvSpPr txBox="1"/>
          <p:nvPr/>
        </p:nvSpPr>
        <p:spPr>
          <a:xfrm>
            <a:off x="5826641" y="3848916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/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Verifier sees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dirty="0" err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US" dirty="0">
                    <a:latin typeface="+mn-lt"/>
                  </a:rPr>
                  <a:t>data  ⇒  succinct proof.                                     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blipFill>
                <a:blip r:embed="rId9"/>
                <a:stretch>
                  <a:fillRect l="-1458" t="-10526" r="-5625" b="-263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38F8BBE-AA74-034F-B03C-12C57C73A4B0}"/>
              </a:ext>
            </a:extLst>
          </p:cNvPr>
          <p:cNvGrpSpPr/>
          <p:nvPr/>
        </p:nvGrpSpPr>
        <p:grpSpPr>
          <a:xfrm>
            <a:off x="798275" y="2478452"/>
            <a:ext cx="6955908" cy="552953"/>
            <a:chOff x="798275" y="2478452"/>
            <a:chExt cx="6955908" cy="55295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186275A-8280-664A-BBDA-17EDCE2A57CC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5" y="2863603"/>
              <a:ext cx="5900237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/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Merkle root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459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C9BD6-7F2C-B040-9A5E-FC93D90794A4}"/>
                </a:ext>
              </a:extLst>
            </p:cNvPr>
            <p:cNvSpPr txBox="1"/>
            <p:nvPr/>
          </p:nvSpPr>
          <p:spPr>
            <a:xfrm>
              <a:off x="6888240" y="2631295"/>
              <a:ext cx="865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1 hash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/>
              <p:nvPr/>
            </p:nvSpPr>
            <p:spPr>
              <a:xfrm>
                <a:off x="6811371" y="3310150"/>
                <a:ext cx="22648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>
                    <a:latin typeface="+mn-lt"/>
                  </a:rPr>
                  <a:t> hashes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71" y="3310150"/>
                <a:ext cx="2264851" cy="400110"/>
              </a:xfrm>
              <a:prstGeom prst="rect">
                <a:avLst/>
              </a:prstGeom>
              <a:blipFill>
                <a:blip r:embed="rId11"/>
                <a:stretch>
                  <a:fillRect t="-6061" r="-223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CDD9F8-3E77-014B-94AC-EB372F6F3129}"/>
              </a:ext>
            </a:extLst>
          </p:cNvPr>
          <p:cNvSpPr txBox="1"/>
          <p:nvPr/>
        </p:nvSpPr>
        <p:spPr>
          <a:xfrm>
            <a:off x="6392450" y="4555271"/>
            <a:ext cx="275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Problem: </a:t>
            </a:r>
            <a:r>
              <a:rPr lang="en-US" b="1" dirty="0">
                <a:latin typeface="+mn-lt"/>
              </a:rPr>
              <a:t>interactive</a:t>
            </a:r>
          </a:p>
        </p:txBody>
      </p:sp>
    </p:spTree>
    <p:extLst>
      <p:ext uri="{BB962C8B-B14F-4D97-AF65-F5344CB8AC3E}">
        <p14:creationId xmlns:p14="http://schemas.microsoft.com/office/powerpoint/2010/main" val="11941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0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DB1F-E866-3F41-8C56-B2F61638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19395"/>
            <a:ext cx="8580475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Fiat-Shamir heuristic:</a:t>
            </a:r>
          </a:p>
          <a:p>
            <a:r>
              <a:rPr lang="en-US" dirty="0"/>
              <a:t>public-coin interactive protocol  ⇒  non-interactive protocol</a:t>
            </a:r>
          </a:p>
          <a:p>
            <a:pPr marL="0" indent="0">
              <a:buNone/>
            </a:pPr>
            <a:r>
              <a:rPr lang="en-US" dirty="0"/>
              <a:t>			public coin:  all verifier randomness is public (no secrets)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/>
              <p:nvPr/>
            </p:nvSpPr>
            <p:spPr>
              <a:xfrm>
                <a:off x="666426" y="2730522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6" y="2730522"/>
                <a:ext cx="2754280" cy="513282"/>
              </a:xfrm>
              <a:prstGeom prst="rect">
                <a:avLst/>
              </a:prstGeom>
              <a:blipFill>
                <a:blip r:embed="rId2"/>
                <a:stretch>
                  <a:fillRect l="-3211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/>
              <p:nvPr/>
            </p:nvSpPr>
            <p:spPr>
              <a:xfrm>
                <a:off x="5723295" y="2730522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95" y="2730522"/>
                <a:ext cx="2334935" cy="513282"/>
              </a:xfrm>
              <a:prstGeom prst="rect">
                <a:avLst/>
              </a:prstGeom>
              <a:blipFill>
                <a:blip r:embed="rId3"/>
                <a:stretch>
                  <a:fillRect l="-3784" r="-324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0D262F-C795-F447-BD19-E17DB91B436C}"/>
              </a:ext>
            </a:extLst>
          </p:cNvPr>
          <p:cNvCxnSpPr/>
          <p:nvPr/>
        </p:nvCxnSpPr>
        <p:spPr>
          <a:xfrm>
            <a:off x="2955851" y="3572540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E779C0-AE20-9B45-B97A-928C61C24286}"/>
              </a:ext>
            </a:extLst>
          </p:cNvPr>
          <p:cNvSpPr txBox="1"/>
          <p:nvPr/>
        </p:nvSpPr>
        <p:spPr>
          <a:xfrm>
            <a:off x="4029739" y="313301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C328AF-FB13-9340-BE80-B3B9D9B20610}"/>
              </a:ext>
            </a:extLst>
          </p:cNvPr>
          <p:cNvCxnSpPr>
            <a:cxnSpLocks/>
          </p:cNvCxnSpPr>
          <p:nvPr/>
        </p:nvCxnSpPr>
        <p:spPr>
          <a:xfrm flipH="1">
            <a:off x="2955851" y="405320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3A040DC-535C-5145-8002-17B508396A64}"/>
              </a:ext>
            </a:extLst>
          </p:cNvPr>
          <p:cNvSpPr txBox="1"/>
          <p:nvPr/>
        </p:nvSpPr>
        <p:spPr>
          <a:xfrm>
            <a:off x="4327778" y="36429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1B5044D-E180-1449-A8B9-4D3783B6B91D}"/>
              </a:ext>
            </a:extLst>
          </p:cNvPr>
          <p:cNvCxnSpPr/>
          <p:nvPr/>
        </p:nvCxnSpPr>
        <p:spPr>
          <a:xfrm>
            <a:off x="2971800" y="451109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887516-0057-5E48-A110-C82F6B52C52B}"/>
              </a:ext>
            </a:extLst>
          </p:cNvPr>
          <p:cNvSpPr txBox="1"/>
          <p:nvPr/>
        </p:nvSpPr>
        <p:spPr>
          <a:xfrm>
            <a:off x="4041689" y="415077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70C5E-4D0B-024E-A069-8D8DA15989CA}"/>
              </a:ext>
            </a:extLst>
          </p:cNvPr>
          <p:cNvSpPr txBox="1"/>
          <p:nvPr/>
        </p:nvSpPr>
        <p:spPr>
          <a:xfrm>
            <a:off x="6358270" y="4442613"/>
            <a:ext cx="213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accept or reject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329609" y="2614283"/>
            <a:ext cx="8580475" cy="2289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6C9C3-5B23-E446-BE3D-68DBD15AD49E}"/>
              </a:ext>
            </a:extLst>
          </p:cNvPr>
          <p:cNvSpPr txBox="1"/>
          <p:nvPr/>
        </p:nvSpPr>
        <p:spPr>
          <a:xfrm>
            <a:off x="6013271" y="3624657"/>
            <a:ext cx="282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choose random bits r</a:t>
            </a:r>
          </a:p>
        </p:txBody>
      </p:sp>
    </p:spTree>
    <p:extLst>
      <p:ext uri="{BB962C8B-B14F-4D97-AF65-F5344CB8AC3E}">
        <p14:creationId xmlns:p14="http://schemas.microsoft.com/office/powerpoint/2010/main" val="37539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8" grpId="0"/>
      <p:bldP spid="43" grpId="0"/>
      <p:bldP spid="45" grpId="0"/>
      <p:bldP spid="10" grpId="0"/>
      <p:bldP spid="24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6230"/>
                <a:ext cx="8229600" cy="11522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Fiat-Shamir heuristic</a:t>
                </a:r>
                <a:r>
                  <a:rPr lang="en-US" b="1" dirty="0"/>
                  <a:t>: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dirty="0"/>
                  <a:t>a cryptographic hash function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/>
                  <a:t>idea:  prover generates random bits on its own (!)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6230"/>
                <a:ext cx="8229600" cy="1152273"/>
              </a:xfrm>
              <a:blipFill>
                <a:blip r:embed="rId2"/>
                <a:stretch>
                  <a:fillRect l="-1235" t="-4348" r="-1235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/>
              <p:nvPr/>
            </p:nvSpPr>
            <p:spPr>
              <a:xfrm>
                <a:off x="666426" y="2209519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6" y="2209519"/>
                <a:ext cx="2754280" cy="513282"/>
              </a:xfrm>
              <a:prstGeom prst="rect">
                <a:avLst/>
              </a:prstGeom>
              <a:blipFill>
                <a:blip r:embed="rId3"/>
                <a:stretch>
                  <a:fillRect l="-32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/>
              <p:nvPr/>
            </p:nvSpPr>
            <p:spPr>
              <a:xfrm>
                <a:off x="5723295" y="2209519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95" y="2209519"/>
                <a:ext cx="2334935" cy="513282"/>
              </a:xfrm>
              <a:prstGeom prst="rect">
                <a:avLst/>
              </a:prstGeom>
              <a:blipFill>
                <a:blip r:embed="rId4"/>
                <a:stretch>
                  <a:fillRect l="-3784" r="-32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C59F39A-2303-224D-AFA6-A99B50696775}"/>
              </a:ext>
            </a:extLst>
          </p:cNvPr>
          <p:cNvGrpSpPr/>
          <p:nvPr/>
        </p:nvGrpSpPr>
        <p:grpSpPr>
          <a:xfrm>
            <a:off x="2971800" y="3488767"/>
            <a:ext cx="3200400" cy="923330"/>
            <a:chOff x="2971800" y="4009770"/>
            <a:chExt cx="3200400" cy="92333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1B5044D-E180-1449-A8B9-4D3783B6B91D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/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= (msg1, msg2)</a:t>
                  </a:r>
                </a:p>
                <a:p>
                  <a:pPr algn="ctr">
                    <a:spcBef>
                      <a:spcPts val="1200"/>
                    </a:spcBef>
                  </a:pPr>
                  <a:r>
                    <a:rPr lang="en-US" sz="2000" dirty="0">
                      <a:latin typeface="+mn-lt"/>
                    </a:rPr>
                    <a:t>|π| = O(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 err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|) 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blipFill>
                  <a:blip r:embed="rId5"/>
                  <a:stretch>
                    <a:fillRect t="-4054" r="-326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/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r ⇽ H(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+mn-lt"/>
                  </a:rPr>
                  <a:t>, msg1)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accept or reject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blipFill>
                <a:blip r:embed="rId6"/>
                <a:stretch>
                  <a:fillRect l="-3955" t="-5063" b="-113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202019" y="2093279"/>
            <a:ext cx="8708065" cy="24468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1560D-1133-3A41-8201-51627792F997}"/>
              </a:ext>
            </a:extLst>
          </p:cNvPr>
          <p:cNvGrpSpPr/>
          <p:nvPr/>
        </p:nvGrpSpPr>
        <p:grpSpPr>
          <a:xfrm>
            <a:off x="637168" y="2839041"/>
            <a:ext cx="2071401" cy="1473750"/>
            <a:chOff x="573370" y="2839041"/>
            <a:chExt cx="2071401" cy="1473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F02088A-186E-0A4E-A087-E76E090B1CC4}"/>
                    </a:ext>
                  </a:extLst>
                </p:cNvPr>
                <p:cNvSpPr txBox="1"/>
                <p:nvPr/>
              </p:nvSpPr>
              <p:spPr>
                <a:xfrm>
                  <a:off x="573370" y="3313396"/>
                  <a:ext cx="20714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r ⇽ H(</a:t>
                  </a:r>
                  <a14:m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dirty="0">
                      <a:latin typeface="+mn-lt"/>
                    </a:rPr>
                    <a:t>, msg1)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F02088A-186E-0A4E-A087-E76E090B1C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70" y="3313396"/>
                  <a:ext cx="207140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878" t="-13514" r="-3659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13AD76-A275-2349-8A8C-99C76814DC49}"/>
                </a:ext>
              </a:extLst>
            </p:cNvPr>
            <p:cNvSpPr txBox="1"/>
            <p:nvPr/>
          </p:nvSpPr>
          <p:spPr>
            <a:xfrm>
              <a:off x="594529" y="2839041"/>
              <a:ext cx="2029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generate msg1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7AE2F7-25A2-6F46-A2B6-0EF8259B4263}"/>
                </a:ext>
              </a:extLst>
            </p:cNvPr>
            <p:cNvSpPr txBox="1"/>
            <p:nvPr/>
          </p:nvSpPr>
          <p:spPr>
            <a:xfrm>
              <a:off x="594529" y="3851126"/>
              <a:ext cx="2029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generate msg2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611FBB3-4D08-FA4C-965F-34B025CDBD90}"/>
              </a:ext>
            </a:extLst>
          </p:cNvPr>
          <p:cNvSpPr/>
          <p:nvPr/>
        </p:nvSpPr>
        <p:spPr>
          <a:xfrm>
            <a:off x="457200" y="2874493"/>
            <a:ext cx="2451890" cy="14911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4D96F-A5EA-0344-804F-0934E310EE5E}"/>
              </a:ext>
            </a:extLst>
          </p:cNvPr>
          <p:cNvSpPr txBox="1"/>
          <p:nvPr/>
        </p:nvSpPr>
        <p:spPr>
          <a:xfrm>
            <a:off x="763050" y="4685602"/>
            <a:ext cx="782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err="1">
                <a:latin typeface="+mn-lt"/>
              </a:rPr>
              <a:t>Thm</a:t>
            </a:r>
            <a:r>
              <a:rPr lang="en-US" b="1" u="sng" dirty="0">
                <a:latin typeface="+mn-lt"/>
              </a:rPr>
              <a:t>:</a:t>
            </a:r>
            <a:r>
              <a:rPr lang="en-US" dirty="0">
                <a:latin typeface="+mn-lt"/>
              </a:rPr>
              <a:t>  this is a secure SNARK assuming H is a random oracle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1D13BB-262F-444E-8700-7827C79E4D46}"/>
              </a:ext>
            </a:extLst>
          </p:cNvPr>
          <p:cNvSpPr/>
          <p:nvPr/>
        </p:nvSpPr>
        <p:spPr>
          <a:xfrm>
            <a:off x="3420706" y="4033157"/>
            <a:ext cx="2362778" cy="37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B945-D2CF-9943-A60D-122CBA76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556F-7234-C04B-9A6C-276EA352D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transparent SNARK from the PCP theorem</a:t>
            </a:r>
          </a:p>
          <a:p>
            <a:r>
              <a:rPr lang="en-US" dirty="0"/>
              <a:t>Use Fiat-Shamir heuristic to make non-interactive</a:t>
            </a:r>
          </a:p>
          <a:p>
            <a:r>
              <a:rPr lang="en-US" dirty="0"/>
              <a:t>We will apply Fiat-Shamir in many other settings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bad news:   an impractical SNARK --- Prover time too high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Better SNARKs:   next lecture!         Goal:  Time(Prover) = O(|C|)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3226C-5D2B-CF4D-8378-B2A8390200C9}"/>
              </a:ext>
            </a:extLst>
          </p:cNvPr>
          <p:cNvSpPr/>
          <p:nvPr/>
        </p:nvSpPr>
        <p:spPr>
          <a:xfrm>
            <a:off x="233916" y="2860157"/>
            <a:ext cx="8676167" cy="15629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53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</a:t>
            </a:r>
            <a:r>
              <a:rPr lang="en-US" dirty="0" err="1">
                <a:solidFill>
                  <a:schemeClr val="tx1"/>
                </a:solidFill>
              </a:rPr>
              <a:t>zkSNARK</a:t>
            </a:r>
            <a:r>
              <a:rPr lang="en-US" dirty="0">
                <a:solidFill>
                  <a:schemeClr val="tx1"/>
                </a:solidFill>
              </a:rPr>
              <a:t> applications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BFC6-D666-A44D-9CAC-999C94CD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3AED4-F9A0-5943-BBA4-334262B87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Naïve reasoning:  </a:t>
            </a:r>
          </a:p>
          <a:p>
            <a:pPr marL="0" indent="0">
              <a:buNone/>
            </a:pPr>
            <a:r>
              <a:rPr lang="en-US" dirty="0"/>
              <a:t>	universal verifiability    ⇒    blockchain data is public</a:t>
            </a:r>
          </a:p>
          <a:p>
            <a:pPr marL="0" indent="0">
              <a:buNone/>
            </a:pPr>
            <a:r>
              <a:rPr lang="en-US" dirty="0"/>
              <a:t>				⇒  all transactions data is public</a:t>
            </a:r>
          </a:p>
          <a:p>
            <a:pPr marL="0" indent="0">
              <a:buNone/>
            </a:pPr>
            <a:r>
              <a:rPr lang="en-US" sz="2400" dirty="0"/>
              <a:t>						         otherwise, how we can verify Tx?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080DC-B86E-F047-A090-9A21C2E9EC85}"/>
              </a:ext>
            </a:extLst>
          </p:cNvPr>
          <p:cNvSpPr/>
          <p:nvPr/>
        </p:nvSpPr>
        <p:spPr>
          <a:xfrm>
            <a:off x="2049519" y="2091559"/>
            <a:ext cx="6196410" cy="102719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66C90-CBD9-924D-B8C7-156C77ECA255}"/>
              </a:ext>
            </a:extLst>
          </p:cNvPr>
          <p:cNvSpPr txBox="1"/>
          <p:nvPr/>
        </p:nvSpPr>
        <p:spPr>
          <a:xfrm>
            <a:off x="3976279" y="3247078"/>
            <a:ext cx="160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not quite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F0977-2081-234F-97B0-601E4AD08A8F}"/>
              </a:ext>
            </a:extLst>
          </p:cNvPr>
          <p:cNvSpPr txBox="1"/>
          <p:nvPr/>
        </p:nvSpPr>
        <p:spPr>
          <a:xfrm>
            <a:off x="557375" y="4298731"/>
            <a:ext cx="802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crypto magic   ⇒    private Tx on a publicly verifiable blockchain</a:t>
            </a:r>
          </a:p>
        </p:txBody>
      </p:sp>
    </p:spTree>
    <p:extLst>
      <p:ext uri="{BB962C8B-B14F-4D97-AF65-F5344CB8AC3E}">
        <p14:creationId xmlns:p14="http://schemas.microsoft.com/office/powerpoint/2010/main" val="12582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8F35-9901-D842-9D3C-B45809B2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Public blockchain  &amp;   universal verifiability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21C20-55E0-1048-8E8D-5EC7F9FE7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187782"/>
                <a:ext cx="8229600" cy="1719209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en-US" sz="2400" b="1" dirty="0"/>
                  <a:t>Tx data</a:t>
                </a:r>
                <a:r>
                  <a:rPr lang="en-US" sz="2400" dirty="0"/>
                  <a:t>:  encrypted (or committed)</a:t>
                </a:r>
              </a:p>
              <a:p>
                <a:pPr>
                  <a:spcBef>
                    <a:spcPts val="1128"/>
                  </a:spcBef>
                </a:pPr>
                <a:r>
                  <a:rPr lang="en-US" sz="2400" b="1" dirty="0"/>
                  <a:t>Proof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:     </a:t>
                </a:r>
                <a:r>
                  <a:rPr lang="en-US" sz="2400" i="1" dirty="0"/>
                  <a:t>zero-knowledge proof  </a:t>
                </a:r>
                <a:r>
                  <a:rPr lang="en-US" sz="2400" dirty="0"/>
                  <a:t>that</a:t>
                </a:r>
              </a:p>
              <a:p>
                <a:pPr marL="1371600" lvl="2" indent="-457200">
                  <a:buAutoNum type="arabicParenBoth"/>
                </a:pPr>
                <a:r>
                  <a:rPr lang="en-US" sz="2400" dirty="0"/>
                  <a:t>plaintext Tx data is consistent with plaintext current state</a:t>
                </a:r>
              </a:p>
              <a:p>
                <a:pPr marL="1371600" lvl="2" indent="-457200">
                  <a:buAutoNum type="arabicParenBoth"/>
                </a:pPr>
                <a:r>
                  <a:rPr lang="en-US" sz="2400" dirty="0"/>
                  <a:t>plaintext new state is correct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21C20-55E0-1048-8E8D-5EC7F9FE7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87782"/>
                <a:ext cx="8229600" cy="1719209"/>
              </a:xfrm>
              <a:blipFill>
                <a:blip r:embed="rId2"/>
                <a:stretch>
                  <a:fillRect l="-769" t="-2190" b="-65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D25E2-6B28-884A-8343-548966AEF836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0A4BB8-BE35-4F41-8EAE-6C98995BDAEC}"/>
              </a:ext>
            </a:extLst>
          </p:cNvPr>
          <p:cNvCxnSpPr/>
          <p:nvPr/>
        </p:nvCxnSpPr>
        <p:spPr>
          <a:xfrm>
            <a:off x="324091" y="2110634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214942-1DBB-D149-8AE2-36AC9ACA644C}"/>
              </a:ext>
            </a:extLst>
          </p:cNvPr>
          <p:cNvSpPr txBox="1"/>
          <p:nvPr/>
        </p:nvSpPr>
        <p:spPr>
          <a:xfrm>
            <a:off x="555585" y="983848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 blockchain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6D3E1-AE09-9444-BB4F-71913E5922AF}"/>
              </a:ext>
            </a:extLst>
          </p:cNvPr>
          <p:cNvSpPr/>
          <p:nvPr/>
        </p:nvSpPr>
        <p:spPr>
          <a:xfrm>
            <a:off x="1445891" y="1456025"/>
            <a:ext cx="1502979" cy="5722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>
              <a:lnSpc>
                <a:spcPts val="2000"/>
              </a:lnSpc>
            </a:pPr>
            <a:r>
              <a:rPr lang="en-US" dirty="0"/>
              <a:t>current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64446-3FEC-274A-A63B-0166770C404A}"/>
              </a:ext>
            </a:extLst>
          </p:cNvPr>
          <p:cNvSpPr txBox="1"/>
          <p:nvPr/>
        </p:nvSpPr>
        <p:spPr>
          <a:xfrm>
            <a:off x="1161199" y="2110634"/>
            <a:ext cx="207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encrypted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(or committed)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097CB-56B2-9A47-BDEF-102A1CAA2346}"/>
              </a:ext>
            </a:extLst>
          </p:cNvPr>
          <p:cNvSpPr txBox="1"/>
          <p:nvPr/>
        </p:nvSpPr>
        <p:spPr>
          <a:xfrm>
            <a:off x="3930868" y="1511319"/>
            <a:ext cx="45486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5947A8-4797-3C45-9D2E-BFF71F211A00}"/>
                  </a:ext>
                </a:extLst>
              </p:cNvPr>
              <p:cNvSpPr txBox="1"/>
              <p:nvPr/>
            </p:nvSpPr>
            <p:spPr>
              <a:xfrm>
                <a:off x="4487347" y="1511318"/>
                <a:ext cx="442942" cy="46166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5947A8-4797-3C45-9D2E-BFF71F21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47" y="1511318"/>
                <a:ext cx="44294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0E0727A-61EB-B24E-BBC8-2C3ADDE0D50E}"/>
              </a:ext>
            </a:extLst>
          </p:cNvPr>
          <p:cNvSpPr/>
          <p:nvPr/>
        </p:nvSpPr>
        <p:spPr>
          <a:xfrm>
            <a:off x="6195132" y="1463264"/>
            <a:ext cx="1502979" cy="5722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>
              <a:lnSpc>
                <a:spcPts val="2000"/>
              </a:lnSpc>
            </a:pPr>
            <a:r>
              <a:rPr lang="en-US" dirty="0"/>
              <a:t>new 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F4719-933D-954C-894F-CD1DFC6A323A}"/>
              </a:ext>
            </a:extLst>
          </p:cNvPr>
          <p:cNvSpPr txBox="1"/>
          <p:nvPr/>
        </p:nvSpPr>
        <p:spPr>
          <a:xfrm>
            <a:off x="5910441" y="2028279"/>
            <a:ext cx="207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encrypted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(or committed)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7D287A-C4F4-814A-85C1-CC480E3B28FE}"/>
              </a:ext>
            </a:extLst>
          </p:cNvPr>
          <p:cNvSpPr txBox="1"/>
          <p:nvPr/>
        </p:nvSpPr>
        <p:spPr>
          <a:xfrm>
            <a:off x="5255176" y="3678806"/>
            <a:ext cx="341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(reveals nothing about Tx data)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67F72B-1D38-5A41-97E6-AC297F1B8FDC}"/>
              </a:ext>
            </a:extLst>
          </p:cNvPr>
          <p:cNvSpPr txBox="1"/>
          <p:nvPr/>
        </p:nvSpPr>
        <p:spPr>
          <a:xfrm>
            <a:off x="7555103" y="76222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(abstractly)</a:t>
            </a:r>
          </a:p>
        </p:txBody>
      </p:sp>
    </p:spTree>
    <p:extLst>
      <p:ext uri="{BB962C8B-B14F-4D97-AF65-F5344CB8AC3E}">
        <p14:creationId xmlns:p14="http://schemas.microsoft.com/office/powerpoint/2010/main" val="252347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0" grpId="0" animBg="1"/>
      <p:bldP spid="11" grpId="0" animBg="1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8F35-9901-D842-9D3C-B45809B2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Public blockchain  &amp;   universal verifiability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21C20-55E0-1048-8E8D-5EC7F9FE7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187782"/>
                <a:ext cx="8229600" cy="1719209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en-US" sz="2400" b="1" dirty="0"/>
                  <a:t>Tx data</a:t>
                </a:r>
                <a:r>
                  <a:rPr lang="en-US" sz="2400" dirty="0"/>
                  <a:t>:  encrypted (or committed)</a:t>
                </a:r>
              </a:p>
              <a:p>
                <a:pPr>
                  <a:spcBef>
                    <a:spcPts val="1128"/>
                  </a:spcBef>
                </a:pPr>
                <a:r>
                  <a:rPr lang="en-US" sz="2400" b="1" dirty="0"/>
                  <a:t>Proof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:     </a:t>
                </a:r>
                <a:r>
                  <a:rPr lang="en-US" sz="2400" i="1" dirty="0"/>
                  <a:t>zero-knowledge proof  </a:t>
                </a:r>
                <a:r>
                  <a:rPr lang="en-US" sz="2400" dirty="0"/>
                  <a:t>that</a:t>
                </a:r>
              </a:p>
              <a:p>
                <a:pPr marL="1371600" lvl="2" indent="-457200">
                  <a:buAutoNum type="arabicParenBoth"/>
                </a:pPr>
                <a:r>
                  <a:rPr lang="en-US" sz="2400" dirty="0"/>
                  <a:t>plaintext Tx data is consistent with plaintext current state</a:t>
                </a:r>
              </a:p>
              <a:p>
                <a:pPr marL="1371600" lvl="2" indent="-457200">
                  <a:buAutoNum type="arabicParenBoth"/>
                </a:pPr>
                <a:r>
                  <a:rPr lang="en-US" sz="2400" dirty="0"/>
                  <a:t>plaintext new state is correct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21C20-55E0-1048-8E8D-5EC7F9FE7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87782"/>
                <a:ext cx="8229600" cy="1719209"/>
              </a:xfrm>
              <a:blipFill>
                <a:blip r:embed="rId3"/>
                <a:stretch>
                  <a:fillRect l="-769" t="-2190" b="-65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D25E2-6B28-884A-8343-548966AEF836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0A4BB8-BE35-4F41-8EAE-6C98995BDAEC}"/>
              </a:ext>
            </a:extLst>
          </p:cNvPr>
          <p:cNvCxnSpPr/>
          <p:nvPr/>
        </p:nvCxnSpPr>
        <p:spPr>
          <a:xfrm>
            <a:off x="324091" y="2110634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214942-1DBB-D149-8AE2-36AC9ACA644C}"/>
              </a:ext>
            </a:extLst>
          </p:cNvPr>
          <p:cNvSpPr txBox="1"/>
          <p:nvPr/>
        </p:nvSpPr>
        <p:spPr>
          <a:xfrm>
            <a:off x="555585" y="983848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 blockchain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6D3E1-AE09-9444-BB4F-71913E5922AF}"/>
              </a:ext>
            </a:extLst>
          </p:cNvPr>
          <p:cNvSpPr/>
          <p:nvPr/>
        </p:nvSpPr>
        <p:spPr>
          <a:xfrm>
            <a:off x="1445891" y="1456025"/>
            <a:ext cx="1502979" cy="5722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>
              <a:lnSpc>
                <a:spcPts val="2000"/>
              </a:lnSpc>
            </a:pPr>
            <a:r>
              <a:rPr lang="en-US" dirty="0"/>
              <a:t>current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64446-3FEC-274A-A63B-0166770C404A}"/>
              </a:ext>
            </a:extLst>
          </p:cNvPr>
          <p:cNvSpPr txBox="1"/>
          <p:nvPr/>
        </p:nvSpPr>
        <p:spPr>
          <a:xfrm>
            <a:off x="1161199" y="2110634"/>
            <a:ext cx="207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encrypted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(or committed)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097CB-56B2-9A47-BDEF-102A1CAA2346}"/>
              </a:ext>
            </a:extLst>
          </p:cNvPr>
          <p:cNvSpPr txBox="1"/>
          <p:nvPr/>
        </p:nvSpPr>
        <p:spPr>
          <a:xfrm>
            <a:off x="3930868" y="1511319"/>
            <a:ext cx="45486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5947A8-4797-3C45-9D2E-BFF71F211A00}"/>
                  </a:ext>
                </a:extLst>
              </p:cNvPr>
              <p:cNvSpPr txBox="1"/>
              <p:nvPr/>
            </p:nvSpPr>
            <p:spPr>
              <a:xfrm>
                <a:off x="4487347" y="1511318"/>
                <a:ext cx="442942" cy="46166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5947A8-4797-3C45-9D2E-BFF71F21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47" y="1511318"/>
                <a:ext cx="4429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0E0727A-61EB-B24E-BBC8-2C3ADDE0D50E}"/>
              </a:ext>
            </a:extLst>
          </p:cNvPr>
          <p:cNvSpPr/>
          <p:nvPr/>
        </p:nvSpPr>
        <p:spPr>
          <a:xfrm>
            <a:off x="6195132" y="1463264"/>
            <a:ext cx="1502979" cy="5722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>
              <a:lnSpc>
                <a:spcPts val="2000"/>
              </a:lnSpc>
            </a:pPr>
            <a:r>
              <a:rPr lang="en-US" dirty="0"/>
              <a:t>new 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F4719-933D-954C-894F-CD1DFC6A323A}"/>
              </a:ext>
            </a:extLst>
          </p:cNvPr>
          <p:cNvSpPr txBox="1"/>
          <p:nvPr/>
        </p:nvSpPr>
        <p:spPr>
          <a:xfrm>
            <a:off x="5910441" y="2028279"/>
            <a:ext cx="207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encrypted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(or committed)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28528B-EF90-3D40-8462-33000649EFC0}"/>
              </a:ext>
            </a:extLst>
          </p:cNvPr>
          <p:cNvGrpSpPr/>
          <p:nvPr/>
        </p:nvGrpSpPr>
        <p:grpSpPr>
          <a:xfrm>
            <a:off x="3532521" y="1955718"/>
            <a:ext cx="2237184" cy="1478089"/>
            <a:chOff x="3532521" y="1955718"/>
            <a:chExt cx="2237184" cy="1478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C8691D-290A-CD4F-B6C1-EE628D21F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85424" y="2569486"/>
              <a:ext cx="584281" cy="864321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D554965-C923-434D-BB8A-B625003D07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7354" y="1955718"/>
              <a:ext cx="497626" cy="65956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A7C4B54-5778-0740-A29B-0AA31FD62858}"/>
                    </a:ext>
                  </a:extLst>
                </p:cNvPr>
                <p:cNvSpPr txBox="1"/>
                <p:nvPr/>
              </p:nvSpPr>
              <p:spPr>
                <a:xfrm>
                  <a:off x="3532521" y="2219133"/>
                  <a:ext cx="170642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anyone can </a:t>
                  </a:r>
                  <a:br>
                    <a: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</a:br>
                  <a:r>
                    <a: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verify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A7C4B54-5778-0740-A29B-0AA31FD62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2521" y="2219133"/>
                  <a:ext cx="1706429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4412" t="-5970" r="-5147" b="-149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19F5B00-8AF5-274C-AB35-3ECB7195370B}"/>
              </a:ext>
            </a:extLst>
          </p:cNvPr>
          <p:cNvSpPr txBox="1"/>
          <p:nvPr/>
        </p:nvSpPr>
        <p:spPr>
          <a:xfrm>
            <a:off x="5255176" y="3678806"/>
            <a:ext cx="341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(reveals nothing about Tx data)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ABC5CB-E272-DD4A-B1D4-E89CB213A377}"/>
              </a:ext>
            </a:extLst>
          </p:cNvPr>
          <p:cNvSpPr txBox="1"/>
          <p:nvPr/>
        </p:nvSpPr>
        <p:spPr>
          <a:xfrm>
            <a:off x="7555103" y="76222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(abstractly)</a:t>
            </a:r>
          </a:p>
        </p:txBody>
      </p:sp>
    </p:spTree>
    <p:extLst>
      <p:ext uri="{BB962C8B-B14F-4D97-AF65-F5344CB8AC3E}">
        <p14:creationId xmlns:p14="http://schemas.microsoft.com/office/powerpoint/2010/main" val="57548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BA051F4-0051-5A4D-9FDF-8AB8E1896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990E8B-BBAE-5C4E-8C37-8A125077DC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Zero Knowledge Proof Systems</a:t>
            </a:r>
          </a:p>
        </p:txBody>
      </p:sp>
    </p:spTree>
    <p:extLst>
      <p:ext uri="{BB962C8B-B14F-4D97-AF65-F5344CB8AC3E}">
        <p14:creationId xmlns:p14="http://schemas.microsoft.com/office/powerpoint/2010/main" val="380022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65-D239-924D-8821-45762A57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 arithmetic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033BF-7770-C04E-901B-8F6333C2B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564" y="1046874"/>
                <a:ext cx="8229600" cy="402940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Fix a finite field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…,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    for some prime  p&gt;2.</a:t>
                </a:r>
                <a:endParaRPr lang="en-US" dirty="0"/>
              </a:p>
              <a:p>
                <a:pPr>
                  <a:spcBef>
                    <a:spcPts val="2376"/>
                  </a:spcBef>
                </a:pPr>
                <a:r>
                  <a:rPr lang="en-US" sz="2400" b="1" dirty="0"/>
                  <a:t>Arithmetic circuit</a:t>
                </a:r>
                <a:r>
                  <a:rPr lang="en-US" sz="2400" dirty="0"/>
                  <a:t>: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 baseline="30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directed acyclic graph (DAG) where</a:t>
                </a:r>
              </a:p>
              <a:p>
                <a:pPr lvl="2"/>
                <a:r>
                  <a:rPr lang="en-US" dirty="0"/>
                  <a:t>internal nodes are labeled  +, −, or ×</a:t>
                </a:r>
              </a:p>
              <a:p>
                <a:pPr lvl="2"/>
                <a:r>
                  <a:rPr lang="en-US" dirty="0"/>
                  <a:t>inputs are labeled   1,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pPr lvl="1">
                  <a:spcBef>
                    <a:spcPts val="1776"/>
                  </a:spcBef>
                </a:pPr>
                <a:r>
                  <a:rPr lang="en-US" dirty="0"/>
                  <a:t>defines an n-variate polynomial</a:t>
                </a:r>
                <a:br>
                  <a:rPr lang="en-US" dirty="0"/>
                </a:br>
                <a:r>
                  <a:rPr lang="en-US" dirty="0"/>
                  <a:t>with an evaluation recipe </a:t>
                </a:r>
              </a:p>
              <a:p>
                <a:pPr>
                  <a:spcBef>
                    <a:spcPts val="1776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=</m:t>
                    </m:r>
                  </m:oMath>
                </a14:m>
                <a:r>
                  <a:rPr lang="en-US" dirty="0"/>
                  <a:t> # multiplication gates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033BF-7770-C04E-901B-8F6333C2B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564" y="1046874"/>
                <a:ext cx="8229600" cy="4029402"/>
              </a:xfrm>
              <a:blipFill>
                <a:blip r:embed="rId2"/>
                <a:stretch>
                  <a:fillRect l="-1079" t="-943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55B59B8-9E6A-CE48-BAE0-AD7B9D863A75}"/>
              </a:ext>
            </a:extLst>
          </p:cNvPr>
          <p:cNvGrpSpPr/>
          <p:nvPr/>
        </p:nvGrpSpPr>
        <p:grpSpPr>
          <a:xfrm>
            <a:off x="6390290" y="2081048"/>
            <a:ext cx="2626964" cy="2806262"/>
            <a:chOff x="6390290" y="2081048"/>
            <a:chExt cx="2626964" cy="280626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020D3C-CEA7-854C-BBFE-9D5908FFA98F}"/>
                </a:ext>
              </a:extLst>
            </p:cNvPr>
            <p:cNvGrpSpPr/>
            <p:nvPr/>
          </p:nvGrpSpPr>
          <p:grpSpPr>
            <a:xfrm>
              <a:off x="6434496" y="2162740"/>
              <a:ext cx="2582758" cy="2490056"/>
              <a:chOff x="6434496" y="2162740"/>
              <a:chExt cx="2582758" cy="24900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CD45A412-5D99-8A49-AF22-E76C4A4F7AC8}"/>
                      </a:ext>
                    </a:extLst>
                  </p:cNvPr>
                  <p:cNvSpPr/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CD45A412-5D99-8A49-AF22-E76C4A4F7A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34CBD2A-9A4A-194A-8368-CD006F43CC54}"/>
                  </a:ext>
                </a:extLst>
              </p:cNvPr>
              <p:cNvCxnSpPr>
                <a:endCxn id="7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E71F6D7-9688-4E42-BF9E-53DA3E6534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E61FD9B-6B17-8B46-AC78-988EE17BAF96}"/>
                  </a:ext>
                </a:extLst>
              </p:cNvPr>
              <p:cNvCxnSpPr>
                <a:cxnSpLocks/>
                <a:stCxn id="5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EF68F2-CA94-9C47-A150-3FF0E807F12C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E595A69-99CA-D04E-8DDE-3818C23721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A73C328-5E7C-434D-A12F-DF3664879C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7BA586B-B23D-AB46-8D17-3731208974CE}"/>
                  </a:ext>
                </a:extLst>
              </p:cNvPr>
              <p:cNvSpPr/>
              <p:nvPr/>
            </p:nvSpPr>
            <p:spPr>
              <a:xfrm>
                <a:off x="6684578" y="3237185"/>
                <a:ext cx="756745" cy="1114096"/>
              </a:xfrm>
              <a:custGeom>
                <a:avLst/>
                <a:gdLst>
                  <a:gd name="connsiteX0" fmla="*/ 0 w 756745"/>
                  <a:gd name="connsiteY0" fmla="*/ 1114096 h 1114096"/>
                  <a:gd name="connsiteX1" fmla="*/ 126124 w 756745"/>
                  <a:gd name="connsiteY1" fmla="*/ 252248 h 1114096"/>
                  <a:gd name="connsiteX2" fmla="*/ 756745 w 756745"/>
                  <a:gd name="connsiteY2" fmla="*/ 0 h 1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45" h="1114096">
                    <a:moveTo>
                      <a:pt x="0" y="1114096"/>
                    </a:moveTo>
                    <a:cubicBezTo>
                      <a:pt x="0" y="776013"/>
                      <a:pt x="0" y="437931"/>
                      <a:pt x="126124" y="252248"/>
                    </a:cubicBezTo>
                    <a:cubicBezTo>
                      <a:pt x="252248" y="66565"/>
                      <a:pt x="504496" y="33282"/>
                      <a:pt x="756745" y="0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963ECEC-3E71-F74B-AB44-A8D571C36D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09573" y="3975487"/>
                <a:ext cx="733775" cy="46951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C2A1A0C-692B-264D-ACA5-A8493D89E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65FB898-CCCB-DA48-9564-B41DDE2F7587}"/>
                      </a:ext>
                    </a:extLst>
                  </p:cNvPr>
                  <p:cNvSpPr txBox="1"/>
                  <p:nvPr/>
                </p:nvSpPr>
                <p:spPr>
                  <a:xfrm>
                    <a:off x="6434496" y="2162740"/>
                    <a:ext cx="25827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65FB898-CCCB-DA48-9564-B41DDE2F75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4496" y="2162740"/>
                    <a:ext cx="258275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311B12-D544-F84B-B42E-14C5C7F8C2F7}"/>
                </a:ext>
              </a:extLst>
            </p:cNvPr>
            <p:cNvSpPr/>
            <p:nvPr/>
          </p:nvSpPr>
          <p:spPr>
            <a:xfrm>
              <a:off x="6390290" y="2081048"/>
              <a:ext cx="2596055" cy="28062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6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3D11-D057-B44F-BFBE-F9C7220E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Boolean circuits as arithmetic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DBDC94F-96E6-ED45-AE99-A2CA4D3CA52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047750"/>
                <a:ext cx="8229600" cy="26194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Boolean circuits:   circuits with  AND, OR, NOT  gates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Encoding a </a:t>
                </a:r>
                <a:r>
                  <a:rPr lang="en-US" dirty="0" err="1"/>
                  <a:t>boolean</a:t>
                </a:r>
                <a:r>
                  <a:rPr lang="en-US" dirty="0"/>
                  <a:t> circuit as an arithmetic circuit 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</a:t>
                </a:r>
              </a:p>
              <a:p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encoded as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encoded as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encoded as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DBDC94F-96E6-ED45-AE99-A2CA4D3CA5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47750"/>
                <a:ext cx="8229600" cy="2619475"/>
              </a:xfrm>
              <a:blipFill>
                <a:blip r:embed="rId3"/>
                <a:stretch>
                  <a:fillRect l="-1235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D3AC1E1-5499-024F-9ED8-5FDE3301617E}"/>
              </a:ext>
            </a:extLst>
          </p:cNvPr>
          <p:cNvGrpSpPr/>
          <p:nvPr/>
        </p:nvGrpSpPr>
        <p:grpSpPr>
          <a:xfrm>
            <a:off x="5996539" y="2866528"/>
            <a:ext cx="2969393" cy="1876242"/>
            <a:chOff x="5996539" y="2866528"/>
            <a:chExt cx="2969393" cy="18762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5DEB16-5FFE-524C-B4F6-C4E81C3F9D61}"/>
                </a:ext>
              </a:extLst>
            </p:cNvPr>
            <p:cNvGrpSpPr/>
            <p:nvPr/>
          </p:nvGrpSpPr>
          <p:grpSpPr>
            <a:xfrm>
              <a:off x="7289770" y="3265445"/>
              <a:ext cx="1676162" cy="1477325"/>
              <a:chOff x="7203143" y="3072940"/>
              <a:chExt cx="1676162" cy="14773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3D3386D2-9D41-5E4A-8924-1A41AD2B739F}"/>
                      </a:ext>
                    </a:extLst>
                  </p:cNvPr>
                  <p:cNvSpPr txBox="1"/>
                  <p:nvPr/>
                </p:nvSpPr>
                <p:spPr>
                  <a:xfrm>
                    <a:off x="7203143" y="3072940"/>
                    <a:ext cx="1676162" cy="1477325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45719" tIns="45719" rIns="45719" bIns="45719" numCol="1" spcCol="38100" rtlCol="0" anchor="t">
                    <a:spAutoFit/>
                  </a:bodyPr>
                  <a:lstStyle/>
                  <a:p>
                    <a:pPr algn="l">
                      <a:tabLst>
                        <a:tab pos="336550" algn="l"/>
                        <a:tab pos="798513" algn="l"/>
                      </a:tabLst>
                    </a:pPr>
                    <a14:m>
                      <m:oMath xmlns:m="http://schemas.openxmlformats.org/officeDocument/2006/math">
                        <m:r>
                          <a:rPr lang="en-US" sz="1800" i="1" u="sng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sz="1800" u="sng" dirty="0">
                        <a:solidFill>
                          <a:sysClr val="windowText" lastClr="000000"/>
                        </a:solidFill>
                      </a:rPr>
                      <a:t>	</a:t>
                    </a:r>
                    <a14:m>
                      <m:oMath xmlns:m="http://schemas.openxmlformats.org/officeDocument/2006/math">
                        <m:r>
                          <a:rPr lang="en-US" sz="1800" i="1" u="sng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sz="1800" u="sng" dirty="0">
                        <a:solidFill>
                          <a:sysClr val="windowText" lastClr="000000"/>
                        </a:solidFill>
                      </a:rPr>
                      <a:t>	</a:t>
                    </a:r>
                    <a:r>
                      <a:rPr lang="en-US" sz="1400" u="sng" dirty="0">
                        <a:solidFill>
                          <a:sysClr val="windowText" lastClr="000000"/>
                        </a:solidFill>
                      </a:rPr>
                      <a:t>OR</a:t>
                    </a:r>
                    <a14:m>
                      <m:oMath xmlns:m="http://schemas.openxmlformats.org/officeDocument/2006/math">
                        <m:r>
                          <a:rPr lang="en-US" sz="1800" i="1" u="sng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u="sng" dirty="0" err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u="sng" dirty="0" err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u="sng" dirty="0" err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 u="sng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1800" u="sng" dirty="0">
                      <a:solidFill>
                        <a:sysClr val="windowText" lastClr="000000"/>
                      </a:solidFill>
                    </a:endParaRPr>
                  </a:p>
                  <a:p>
                    <a:pPr algn="l">
                      <a:tabLst>
                        <a:tab pos="336550" algn="l"/>
                        <a:tab pos="798513" algn="l"/>
                        <a:tab pos="1019175" algn="l"/>
                      </a:tabLst>
                    </a:pPr>
                    <a:r>
                      <a:rPr lang="en-US" sz="1800" dirty="0">
                        <a:solidFill>
                          <a:sysClr val="windowText" lastClr="000000"/>
                        </a:solidFill>
                      </a:rPr>
                      <a:t>0	0		0</a:t>
                    </a:r>
                  </a:p>
                  <a:p>
                    <a:pPr algn="l">
                      <a:tabLst>
                        <a:tab pos="336550" algn="l"/>
                        <a:tab pos="798513" algn="l"/>
                        <a:tab pos="1019175" algn="l"/>
                      </a:tabLst>
                    </a:pPr>
                    <a:r>
                      <a:rPr lang="en-US" sz="1800" dirty="0">
                        <a:solidFill>
                          <a:sysClr val="windowText" lastClr="000000"/>
                        </a:solidFill>
                      </a:rPr>
                      <a:t>0	1		1</a:t>
                    </a:r>
                  </a:p>
                  <a:p>
                    <a:pPr algn="l">
                      <a:tabLst>
                        <a:tab pos="336550" algn="l"/>
                        <a:tab pos="798513" algn="l"/>
                        <a:tab pos="1019175" algn="l"/>
                      </a:tabLst>
                    </a:pPr>
                    <a:r>
                      <a:rPr lang="en-US" sz="1800" dirty="0">
                        <a:solidFill>
                          <a:sysClr val="windowText" lastClr="000000"/>
                        </a:solidFill>
                      </a:rPr>
                      <a:t>1	0		1</a:t>
                    </a:r>
                  </a:p>
                  <a:p>
                    <a:pPr algn="l">
                      <a:tabLst>
                        <a:tab pos="336550" algn="l"/>
                        <a:tab pos="798513" algn="l"/>
                        <a:tab pos="1019175" algn="l"/>
                      </a:tabLst>
                    </a:pPr>
                    <a:r>
                      <a:rPr lang="en-US" sz="1800" dirty="0">
                        <a:solidFill>
                          <a:sysClr val="windowText" lastClr="000000"/>
                        </a:solidFill>
                      </a:rPr>
                      <a:t>1	1		1</a:t>
                    </a: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3D3386D2-9D41-5E4A-8924-1A41AD2B73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3143" y="3072940"/>
                    <a:ext cx="1676162" cy="147732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224" r="-1493" b="-5085"/>
                    </a:stretch>
                  </a:blip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CB7ECEE-63F1-4740-8EA1-476FC012B45F}"/>
                  </a:ext>
                </a:extLst>
              </p:cNvPr>
              <p:cNvCxnSpPr/>
              <p:nvPr/>
            </p:nvCxnSpPr>
            <p:spPr>
              <a:xfrm>
                <a:off x="7911966" y="3072940"/>
                <a:ext cx="0" cy="1477325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BF36799-42B1-1542-AE47-2391144EF8FA}"/>
                </a:ext>
              </a:extLst>
            </p:cNvPr>
            <p:cNvSpPr/>
            <p:nvPr/>
          </p:nvSpPr>
          <p:spPr>
            <a:xfrm>
              <a:off x="5996539" y="2866528"/>
              <a:ext cx="1911823" cy="396436"/>
            </a:xfrm>
            <a:custGeom>
              <a:avLst/>
              <a:gdLst>
                <a:gd name="connsiteX0" fmla="*/ 1905802 w 1911823"/>
                <a:gd name="connsiteY0" fmla="*/ 244566 h 244566"/>
                <a:gd name="connsiteX1" fmla="*/ 1617044 w 1911823"/>
                <a:gd name="connsiteY1" fmla="*/ 32810 h 244566"/>
                <a:gd name="connsiteX2" fmla="*/ 0 w 1911823"/>
                <a:gd name="connsiteY2" fmla="*/ 3935 h 24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1823" h="244566">
                  <a:moveTo>
                    <a:pt x="1905802" y="244566"/>
                  </a:moveTo>
                  <a:cubicBezTo>
                    <a:pt x="1920240" y="158740"/>
                    <a:pt x="1934678" y="72915"/>
                    <a:pt x="1617044" y="32810"/>
                  </a:cubicBezTo>
                  <a:cubicBezTo>
                    <a:pt x="1299410" y="-7295"/>
                    <a:pt x="649705" y="-1680"/>
                    <a:pt x="0" y="3935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BB2A0FB-078B-C545-BF26-AD01F53F9E9E}"/>
              </a:ext>
            </a:extLst>
          </p:cNvPr>
          <p:cNvGrpSpPr/>
          <p:nvPr/>
        </p:nvGrpSpPr>
        <p:grpSpPr>
          <a:xfrm>
            <a:off x="526154" y="4118749"/>
            <a:ext cx="2047674" cy="721425"/>
            <a:chOff x="532240" y="4189483"/>
            <a:chExt cx="2047674" cy="721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79807BE-C900-BA4D-8213-59D9BCE620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8110" y="4190719"/>
                  <a:ext cx="274320" cy="271847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45720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𝑥</m:t>
                        </m:r>
                        <m:r>
                          <a:rPr kumimoji="0" lang="en-US" sz="1100" b="0" i="1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1</m:t>
                        </m:r>
                      </m:oMath>
                    </m:oMathPara>
                  </a14:m>
                  <a:endParaRPr kumimoji="0" lang="en-US" sz="11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79807BE-C900-BA4D-8213-59D9BCE620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110" y="4190719"/>
                  <a:ext cx="274320" cy="2718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662401F-D855-D543-A5E8-8D536197FB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2240" y="4639061"/>
                  <a:ext cx="274320" cy="271847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45720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𝑥</m:t>
                        </m:r>
                        <m:r>
                          <a:rPr kumimoji="0" lang="en-US" sz="1100" b="0" i="1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2</m:t>
                        </m:r>
                      </m:oMath>
                    </m:oMathPara>
                  </a14:m>
                  <a:endParaRPr kumimoji="0" lang="en-US" sz="11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662401F-D855-D543-A5E8-8D536197FB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240" y="4639061"/>
                  <a:ext cx="274320" cy="2718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9AFEE8B-B03F-764E-A70B-9689F30CB8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222407" y="4189483"/>
                  <a:ext cx="411480" cy="27432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𝑁𝑂𝑇</m:t>
                        </m:r>
                      </m:oMath>
                    </m:oMathPara>
                  </a14:m>
                  <a:endParaRPr kumimoji="0" lang="en-US" sz="11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9AFEE8B-B03F-764E-A70B-9689F30CB8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07" y="4189483"/>
                  <a:ext cx="411480" cy="27432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8594F1B-38ED-E74A-9474-FF404CCDC86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201666" y="4606767"/>
                  <a:ext cx="411480" cy="27432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𝐴𝑁𝐷</m:t>
                        </m:r>
                      </m:oMath>
                    </m:oMathPara>
                  </a14:m>
                  <a:endParaRPr kumimoji="0" lang="en-US" sz="11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8594F1B-38ED-E74A-9474-FF404CCDC8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666" y="4606767"/>
                  <a:ext cx="411480" cy="27432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41C6364-0553-744D-B20F-A77763FA745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891075" y="4427509"/>
                  <a:ext cx="411480" cy="27432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𝑂𝑅</m:t>
                        </m:r>
                      </m:oMath>
                    </m:oMathPara>
                  </a14:m>
                  <a:endParaRPr kumimoji="0" lang="en-US" sz="11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41C6364-0553-744D-B20F-A77763FA74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1075" y="4427509"/>
                  <a:ext cx="411480" cy="27432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65DDA69-9834-9D4D-BCA8-6480A91996AF}"/>
                </a:ext>
              </a:extLst>
            </p:cNvPr>
            <p:cNvCxnSpPr>
              <a:cxnSpLocks/>
              <a:stCxn id="23" idx="6"/>
              <a:endCxn id="25" idx="2"/>
            </p:cNvCxnSpPr>
            <p:nvPr/>
          </p:nvCxnSpPr>
          <p:spPr>
            <a:xfrm>
              <a:off x="812430" y="4326643"/>
              <a:ext cx="409977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8C30A71-7C9A-FA4F-8613-D32BFFE14885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V="1">
              <a:off x="806560" y="4763155"/>
              <a:ext cx="415847" cy="1183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8019FC8-8B1C-6F48-B07E-4DC9DBCC51ED}"/>
                </a:ext>
              </a:extLst>
            </p:cNvPr>
            <p:cNvCxnSpPr>
              <a:cxnSpLocks/>
              <a:stCxn id="23" idx="5"/>
              <a:endCxn id="26" idx="1"/>
            </p:cNvCxnSpPr>
            <p:nvPr/>
          </p:nvCxnSpPr>
          <p:spPr>
            <a:xfrm>
              <a:off x="772257" y="4422755"/>
              <a:ext cx="489669" cy="22418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EC25AD4-92D6-2348-AB5E-D85F2FBFEBB8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1642608" y="4331618"/>
              <a:ext cx="308727" cy="136064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3ED28BF-5E17-C34D-AA64-337C00CF3422}"/>
                </a:ext>
              </a:extLst>
            </p:cNvPr>
            <p:cNvCxnSpPr>
              <a:cxnSpLocks/>
              <a:stCxn id="26" idx="6"/>
              <a:endCxn id="27" idx="3"/>
            </p:cNvCxnSpPr>
            <p:nvPr/>
          </p:nvCxnSpPr>
          <p:spPr>
            <a:xfrm flipV="1">
              <a:off x="1613146" y="4661656"/>
              <a:ext cx="338189" cy="82271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766C719-3DD1-1B48-B000-0B1909E246DA}"/>
                </a:ext>
              </a:extLst>
            </p:cNvPr>
            <p:cNvCxnSpPr>
              <a:cxnSpLocks/>
            </p:cNvCxnSpPr>
            <p:nvPr/>
          </p:nvCxnSpPr>
          <p:spPr>
            <a:xfrm>
              <a:off x="2302555" y="4558209"/>
              <a:ext cx="277359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ysDot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FD1FB82-3E5B-DF4A-BEC9-8BADC0282766}"/>
              </a:ext>
            </a:extLst>
          </p:cNvPr>
          <p:cNvGrpSpPr/>
          <p:nvPr/>
        </p:nvGrpSpPr>
        <p:grpSpPr>
          <a:xfrm>
            <a:off x="3655771" y="4066142"/>
            <a:ext cx="3062409" cy="888573"/>
            <a:chOff x="3862599" y="4066142"/>
            <a:chExt cx="3062409" cy="8885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E579B79-861C-1F4F-8477-5BAE62F7AD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1454" y="4089667"/>
                  <a:ext cx="274320" cy="271847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45720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𝑥</m:t>
                        </m:r>
                        <m:r>
                          <a:rPr kumimoji="0" lang="en-US" sz="1100" b="0" i="1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1</m:t>
                        </m:r>
                      </m:oMath>
                    </m:oMathPara>
                  </a14:m>
                  <a:endParaRPr kumimoji="0" lang="en-US" sz="11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E579B79-861C-1F4F-8477-5BAE62F7AD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454" y="4089667"/>
                  <a:ext cx="274320" cy="2718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7222858-8D35-8342-B743-9A48602BBC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62599" y="4614708"/>
                  <a:ext cx="274320" cy="271847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45720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1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𝑥</m:t>
                        </m:r>
                        <m:r>
                          <a:rPr kumimoji="0" lang="en-US" sz="1100" b="0" i="1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2</m:t>
                        </m:r>
                      </m:oMath>
                    </m:oMathPara>
                  </a14:m>
                  <a:endParaRPr kumimoji="0" lang="en-US" sz="11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7222858-8D35-8342-B743-9A48602BB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599" y="4614708"/>
                  <a:ext cx="274320" cy="2718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075C677-ABB6-004C-869A-35C1C2E4734B}"/>
                </a:ext>
              </a:extLst>
            </p:cNvPr>
            <p:cNvCxnSpPr>
              <a:cxnSpLocks/>
              <a:stCxn id="46" idx="6"/>
            </p:cNvCxnSpPr>
            <p:nvPr/>
          </p:nvCxnSpPr>
          <p:spPr>
            <a:xfrm>
              <a:off x="4145774" y="4225591"/>
              <a:ext cx="391301" cy="3509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0AE71DD-F6F8-AC49-B427-F32542C497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5640" y="4749800"/>
              <a:ext cx="400960" cy="831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8393F8A-156D-0147-9949-6C6CEB7364E4}"/>
                </a:ext>
              </a:extLst>
            </p:cNvPr>
            <p:cNvCxnSpPr>
              <a:cxnSpLocks/>
              <a:stCxn id="46" idx="5"/>
            </p:cNvCxnSpPr>
            <p:nvPr/>
          </p:nvCxnSpPr>
          <p:spPr>
            <a:xfrm>
              <a:off x="4105601" y="4321703"/>
              <a:ext cx="434649" cy="345547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F02E539-1D6F-AF42-97E5-A1775B25502E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00" y="4260850"/>
              <a:ext cx="466725" cy="20320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F8E2BD5-837A-DF4E-A98C-15B4E02630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3523" y="4562475"/>
              <a:ext cx="473852" cy="141281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CA4290D-A74E-7E49-B73F-BB4C79F7D9BB}"/>
                </a:ext>
              </a:extLst>
            </p:cNvPr>
            <p:cNvCxnSpPr>
              <a:cxnSpLocks/>
            </p:cNvCxnSpPr>
            <p:nvPr/>
          </p:nvCxnSpPr>
          <p:spPr>
            <a:xfrm>
              <a:off x="6647649" y="4539975"/>
              <a:ext cx="277359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ysDot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2F33D36-309F-2346-941C-4EF6BEE44B52}"/>
                    </a:ext>
                  </a:extLst>
                </p:cNvPr>
                <p:cNvSpPr/>
                <p:nvPr/>
              </p:nvSpPr>
              <p:spPr>
                <a:xfrm>
                  <a:off x="4554724" y="4089667"/>
                  <a:ext cx="635268" cy="302838"/>
                </a:xfrm>
                <a:prstGeom prst="rect">
                  <a:avLst/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1−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  <m:r>
                          <a:rPr lang="en-US" sz="1400" i="1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oMath>
                    </m:oMathPara>
                  </a14:m>
                  <a:endParaRPr lang="en-US" sz="1400" baseline="-25000" dirty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2F33D36-309F-2346-941C-4EF6BEE44B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4724" y="4089667"/>
                  <a:ext cx="635268" cy="30283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3A6076E5-1563-D640-80EC-C9A7CD5C34BE}"/>
                    </a:ext>
                  </a:extLst>
                </p:cNvPr>
                <p:cNvSpPr/>
                <p:nvPr/>
              </p:nvSpPr>
              <p:spPr>
                <a:xfrm>
                  <a:off x="4562094" y="4564564"/>
                  <a:ext cx="635268" cy="307775"/>
                </a:xfrm>
                <a:prstGeom prst="rect">
                  <a:avLst/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  <m:r>
                          <a:rPr lang="en-US" sz="1400" i="1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Calibri"/>
                          </a:rPr>
                          <m:t>⋅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  <m:r>
                          <a:rPr lang="en-US" sz="1400" b="0" i="1" baseline="-250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3A6076E5-1563-D640-80EC-C9A7CD5C3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094" y="4564564"/>
                  <a:ext cx="635268" cy="307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22E3D37-4F3E-9544-9E40-17AECC251883}"/>
                    </a:ext>
                  </a:extLst>
                </p:cNvPr>
                <p:cNvSpPr txBox="1"/>
                <p:nvPr/>
              </p:nvSpPr>
              <p:spPr>
                <a:xfrm>
                  <a:off x="5374777" y="4066142"/>
                  <a:ext cx="241282" cy="3077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22E3D37-4F3E-9544-9E40-17AECC251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777" y="4066142"/>
                  <a:ext cx="241282" cy="307775"/>
                </a:xfrm>
                <a:prstGeom prst="rect">
                  <a:avLst/>
                </a:prstGeom>
                <a:blipFill>
                  <a:blip r:embed="rId14"/>
                  <a:stretch>
                    <a:fillRect b="-4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33C955D-0EA8-C540-8826-A6C5DDFD5EA6}"/>
                    </a:ext>
                  </a:extLst>
                </p:cNvPr>
                <p:cNvSpPr txBox="1"/>
                <p:nvPr/>
              </p:nvSpPr>
              <p:spPr>
                <a:xfrm>
                  <a:off x="5340983" y="4646940"/>
                  <a:ext cx="226855" cy="3077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33C955D-0EA8-C540-8826-A6C5DDFD5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983" y="4646940"/>
                  <a:ext cx="226855" cy="307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D3C9F86-B619-1F44-9620-DF5B78F0C3E1}"/>
                    </a:ext>
                  </a:extLst>
                </p:cNvPr>
                <p:cNvSpPr/>
                <p:nvPr/>
              </p:nvSpPr>
              <p:spPr>
                <a:xfrm>
                  <a:off x="5681297" y="4362639"/>
                  <a:ext cx="947655" cy="302838"/>
                </a:xfrm>
                <a:prstGeom prst="rect">
                  <a:avLst/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y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+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𝑧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−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Calibri"/>
                          </a:rPr>
                          <m:t>𝑧𝑦</m:t>
                        </m:r>
                      </m:oMath>
                    </m:oMathPara>
                  </a14:m>
                  <a:endParaRPr lang="en-US" sz="1400" baseline="-25000" dirty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D3C9F86-B619-1F44-9620-DF5B78F0C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1297" y="4362639"/>
                  <a:ext cx="947655" cy="3028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Right Arrow 87">
            <a:extLst>
              <a:ext uri="{FF2B5EF4-FFF2-40B4-BE49-F238E27FC236}">
                <a16:creationId xmlns:a16="http://schemas.microsoft.com/office/drawing/2014/main" id="{7550CEB8-6BFD-9F47-85FA-FF49C6164EEF}"/>
              </a:ext>
            </a:extLst>
          </p:cNvPr>
          <p:cNvSpPr/>
          <p:nvPr/>
        </p:nvSpPr>
        <p:spPr>
          <a:xfrm>
            <a:off x="2764617" y="4361514"/>
            <a:ext cx="668668" cy="23890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7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1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1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4|4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41.2|6.4|8.9|10.6|48.2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6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93004</TotalTime>
  <Words>3109</Words>
  <Application>Microsoft Macintosh PowerPoint</Application>
  <PresentationFormat>On-screen Show (16:9)</PresentationFormat>
  <Paragraphs>385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 Math</vt:lpstr>
      <vt:lpstr>Roboto</vt:lpstr>
      <vt:lpstr>Office Theme</vt:lpstr>
      <vt:lpstr>Proof Systems and SNARKs</vt:lpstr>
      <vt:lpstr>Where we are in the course</vt:lpstr>
      <vt:lpstr>Managing assets on a blockchain: key principles</vt:lpstr>
      <vt:lpstr>Privacy?</vt:lpstr>
      <vt:lpstr>Public blockchain  &amp;   universal verifiability</vt:lpstr>
      <vt:lpstr>Public blockchain  &amp;   universal verifiability</vt:lpstr>
      <vt:lpstr>Zero Knowledge Proof Systems</vt:lpstr>
      <vt:lpstr>(1)  arithmetic circuits</vt:lpstr>
      <vt:lpstr>Boolean circuits as arithmetic circuits</vt:lpstr>
      <vt:lpstr>Interesting arithmetic circuits</vt:lpstr>
      <vt:lpstr>(2)  non-interactive proof systems    (for NP)</vt:lpstr>
      <vt:lpstr>The trivial proof system</vt:lpstr>
      <vt:lpstr>Non-interactive Proof Systems    (for NP)</vt:lpstr>
      <vt:lpstr>Non-interactive Proof Systems    (for NP)</vt:lpstr>
      <vt:lpstr>proof systems: properties   (informal)</vt:lpstr>
      <vt:lpstr>(a) Proof/argument of knowledge</vt:lpstr>
      <vt:lpstr>(a) Proof/argument of knowledge</vt:lpstr>
      <vt:lpstr>(a) Proof/argument of knowledge</vt:lpstr>
      <vt:lpstr>(b) Zero knowledge</vt:lpstr>
      <vt:lpstr>(3)  Succinct arguments:  SNARKs</vt:lpstr>
      <vt:lpstr>(3)  Succinct arguments:  SNARKs</vt:lpstr>
      <vt:lpstr>An example</vt:lpstr>
      <vt:lpstr>An example</vt:lpstr>
      <vt:lpstr>Types of pre-processing Setup</vt:lpstr>
      <vt:lpstr>Significant progress in recent years</vt:lpstr>
      <vt:lpstr>Types of SNARKs   (partial list)</vt:lpstr>
      <vt:lpstr>A typical SNARK software system</vt:lpstr>
      <vt:lpstr>ZoKrates Example</vt:lpstr>
      <vt:lpstr>zkSNARK applications</vt:lpstr>
      <vt:lpstr>Blockchain Applications</vt:lpstr>
      <vt:lpstr>A simple PCP-based SNARK</vt:lpstr>
      <vt:lpstr>A simple construction: PCP-based SNARK</vt:lpstr>
      <vt:lpstr>Converting a PCP proof to a SNARK</vt:lpstr>
      <vt:lpstr>Making the proof non-interactive</vt:lpstr>
      <vt:lpstr>Making the proof non-interactive</vt:lpstr>
      <vt:lpstr>Are we done?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1358</cp:revision>
  <cp:lastPrinted>2020-11-01T21:29:04Z</cp:lastPrinted>
  <dcterms:created xsi:type="dcterms:W3CDTF">2010-10-17T19:58:05Z</dcterms:created>
  <dcterms:modified xsi:type="dcterms:W3CDTF">2020-11-09T18:20:30Z</dcterms:modified>
</cp:coreProperties>
</file>