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1352" r:id="rId2"/>
    <p:sldId id="1674" r:id="rId3"/>
    <p:sldId id="433" r:id="rId4"/>
    <p:sldId id="1651" r:id="rId5"/>
    <p:sldId id="1648" r:id="rId6"/>
    <p:sldId id="1649" r:id="rId7"/>
    <p:sldId id="1672" r:id="rId8"/>
    <p:sldId id="1666" r:id="rId9"/>
    <p:sldId id="1667" r:id="rId10"/>
    <p:sldId id="1668" r:id="rId11"/>
    <p:sldId id="1669" r:id="rId12"/>
    <p:sldId id="1675" r:id="rId13"/>
    <p:sldId id="1673" r:id="rId14"/>
    <p:sldId id="1671" r:id="rId15"/>
    <p:sldId id="1676" r:id="rId16"/>
    <p:sldId id="1679" r:id="rId17"/>
    <p:sldId id="1678" r:id="rId18"/>
    <p:sldId id="1680" r:id="rId19"/>
    <p:sldId id="1681" r:id="rId20"/>
    <p:sldId id="1682" r:id="rId21"/>
    <p:sldId id="1683" r:id="rId22"/>
    <p:sldId id="1684" r:id="rId23"/>
    <p:sldId id="1685" r:id="rId24"/>
    <p:sldId id="1687" r:id="rId25"/>
    <p:sldId id="1686" r:id="rId26"/>
    <p:sldId id="1688" r:id="rId27"/>
    <p:sldId id="1689" r:id="rId28"/>
    <p:sldId id="1690" r:id="rId29"/>
    <p:sldId id="1691" r:id="rId30"/>
    <p:sldId id="1692" r:id="rId31"/>
    <p:sldId id="1693" r:id="rId32"/>
    <p:sldId id="1696" r:id="rId33"/>
    <p:sldId id="1694" r:id="rId34"/>
    <p:sldId id="1695" r:id="rId35"/>
    <p:sldId id="1698" r:id="rId36"/>
    <p:sldId id="1700" r:id="rId37"/>
    <p:sldId id="1697" r:id="rId38"/>
    <p:sldId id="1699" r:id="rId39"/>
    <p:sldId id="1633" r:id="rId40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5151" autoAdjust="0"/>
  </p:normalViewPr>
  <p:slideViewPr>
    <p:cSldViewPr snapToGrid="0">
      <p:cViewPr varScale="1">
        <p:scale>
          <a:sx n="120" d="100"/>
          <a:sy n="120" d="100"/>
        </p:scale>
        <p:origin x="200" y="3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12/21/20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12/21/20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Knowledge is stronger the soundness.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4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Succinctness requires an argument (cannot be a proof).   [</a:t>
            </a:r>
            <a:r>
              <a:rPr lang="en-US" dirty="0" err="1"/>
              <a:t>Goldreich-Hastad</a:t>
            </a:r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3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 reads RANDOM locations in proof π,  and checks looks like  a*b=c.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88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generalizes to </a:t>
            </a:r>
            <a:r>
              <a:rPr lang="en-US" dirty="0" err="1"/>
              <a:t>multivariates</a:t>
            </a:r>
            <a:r>
              <a:rPr lang="en-US" dirty="0"/>
              <a:t>:   Schwartz-</a:t>
            </a:r>
            <a:r>
              <a:rPr lang="en-US" dirty="0" err="1"/>
              <a:t>Zipple</a:t>
            </a:r>
            <a:r>
              <a:rPr lang="en-US" dirty="0"/>
              <a:t> lemma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14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Soundness:  if 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)(</m:t>
                    </m:r>
                    <m:sSup>
                      <m:sSupPr>
                        <m:ctrlPr>
                          <a:rPr lang="en-US" sz="1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2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120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1200" dirty="0">
                    <a:latin typeface="+mn-lt"/>
                  </a:rPr>
                  <a:t>   then  f</a:t>
                </a:r>
                <a:r>
                  <a:rPr lang="en-US" sz="1200" baseline="0" dirty="0">
                    <a:latin typeface="+mn-lt"/>
                  </a:rPr>
                  <a:t> </a:t>
                </a:r>
                <a:r>
                  <a:rPr lang="en-US" sz="1200" baseline="0">
                    <a:latin typeface="+mn-lt"/>
                  </a:rPr>
                  <a:t>is indeed zero </a:t>
                </a:r>
                <a:r>
                  <a:rPr lang="en-US" sz="1200" baseline="0" dirty="0">
                    <a:latin typeface="+mn-lt"/>
                  </a:rPr>
                  <a:t>on H.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Soundness:  if  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𝑓(𝑋)=𝑞(𝑋)(</a:t>
                </a:r>
                <a:r>
                  <a:rPr lang="en-US" sz="1200" b="0" i="0" dirty="0">
                    <a:latin typeface="Cambria Math" panose="02040503050406030204" pitchFamily="18" charset="0"/>
                  </a:rPr>
                  <a:t>𝑋^𝑘</a:t>
                </a:r>
                <a:r>
                  <a:rPr lang="en-US" sz="1200" i="0" dirty="0">
                    <a:latin typeface="Cambria Math" panose="02040503050406030204" pitchFamily="18" charset="0"/>
                  </a:rPr>
                  <a:t>−1)</a:t>
                </a:r>
                <a:r>
                  <a:rPr lang="en-US" sz="1200" dirty="0">
                    <a:latin typeface="+mn-lt"/>
                  </a:rPr>
                  <a:t>   then  f</a:t>
                </a:r>
                <a:r>
                  <a:rPr lang="en-US" sz="1200" baseline="0" dirty="0">
                    <a:latin typeface="+mn-lt"/>
                  </a:rPr>
                  <a:t> </a:t>
                </a:r>
                <a:r>
                  <a:rPr lang="en-US" sz="1200" baseline="0">
                    <a:latin typeface="+mn-lt"/>
                  </a:rPr>
                  <a:t>is indeed zero </a:t>
                </a:r>
                <a:r>
                  <a:rPr lang="en-US" sz="1200" baseline="0" dirty="0">
                    <a:latin typeface="+mn-lt"/>
                  </a:rPr>
                  <a:t>on H.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17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R1CS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4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12/21/20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12/21/20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1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140.png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1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2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9.png"/><Relationship Id="rId7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73.png"/><Relationship Id="rId5" Type="http://schemas.openxmlformats.org/officeDocument/2006/relationships/image" Target="../media/image62.png"/><Relationship Id="rId10" Type="http://schemas.openxmlformats.org/officeDocument/2006/relationships/image" Target="../media/image72.png"/><Relationship Id="rId4" Type="http://schemas.openxmlformats.org/officeDocument/2006/relationships/image" Target="../media/image61.png"/><Relationship Id="rId9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0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4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150.png"/><Relationship Id="rId10" Type="http://schemas.openxmlformats.org/officeDocument/2006/relationships/image" Target="../media/image76.png"/><Relationship Id="rId4" Type="http://schemas.openxmlformats.org/officeDocument/2006/relationships/image" Target="../media/image142.png"/><Relationship Id="rId9" Type="http://schemas.openxmlformats.org/officeDocument/2006/relationships/image" Target="../media/image19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7.png"/><Relationship Id="rId7" Type="http://schemas.openxmlformats.org/officeDocument/2006/relationships/image" Target="../media/image1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14.png"/><Relationship Id="rId10" Type="http://schemas.openxmlformats.org/officeDocument/2006/relationships/image" Target="../media/image130.png"/><Relationship Id="rId4" Type="http://schemas.openxmlformats.org/officeDocument/2006/relationships/image" Target="../media/image58.png"/><Relationship Id="rId9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Building a SNARK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677364" y="308623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0D82-E715-7D41-A954-45235E6E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the proof non-interactive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DDB1F-E866-3F41-8C56-B2F616381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19395"/>
            <a:ext cx="8580475" cy="137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Fiat-Shamir heuristic:</a:t>
            </a:r>
          </a:p>
          <a:p>
            <a:r>
              <a:rPr lang="en-US" dirty="0"/>
              <a:t>public-coin interactive protocol  ⇒  non-interactive protocol</a:t>
            </a:r>
          </a:p>
          <a:p>
            <a:pPr marL="0" indent="0">
              <a:buNone/>
            </a:pPr>
            <a:r>
              <a:rPr lang="en-US" dirty="0"/>
              <a:t>			public coin:  all verifier randomness is public (no secrets)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1F555B-A66E-1E42-8EC0-9E2ECDD35CA7}"/>
                  </a:ext>
                </a:extLst>
              </p:cNvPr>
              <p:cNvSpPr txBox="1"/>
              <p:nvPr/>
            </p:nvSpPr>
            <p:spPr>
              <a:xfrm>
                <a:off x="666426" y="2730522"/>
                <a:ext cx="2754280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p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1F555B-A66E-1E42-8EC0-9E2ECDD35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6" y="2730522"/>
                <a:ext cx="2754280" cy="513282"/>
              </a:xfrm>
              <a:prstGeom prst="rect">
                <a:avLst/>
              </a:prstGeom>
              <a:blipFill>
                <a:blip r:embed="rId2"/>
                <a:stretch>
                  <a:fillRect l="-3211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EA09E0B-1568-EE45-8A93-B16043C77D29}"/>
                  </a:ext>
                </a:extLst>
              </p:cNvPr>
              <p:cNvSpPr txBox="1"/>
              <p:nvPr/>
            </p:nvSpPr>
            <p:spPr>
              <a:xfrm>
                <a:off x="5723295" y="2730522"/>
                <a:ext cx="2334935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v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EA09E0B-1568-EE45-8A93-B16043C77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295" y="2730522"/>
                <a:ext cx="2334935" cy="513282"/>
              </a:xfrm>
              <a:prstGeom prst="rect">
                <a:avLst/>
              </a:prstGeom>
              <a:blipFill>
                <a:blip r:embed="rId3"/>
                <a:stretch>
                  <a:fillRect l="-3784" r="-3243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0D262F-C795-F447-BD19-E17DB91B436C}"/>
              </a:ext>
            </a:extLst>
          </p:cNvPr>
          <p:cNvCxnSpPr/>
          <p:nvPr/>
        </p:nvCxnSpPr>
        <p:spPr>
          <a:xfrm>
            <a:off x="2955851" y="3572540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6E779C0-AE20-9B45-B97A-928C61C24286}"/>
              </a:ext>
            </a:extLst>
          </p:cNvPr>
          <p:cNvSpPr txBox="1"/>
          <p:nvPr/>
        </p:nvSpPr>
        <p:spPr>
          <a:xfrm>
            <a:off x="4029739" y="3133014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msg1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DC328AF-FB13-9340-BE80-B3B9D9B20610}"/>
              </a:ext>
            </a:extLst>
          </p:cNvPr>
          <p:cNvCxnSpPr>
            <a:cxnSpLocks/>
          </p:cNvCxnSpPr>
          <p:nvPr/>
        </p:nvCxnSpPr>
        <p:spPr>
          <a:xfrm flipH="1">
            <a:off x="2955851" y="4053209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3A040DC-535C-5145-8002-17B508396A64}"/>
              </a:ext>
            </a:extLst>
          </p:cNvPr>
          <p:cNvSpPr txBox="1"/>
          <p:nvPr/>
        </p:nvSpPr>
        <p:spPr>
          <a:xfrm>
            <a:off x="4327778" y="3642965"/>
            <a:ext cx="292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1B5044D-E180-1449-A8B9-4D3783B6B91D}"/>
              </a:ext>
            </a:extLst>
          </p:cNvPr>
          <p:cNvCxnSpPr/>
          <p:nvPr/>
        </p:nvCxnSpPr>
        <p:spPr>
          <a:xfrm>
            <a:off x="2971800" y="4511099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D887516-0057-5E48-A110-C82F6B52C52B}"/>
              </a:ext>
            </a:extLst>
          </p:cNvPr>
          <p:cNvSpPr txBox="1"/>
          <p:nvPr/>
        </p:nvSpPr>
        <p:spPr>
          <a:xfrm>
            <a:off x="4041689" y="4150779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msg2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70C5E-4D0B-024E-A069-8D8DA15989CA}"/>
              </a:ext>
            </a:extLst>
          </p:cNvPr>
          <p:cNvSpPr txBox="1"/>
          <p:nvPr/>
        </p:nvSpPr>
        <p:spPr>
          <a:xfrm>
            <a:off x="6358270" y="4442613"/>
            <a:ext cx="2133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accept or reject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54DCEC-41BE-134E-8358-F44D3DA569FB}"/>
              </a:ext>
            </a:extLst>
          </p:cNvPr>
          <p:cNvSpPr/>
          <p:nvPr/>
        </p:nvSpPr>
        <p:spPr>
          <a:xfrm>
            <a:off x="329609" y="2614283"/>
            <a:ext cx="8580475" cy="22899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6C9C3-5B23-E446-BE3D-68DBD15AD49E}"/>
              </a:ext>
            </a:extLst>
          </p:cNvPr>
          <p:cNvSpPr txBox="1"/>
          <p:nvPr/>
        </p:nvSpPr>
        <p:spPr>
          <a:xfrm>
            <a:off x="6013271" y="3624657"/>
            <a:ext cx="282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choose random bits r</a:t>
            </a:r>
          </a:p>
        </p:txBody>
      </p:sp>
    </p:spTree>
    <p:extLst>
      <p:ext uri="{BB962C8B-B14F-4D97-AF65-F5344CB8AC3E}">
        <p14:creationId xmlns:p14="http://schemas.microsoft.com/office/powerpoint/2010/main" val="134828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8" grpId="0"/>
      <p:bldP spid="43" grpId="0"/>
      <p:bldP spid="45" grpId="0"/>
      <p:bldP spid="10" grpId="0"/>
      <p:bldP spid="24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0D82-E715-7D41-A954-45235E6E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the proof non-interactive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DDB1F-E866-3F41-8C56-B2F6163817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66230"/>
                <a:ext cx="8229600" cy="115227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Fiat-Shamir heuristic</a:t>
                </a:r>
                <a:r>
                  <a:rPr lang="en-US" b="1" dirty="0"/>
                  <a:t>: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b="1" dirty="0"/>
                  <a:t>  </a:t>
                </a:r>
                <a:r>
                  <a:rPr lang="en-US" dirty="0"/>
                  <a:t>a cryptographic hash function</a:t>
                </a:r>
              </a:p>
              <a:p>
                <a:pPr>
                  <a:spcBef>
                    <a:spcPts val="1776"/>
                  </a:spcBef>
                </a:pPr>
                <a:r>
                  <a:rPr lang="en-US" dirty="0"/>
                  <a:t>idea:  prover generates random bits on its own (!)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8DDB1F-E866-3F41-8C56-B2F6163817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66230"/>
                <a:ext cx="8229600" cy="1152273"/>
              </a:xfrm>
              <a:blipFill>
                <a:blip r:embed="rId2"/>
                <a:stretch>
                  <a:fillRect l="-1235" t="-4348" r="-1235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1F555B-A66E-1E42-8EC0-9E2ECDD35CA7}"/>
                  </a:ext>
                </a:extLst>
              </p:cNvPr>
              <p:cNvSpPr txBox="1"/>
              <p:nvPr/>
            </p:nvSpPr>
            <p:spPr>
              <a:xfrm>
                <a:off x="666426" y="2209519"/>
                <a:ext cx="2754280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p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1F555B-A66E-1E42-8EC0-9E2ECDD35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6" y="2209519"/>
                <a:ext cx="2754280" cy="513282"/>
              </a:xfrm>
              <a:prstGeom prst="rect">
                <a:avLst/>
              </a:prstGeom>
              <a:blipFill>
                <a:blip r:embed="rId3"/>
                <a:stretch>
                  <a:fillRect l="-321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EA09E0B-1568-EE45-8A93-B16043C77D29}"/>
                  </a:ext>
                </a:extLst>
              </p:cNvPr>
              <p:cNvSpPr txBox="1"/>
              <p:nvPr/>
            </p:nvSpPr>
            <p:spPr>
              <a:xfrm>
                <a:off x="5723295" y="2209519"/>
                <a:ext cx="2334935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v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EA09E0B-1568-EE45-8A93-B16043C77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295" y="2209519"/>
                <a:ext cx="2334935" cy="513282"/>
              </a:xfrm>
              <a:prstGeom prst="rect">
                <a:avLst/>
              </a:prstGeom>
              <a:blipFill>
                <a:blip r:embed="rId4"/>
                <a:stretch>
                  <a:fillRect l="-3784" r="-3243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C59F39A-2303-224D-AFA6-A99B50696775}"/>
              </a:ext>
            </a:extLst>
          </p:cNvPr>
          <p:cNvGrpSpPr/>
          <p:nvPr/>
        </p:nvGrpSpPr>
        <p:grpSpPr>
          <a:xfrm>
            <a:off x="2971800" y="3488767"/>
            <a:ext cx="3200400" cy="923330"/>
            <a:chOff x="2971800" y="4009770"/>
            <a:chExt cx="3200400" cy="923330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1B5044D-E180-1449-A8B9-4D3783B6B91D}"/>
                </a:ext>
              </a:extLst>
            </p:cNvPr>
            <p:cNvCxnSpPr/>
            <p:nvPr/>
          </p:nvCxnSpPr>
          <p:spPr>
            <a:xfrm>
              <a:off x="2971800" y="4429454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D887516-0057-5E48-A110-C82F6B52C52B}"/>
                    </a:ext>
                  </a:extLst>
                </p:cNvPr>
                <p:cNvSpPr txBox="1"/>
                <p:nvPr/>
              </p:nvSpPr>
              <p:spPr>
                <a:xfrm>
                  <a:off x="3455411" y="4009770"/>
                  <a:ext cx="2328073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dirty="0">
                      <a:latin typeface="+mn-lt"/>
                    </a:rPr>
                    <a:t> = (msg1, msg2)</a:t>
                  </a:r>
                </a:p>
                <a:p>
                  <a:pPr algn="ctr">
                    <a:spcBef>
                      <a:spcPts val="1200"/>
                    </a:spcBef>
                  </a:pPr>
                  <a:r>
                    <a:rPr lang="en-US" sz="2000" dirty="0">
                      <a:latin typeface="+mn-lt"/>
                    </a:rPr>
                    <a:t>|π| = O(</a:t>
                  </a:r>
                  <a14:m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i="1" dirty="0" err="1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dirty="0" err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|) 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D887516-0057-5E48-A110-C82F6B52C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5411" y="4009770"/>
                  <a:ext cx="2328073" cy="923330"/>
                </a:xfrm>
                <a:prstGeom prst="rect">
                  <a:avLst/>
                </a:prstGeom>
                <a:blipFill>
                  <a:blip r:embed="rId5"/>
                  <a:stretch>
                    <a:fillRect t="-4054" r="-3261" b="-108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270C5E-4D0B-024E-A069-8D8DA15989CA}"/>
                  </a:ext>
                </a:extLst>
              </p:cNvPr>
              <p:cNvSpPr txBox="1"/>
              <p:nvPr/>
            </p:nvSpPr>
            <p:spPr>
              <a:xfrm>
                <a:off x="6287823" y="3488767"/>
                <a:ext cx="2214068" cy="98488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r ⇽ H(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>
                    <a:latin typeface="+mn-lt"/>
                  </a:rPr>
                  <a:t>, msg1)</a:t>
                </a:r>
              </a:p>
              <a:p>
                <a:pPr algn="l">
                  <a:spcBef>
                    <a:spcPts val="1200"/>
                  </a:spcBef>
                </a:pPr>
                <a:r>
                  <a:rPr lang="en-US" dirty="0">
                    <a:latin typeface="+mn-lt"/>
                  </a:rPr>
                  <a:t>accept or reject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270C5E-4D0B-024E-A069-8D8DA1598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823" y="3488767"/>
                <a:ext cx="2214068" cy="984885"/>
              </a:xfrm>
              <a:prstGeom prst="rect">
                <a:avLst/>
              </a:prstGeom>
              <a:blipFill>
                <a:blip r:embed="rId6"/>
                <a:stretch>
                  <a:fillRect l="-3955" t="-5063" b="-1139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0354DCEC-41BE-134E-8358-F44D3DA569FB}"/>
              </a:ext>
            </a:extLst>
          </p:cNvPr>
          <p:cNvSpPr/>
          <p:nvPr/>
        </p:nvSpPr>
        <p:spPr>
          <a:xfrm>
            <a:off x="202019" y="2093279"/>
            <a:ext cx="8708065" cy="24468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F1560D-1133-3A41-8201-51627792F997}"/>
              </a:ext>
            </a:extLst>
          </p:cNvPr>
          <p:cNvGrpSpPr/>
          <p:nvPr/>
        </p:nvGrpSpPr>
        <p:grpSpPr>
          <a:xfrm>
            <a:off x="637168" y="2839041"/>
            <a:ext cx="2071401" cy="1473750"/>
            <a:chOff x="573370" y="2839041"/>
            <a:chExt cx="2071401" cy="14737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F02088A-186E-0A4E-A087-E76E090B1CC4}"/>
                    </a:ext>
                  </a:extLst>
                </p:cNvPr>
                <p:cNvSpPr txBox="1"/>
                <p:nvPr/>
              </p:nvSpPr>
              <p:spPr>
                <a:xfrm>
                  <a:off x="573370" y="3313396"/>
                  <a:ext cx="207140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r ⇽ H(</a:t>
                  </a:r>
                  <a14:m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r>
                    <a:rPr lang="en-US" dirty="0">
                      <a:latin typeface="+mn-lt"/>
                    </a:rPr>
                    <a:t>, msg1)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5F02088A-186E-0A4E-A087-E76E090B1C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370" y="3313396"/>
                  <a:ext cx="2071401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4878" t="-13514" r="-3659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313AD76-A275-2349-8A8C-99C76814DC49}"/>
                </a:ext>
              </a:extLst>
            </p:cNvPr>
            <p:cNvSpPr txBox="1"/>
            <p:nvPr/>
          </p:nvSpPr>
          <p:spPr>
            <a:xfrm>
              <a:off x="594529" y="2839041"/>
              <a:ext cx="2029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generate msg1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7AE2F7-25A2-6F46-A2B6-0EF8259B4263}"/>
                </a:ext>
              </a:extLst>
            </p:cNvPr>
            <p:cNvSpPr txBox="1"/>
            <p:nvPr/>
          </p:nvSpPr>
          <p:spPr>
            <a:xfrm>
              <a:off x="594529" y="3851126"/>
              <a:ext cx="20290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generate msg2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611FBB3-4D08-FA4C-965F-34B025CDBD90}"/>
              </a:ext>
            </a:extLst>
          </p:cNvPr>
          <p:cNvSpPr/>
          <p:nvPr/>
        </p:nvSpPr>
        <p:spPr>
          <a:xfrm>
            <a:off x="457200" y="2874493"/>
            <a:ext cx="2451890" cy="149116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34D96F-A5EA-0344-804F-0934E310EE5E}"/>
              </a:ext>
            </a:extLst>
          </p:cNvPr>
          <p:cNvSpPr txBox="1"/>
          <p:nvPr/>
        </p:nvSpPr>
        <p:spPr>
          <a:xfrm>
            <a:off x="763050" y="4685602"/>
            <a:ext cx="782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u="sng" dirty="0" err="1">
                <a:latin typeface="+mn-lt"/>
              </a:rPr>
              <a:t>Thm</a:t>
            </a:r>
            <a:r>
              <a:rPr lang="en-US" b="1" u="sng" dirty="0">
                <a:latin typeface="+mn-lt"/>
              </a:rPr>
              <a:t>:</a:t>
            </a:r>
            <a:r>
              <a:rPr lang="en-US" dirty="0">
                <a:latin typeface="+mn-lt"/>
              </a:rPr>
              <a:t>  this is a secure SNARK assuming H is a random oracle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1D13BB-262F-444E-8700-7827C79E4D46}"/>
              </a:ext>
            </a:extLst>
          </p:cNvPr>
          <p:cNvSpPr/>
          <p:nvPr/>
        </p:nvSpPr>
        <p:spPr>
          <a:xfrm>
            <a:off x="3420706" y="4033157"/>
            <a:ext cx="2362778" cy="3789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39439-844C-9D44-8CAC-BC2EF463F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Why is this an argument of knowledge?   </a:t>
            </a:r>
            <a:r>
              <a:rPr lang="en-US" sz="1600" dirty="0"/>
              <a:t>(can skip)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51C1E8-A4A2-C941-9C57-A7A2B26D62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8976" y="1075232"/>
                <a:ext cx="8686801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Let’s build an extractor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for the interactive protocol:</a:t>
                </a:r>
              </a:p>
              <a:p>
                <a:r>
                  <a:rPr lang="en-US" sz="2000" dirty="0"/>
                  <a:t>After prover commits to Merkle root of proof</a:t>
                </a:r>
              </a:p>
              <a:p>
                <a:pPr marL="0" indent="0">
                  <a:buNone/>
                </a:pPr>
                <a:r>
                  <a:rPr lang="en-US" sz="2000" dirty="0"/>
                  <a:t>	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asks prover to open many batches of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en-US" sz="2000" dirty="0"/>
                  <a:t>positions of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</a:t>
                </a:r>
                <a:br>
                  <a:rPr lang="en-US" sz="2000" dirty="0"/>
                </a:br>
                <a:r>
                  <a:rPr lang="en-US" sz="2000" dirty="0"/>
                  <a:t>		(by rewinding prover)</a:t>
                </a:r>
              </a:p>
              <a:p>
                <a:pPr>
                  <a:spcBef>
                    <a:spcPts val="1224"/>
                  </a:spcBef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fails to extract cell #j of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 if 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(1)	prover produces a false Merkle proofs  (efficient prover cannot), or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(2)   prover fails (i.e., verifier rejects) whenever j is in batch to open:</a:t>
                </a:r>
              </a:p>
              <a:p>
                <a:pPr marL="0" indent="0">
                  <a:buNone/>
                </a:pPr>
                <a:r>
                  <a:rPr lang="en-US" sz="2000" dirty="0"/>
                  <a:t>				Pr[prover fails]   ≥   Pr[ j in batch ]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  1 –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1−1/|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/>
                  <a:t>)</a:t>
                </a:r>
                <a14:m>
                  <m:oMath xmlns:m="http://schemas.openxmlformats.org/officeDocument/2006/math">
                    <m:r>
                      <a:rPr lang="en-US" sz="2000" i="1" baseline="30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i="0" dirty="0">
                    <a:latin typeface="+mj-lt"/>
                  </a:rPr>
                  <a:t> .</a:t>
                </a:r>
                <a:endParaRPr lang="en-US" sz="2000" i="0" baseline="30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+mj-lt"/>
                  </a:rPr>
                  <a:t>		so:   this cannot happen if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 is sufficiently large</a:t>
                </a:r>
              </a:p>
              <a:p>
                <a:pPr marL="0" indent="0">
                  <a:spcBef>
                    <a:spcPts val="1224"/>
                  </a:spcBef>
                  <a:buNone/>
                </a:pPr>
                <a:r>
                  <a:rPr lang="en-US" sz="2000" dirty="0"/>
                  <a:t>⇒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 extracts entire proof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.       Once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  is known,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can obtain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dirty="0"/>
                  <a:t>  from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51C1E8-A4A2-C941-9C57-A7A2B26D62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976" y="1075232"/>
                <a:ext cx="8686801" cy="3943349"/>
              </a:xfrm>
              <a:blipFill>
                <a:blip r:embed="rId2"/>
                <a:stretch>
                  <a:fillRect l="-584" t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40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AB945-D2CF-9943-A60D-122CBA761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Are we done?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03556F-7234-C04B-9A6C-276EA352D7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Simple transparent SNARK from the PCP theorem</a:t>
                </a:r>
              </a:p>
              <a:p>
                <a:r>
                  <a:rPr lang="en-US" dirty="0"/>
                  <a:t>Use Fiat-Shamir heuristic to make non-interactive</a:t>
                </a:r>
              </a:p>
              <a:p>
                <a:r>
                  <a:rPr lang="en-US" dirty="0"/>
                  <a:t>We will apply Fiat-Shamir in many other settings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bad news:   an impractical SNARK --- Prover time too high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Better SNARKs:      Goal:  Time(Prover) =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-US" dirty="0"/>
                  <a:t>(|C|)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03556F-7234-C04B-9A6C-276EA352D7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1A3226C-5D2B-CF4D-8378-B2A8390200C9}"/>
              </a:ext>
            </a:extLst>
          </p:cNvPr>
          <p:cNvSpPr/>
          <p:nvPr/>
        </p:nvSpPr>
        <p:spPr>
          <a:xfrm>
            <a:off x="233916" y="2860157"/>
            <a:ext cx="8676167" cy="15629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89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EB2D0A9-6EA9-4143-A1ED-BEFA6984E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07E7C12-BC83-684B-B676-5E24FEE5D2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an efficient SNARK</a:t>
            </a:r>
          </a:p>
        </p:txBody>
      </p:sp>
    </p:spTree>
    <p:extLst>
      <p:ext uri="{BB962C8B-B14F-4D97-AF65-F5344CB8AC3E}">
        <p14:creationId xmlns:p14="http://schemas.microsoft.com/office/powerpoint/2010/main" val="2248480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5F94-F2FA-A849-A008-D0FFF62D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paradigm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37CF7-DA97-6948-8794-C26FCC612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6230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Many SNARKs are built in two steps: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2F5E0A-0FB7-6F48-9388-AE276A9C08F9}"/>
              </a:ext>
            </a:extLst>
          </p:cNvPr>
          <p:cNvSpPr txBox="1"/>
          <p:nvPr/>
        </p:nvSpPr>
        <p:spPr>
          <a:xfrm>
            <a:off x="4360459" y="2051292"/>
            <a:ext cx="179824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polynomial</a:t>
            </a:r>
          </a:p>
          <a:p>
            <a:pPr algn="ctr"/>
            <a:r>
              <a:rPr lang="en-US" dirty="0">
                <a:latin typeface="+mn-lt"/>
              </a:rPr>
              <a:t>commitment</a:t>
            </a:r>
          </a:p>
          <a:p>
            <a:pPr algn="ctr"/>
            <a:r>
              <a:rPr lang="en-US" dirty="0">
                <a:latin typeface="+mn-lt"/>
              </a:rPr>
              <a:t>scheme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432DF-5C1A-9048-BF5E-C2D590A52C06}"/>
              </a:ext>
            </a:extLst>
          </p:cNvPr>
          <p:cNvSpPr txBox="1"/>
          <p:nvPr/>
        </p:nvSpPr>
        <p:spPr>
          <a:xfrm>
            <a:off x="791360" y="1926512"/>
            <a:ext cx="181729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polynomial</a:t>
            </a:r>
          </a:p>
          <a:p>
            <a:pPr algn="ctr"/>
            <a:r>
              <a:rPr lang="en-US" dirty="0">
                <a:latin typeface="+mn-lt"/>
              </a:rPr>
              <a:t>interactive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oracle proofs</a:t>
            </a:r>
          </a:p>
          <a:p>
            <a:pPr algn="ctr"/>
            <a:r>
              <a:rPr lang="en-US" dirty="0">
                <a:latin typeface="+mn-lt"/>
              </a:rPr>
              <a:t>(poly-IOP)</a:t>
            </a:r>
          </a:p>
        </p:txBody>
      </p:sp>
      <p:pic>
        <p:nvPicPr>
          <p:cNvPr id="1028" name="Picture 4" descr="blender clipart - Clip Art Library">
            <a:extLst>
              <a:ext uri="{FF2B5EF4-FFF2-40B4-BE49-F238E27FC236}">
                <a16:creationId xmlns:a16="http://schemas.microsoft.com/office/drawing/2014/main" id="{E677520B-2F79-2341-B985-5B6F6DE48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04" y="3320253"/>
            <a:ext cx="548176" cy="9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8DFB659-25B7-AD41-AD6F-6592FD077184}"/>
              </a:ext>
            </a:extLst>
          </p:cNvPr>
          <p:cNvSpPr/>
          <p:nvPr/>
        </p:nvSpPr>
        <p:spPr>
          <a:xfrm>
            <a:off x="2626242" y="2381314"/>
            <a:ext cx="829339" cy="914779"/>
          </a:xfrm>
          <a:custGeom>
            <a:avLst/>
            <a:gdLst>
              <a:gd name="connsiteX0" fmla="*/ 0 w 829339"/>
              <a:gd name="connsiteY0" fmla="*/ 379 h 914779"/>
              <a:gd name="connsiteX1" fmla="*/ 457200 w 829339"/>
              <a:gd name="connsiteY1" fmla="*/ 149235 h 914779"/>
              <a:gd name="connsiteX2" fmla="*/ 829339 w 829339"/>
              <a:gd name="connsiteY2" fmla="*/ 914779 h 91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9339" h="914779">
                <a:moveTo>
                  <a:pt x="0" y="379"/>
                </a:moveTo>
                <a:cubicBezTo>
                  <a:pt x="159488" y="-1393"/>
                  <a:pt x="318977" y="-3165"/>
                  <a:pt x="457200" y="149235"/>
                </a:cubicBezTo>
                <a:cubicBezTo>
                  <a:pt x="595423" y="301635"/>
                  <a:pt x="712381" y="608207"/>
                  <a:pt x="829339" y="914779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B5BC774C-F8D4-9944-864C-33048AA11218}"/>
              </a:ext>
            </a:extLst>
          </p:cNvPr>
          <p:cNvSpPr/>
          <p:nvPr/>
        </p:nvSpPr>
        <p:spPr>
          <a:xfrm>
            <a:off x="3646967" y="2509284"/>
            <a:ext cx="680484" cy="786809"/>
          </a:xfrm>
          <a:custGeom>
            <a:avLst/>
            <a:gdLst>
              <a:gd name="connsiteX0" fmla="*/ 680484 w 680484"/>
              <a:gd name="connsiteY0" fmla="*/ 0 h 712381"/>
              <a:gd name="connsiteX1" fmla="*/ 255182 w 680484"/>
              <a:gd name="connsiteY1" fmla="*/ 170121 h 712381"/>
              <a:gd name="connsiteX2" fmla="*/ 0 w 680484"/>
              <a:gd name="connsiteY2" fmla="*/ 712381 h 71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0484" h="712381">
                <a:moveTo>
                  <a:pt x="680484" y="0"/>
                </a:moveTo>
                <a:cubicBezTo>
                  <a:pt x="524540" y="25695"/>
                  <a:pt x="368596" y="51391"/>
                  <a:pt x="255182" y="170121"/>
                </a:cubicBezTo>
                <a:cubicBezTo>
                  <a:pt x="141768" y="288851"/>
                  <a:pt x="70884" y="500616"/>
                  <a:pt x="0" y="712381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72C0A48-872D-2F4F-AAFE-1D7F3153D102}"/>
              </a:ext>
            </a:extLst>
          </p:cNvPr>
          <p:cNvSpPr/>
          <p:nvPr/>
        </p:nvSpPr>
        <p:spPr>
          <a:xfrm>
            <a:off x="3540642" y="4274288"/>
            <a:ext cx="1254642" cy="400087"/>
          </a:xfrm>
          <a:custGeom>
            <a:avLst/>
            <a:gdLst>
              <a:gd name="connsiteX0" fmla="*/ 0 w 1254642"/>
              <a:gd name="connsiteY0" fmla="*/ 0 h 400087"/>
              <a:gd name="connsiteX1" fmla="*/ 202018 w 1254642"/>
              <a:gd name="connsiteY1" fmla="*/ 244549 h 400087"/>
              <a:gd name="connsiteX2" fmla="*/ 786809 w 1254642"/>
              <a:gd name="connsiteY2" fmla="*/ 382772 h 400087"/>
              <a:gd name="connsiteX3" fmla="*/ 1254642 w 1254642"/>
              <a:gd name="connsiteY3" fmla="*/ 393405 h 400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642" h="400087">
                <a:moveTo>
                  <a:pt x="0" y="0"/>
                </a:moveTo>
                <a:cubicBezTo>
                  <a:pt x="35441" y="90377"/>
                  <a:pt x="70883" y="180754"/>
                  <a:pt x="202018" y="244549"/>
                </a:cubicBezTo>
                <a:cubicBezTo>
                  <a:pt x="333153" y="308344"/>
                  <a:pt x="611372" y="357963"/>
                  <a:pt x="786809" y="382772"/>
                </a:cubicBezTo>
                <a:cubicBezTo>
                  <a:pt x="962246" y="407581"/>
                  <a:pt x="1108444" y="400493"/>
                  <a:pt x="1254642" y="393405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E534B3-8F8B-FA4B-8196-27E74083FFED}"/>
              </a:ext>
            </a:extLst>
          </p:cNvPr>
          <p:cNvSpPr txBox="1"/>
          <p:nvPr/>
        </p:nvSpPr>
        <p:spPr>
          <a:xfrm>
            <a:off x="4881691" y="4443542"/>
            <a:ext cx="3859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zk</a:t>
            </a:r>
            <a:r>
              <a:rPr lang="en-US" dirty="0">
                <a:latin typeface="+mn-lt"/>
              </a:rPr>
              <a:t>)SNARK for general circuits</a:t>
            </a:r>
          </a:p>
        </p:txBody>
      </p:sp>
    </p:spTree>
    <p:extLst>
      <p:ext uri="{BB962C8B-B14F-4D97-AF65-F5344CB8AC3E}">
        <p14:creationId xmlns:p14="http://schemas.microsoft.com/office/powerpoint/2010/main" val="1950329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0BADC-2DA1-8A45-A55A-E4CB9F731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Recall:  commitments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010AE-AF3F-9B4E-8EE0-5E9B131B9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algorithms:</a:t>
            </a:r>
          </a:p>
          <a:p>
            <a:pPr>
              <a:spcBef>
                <a:spcPts val="1776"/>
              </a:spcBef>
            </a:pPr>
            <a:r>
              <a:rPr lang="en-US" i="1" dirty="0"/>
              <a:t>commit</a:t>
            </a:r>
            <a:r>
              <a:rPr lang="en-US" dirty="0"/>
              <a:t>(m, r) ⇾ </a:t>
            </a:r>
            <a:r>
              <a:rPr lang="en-US" b="1" i="1" dirty="0"/>
              <a:t>com</a:t>
            </a:r>
          </a:p>
          <a:p>
            <a:pPr>
              <a:spcBef>
                <a:spcPts val="1776"/>
              </a:spcBef>
            </a:pPr>
            <a:r>
              <a:rPr lang="en-US" i="1" dirty="0"/>
              <a:t>verify</a:t>
            </a:r>
            <a:r>
              <a:rPr lang="en-US" dirty="0"/>
              <a:t>(m, </a:t>
            </a:r>
            <a:r>
              <a:rPr lang="en-US" b="1" i="1" dirty="0"/>
              <a:t>com</a:t>
            </a:r>
            <a:r>
              <a:rPr lang="en-US" dirty="0"/>
              <a:t>, r) ⇾ accept or reject</a:t>
            </a:r>
          </a:p>
          <a:p>
            <a:pPr marL="0" indent="0">
              <a:spcBef>
                <a:spcPts val="2976"/>
              </a:spcBef>
              <a:buNone/>
            </a:pPr>
            <a:r>
              <a:rPr lang="en-US" dirty="0"/>
              <a:t>Properties:</a:t>
            </a:r>
          </a:p>
          <a:p>
            <a:pPr>
              <a:spcBef>
                <a:spcPts val="1776"/>
              </a:spcBef>
            </a:pPr>
            <a:r>
              <a:rPr lang="en-US" dirty="0"/>
              <a:t>binding: cannot produce two valid openings for </a:t>
            </a:r>
            <a:r>
              <a:rPr lang="en-US" b="1" i="1" dirty="0"/>
              <a:t>com</a:t>
            </a:r>
            <a:r>
              <a:rPr lang="en-US" dirty="0"/>
              <a:t>.</a:t>
            </a:r>
          </a:p>
          <a:p>
            <a:pPr>
              <a:spcBef>
                <a:spcPts val="1776"/>
              </a:spcBef>
            </a:pPr>
            <a:r>
              <a:rPr lang="en-US" dirty="0"/>
              <a:t>hiding: </a:t>
            </a:r>
            <a:r>
              <a:rPr lang="en-US" b="1" i="1" dirty="0"/>
              <a:t>com</a:t>
            </a:r>
            <a:r>
              <a:rPr lang="en-US" dirty="0"/>
              <a:t> reveals nothing about committed data</a:t>
            </a:r>
          </a:p>
        </p:txBody>
      </p:sp>
    </p:spTree>
    <p:extLst>
      <p:ext uri="{BB962C8B-B14F-4D97-AF65-F5344CB8AC3E}">
        <p14:creationId xmlns:p14="http://schemas.microsoft.com/office/powerpoint/2010/main" val="3259170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DB10-3C5B-4940-94B1-86DA4BBB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(1) Polynomial commitment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28700"/>
                <a:ext cx="8539843" cy="4114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Notation: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Fix a finite field: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0,1,…,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  all polynomials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of degree ≤ d.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28700"/>
                <a:ext cx="8539843" cy="4114800"/>
              </a:xfrm>
              <a:blipFill>
                <a:blip r:embed="rId2"/>
                <a:stretch>
                  <a:fillRect l="-1189" t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622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DB10-3C5B-4940-94B1-86DA4BBB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(1) Polynomial commitment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4161" y="954269"/>
                <a:ext cx="8784775" cy="4114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i="1" u="sng" dirty="0"/>
                  <a:t>setup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) ⇾ </a:t>
                </a:r>
                <a:r>
                  <a:rPr lang="en-US" i="1" dirty="0"/>
                  <a:t>pp</a:t>
                </a:r>
                <a:r>
                  <a:rPr lang="en-US" dirty="0"/>
                  <a:t>,      public parameters for polynomials of degree ≤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>
                  <a:spcBef>
                    <a:spcPts val="1776"/>
                  </a:spcBef>
                </a:pPr>
                <a:r>
                  <a:rPr lang="en-US" i="1" u="sng" dirty="0"/>
                  <a:t>commit</a:t>
                </a:r>
                <a:r>
                  <a:rPr lang="en-US" dirty="0"/>
                  <a:t>(</a:t>
                </a:r>
                <a:r>
                  <a:rPr lang="en-US" i="1" dirty="0"/>
                  <a:t>pp</a:t>
                </a:r>
                <a:r>
                  <a:rPr lang="en-US" dirty="0"/>
                  <a:t>, f, r) ⇾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dirty="0"/>
                  <a:t>        commitment to f ∈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1" i="1" baseline="-25000" dirty="0"/>
              </a:p>
              <a:p>
                <a:pPr>
                  <a:spcBef>
                    <a:spcPts val="1776"/>
                  </a:spcBef>
                </a:pPr>
                <a:r>
                  <a:rPr lang="en-US" i="1" u="sng" dirty="0"/>
                  <a:t>eval</a:t>
                </a:r>
                <a:r>
                  <a:rPr lang="en-US" dirty="0"/>
                  <a:t>:    goal:   for a given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b="1" i="1" baseline="-25000" dirty="0"/>
                  <a:t> </a:t>
                </a:r>
                <a:r>
                  <a:rPr lang="en-US" baseline="-25000" dirty="0"/>
                  <a:t> </a:t>
                </a:r>
                <a:r>
                  <a:rPr lang="en-US" dirty="0"/>
                  <a:t> and  x, y 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 prove that  f(x) = y.</a:t>
                </a:r>
              </a:p>
              <a:p>
                <a:pPr marL="0" indent="0">
                  <a:lnSpc>
                    <a:spcPct val="160000"/>
                  </a:lnSpc>
                  <a:spcBef>
                    <a:spcPts val="1176"/>
                  </a:spcBef>
                  <a:buNone/>
                  <a:tabLst>
                    <a:tab pos="385763" algn="l"/>
                    <a:tab pos="674688" algn="l"/>
                  </a:tabLst>
                </a:pPr>
                <a:r>
                  <a:rPr lang="en-US" dirty="0"/>
                  <a:t>	Formally:   </a:t>
                </a:r>
                <a:r>
                  <a:rPr lang="en-US" i="1" dirty="0"/>
                  <a:t>eval</a:t>
                </a:r>
                <a:r>
                  <a:rPr lang="en-US" dirty="0"/>
                  <a:t> = (P, V) is a SNARK for:</a:t>
                </a:r>
                <a:br>
                  <a:rPr lang="en-US" dirty="0"/>
                </a:br>
                <a:r>
                  <a:rPr lang="en-US" dirty="0"/>
                  <a:t>		statement  </a:t>
                </a:r>
                <a:r>
                  <a:rPr lang="en-US" i="1" dirty="0" err="1"/>
                  <a:t>st</a:t>
                </a:r>
                <a:r>
                  <a:rPr lang="en-US" dirty="0"/>
                  <a:t> = (</a:t>
                </a:r>
                <a:r>
                  <a:rPr lang="en-US" i="1" dirty="0"/>
                  <a:t>pp</a:t>
                </a:r>
                <a:r>
                  <a:rPr lang="en-US" dirty="0"/>
                  <a:t>, </a:t>
                </a:r>
                <a:r>
                  <a:rPr lang="en-US" b="1" i="1" dirty="0" err="1"/>
                  <a:t>com</a:t>
                </a:r>
                <a:r>
                  <a:rPr lang="en-US" b="1" i="1" baseline="-25000" dirty="0" err="1"/>
                  <a:t>f</a:t>
                </a:r>
                <a:r>
                  <a:rPr lang="en-US" b="1" i="1" dirty="0"/>
                  <a:t> </a:t>
                </a:r>
                <a:r>
                  <a:rPr lang="en-US" dirty="0"/>
                  <a:t>, x,  y)   with  witness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= (f, r)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576"/>
                  </a:spcBef>
                  <a:buNone/>
                  <a:tabLst>
                    <a:tab pos="385763" algn="l"/>
                    <a:tab pos="674688" algn="l"/>
                  </a:tabLst>
                </a:pPr>
                <a:r>
                  <a:rPr lang="en-US" dirty="0"/>
                  <a:t>		where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(</a:t>
                </a:r>
                <a:r>
                  <a:rPr lang="en-US" i="1" dirty="0" err="1"/>
                  <a:t>st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) = 0  </a:t>
                </a:r>
                <a:r>
                  <a:rPr lang="en-US" dirty="0" err="1"/>
                  <a:t>iff</a:t>
                </a:r>
                <a:r>
                  <a:rPr lang="en-US" dirty="0"/>
                  <a:t> 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576"/>
                  </a:spcBef>
                  <a:buNone/>
                  <a:tabLst>
                    <a:tab pos="385763" algn="l"/>
                    <a:tab pos="674688" algn="l"/>
                  </a:tabLst>
                </a:pPr>
                <a:r>
                  <a:rPr lang="en-US" sz="2800" dirty="0"/>
                  <a:t>			   [</a:t>
                </a:r>
                <a:r>
                  <a:rPr lang="en-US" dirty="0"/>
                  <a:t> f(x) = y   and  f ∈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  and   commit</a:t>
                </a:r>
                <a:r>
                  <a:rPr lang="en-US" dirty="0"/>
                  <a:t>(</a:t>
                </a:r>
                <a:r>
                  <a:rPr lang="en-US" i="1" dirty="0"/>
                  <a:t>pp</a:t>
                </a:r>
                <a:r>
                  <a:rPr lang="en-US" dirty="0"/>
                  <a:t>, f, r) = </a:t>
                </a:r>
                <a:r>
                  <a:rPr lang="en-US" b="1" i="1" dirty="0" err="1"/>
                  <a:t>com</a:t>
                </a:r>
                <a:r>
                  <a:rPr lang="en-US" baseline="-25000" dirty="0" err="1"/>
                  <a:t>f</a:t>
                </a:r>
                <a:r>
                  <a:rPr lang="en-US" dirty="0"/>
                  <a:t> </a:t>
                </a:r>
                <a:r>
                  <a:rPr lang="en-US" sz="2800" dirty="0"/>
                  <a:t>]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8D602-F264-7344-BE3F-A0BFEBC8C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4161" y="954269"/>
                <a:ext cx="8784775" cy="4114800"/>
              </a:xfrm>
              <a:blipFill>
                <a:blip r:embed="rId2"/>
                <a:stretch>
                  <a:fillRect l="-1010" t="-1846" b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66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DB10-3C5B-4940-94B1-86DA4BBB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(1) Polynomial commitment schemes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D602-F264-7344-BE3F-A0BFEBC8C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1028700"/>
            <a:ext cx="8833757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Properties</a:t>
            </a:r>
            <a:r>
              <a:rPr lang="en-US" dirty="0"/>
              <a:t>:  </a:t>
            </a:r>
          </a:p>
          <a:p>
            <a:pPr>
              <a:spcBef>
                <a:spcPts val="2376"/>
              </a:spcBef>
            </a:pPr>
            <a:r>
              <a:rPr lang="en-US" dirty="0"/>
              <a:t>Binding: cannot produce two valid openings (f</a:t>
            </a:r>
            <a:r>
              <a:rPr lang="en-US" baseline="-25000" dirty="0"/>
              <a:t>1, </a:t>
            </a:r>
            <a:r>
              <a:rPr lang="en-US" dirty="0"/>
              <a:t>r</a:t>
            </a:r>
            <a:r>
              <a:rPr lang="en-US" baseline="-25000" dirty="0"/>
              <a:t>1</a:t>
            </a:r>
            <a:r>
              <a:rPr lang="en-US" dirty="0"/>
              <a:t>), (f</a:t>
            </a:r>
            <a:r>
              <a:rPr lang="en-US" baseline="-25000" dirty="0"/>
              <a:t>2, </a:t>
            </a:r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dirty="0"/>
              <a:t>)  for </a:t>
            </a:r>
            <a:r>
              <a:rPr lang="en-US" b="1" i="1" dirty="0" err="1"/>
              <a:t>com</a:t>
            </a:r>
            <a:r>
              <a:rPr lang="en-US" b="1" i="1" baseline="-25000" dirty="0" err="1"/>
              <a:t>f</a:t>
            </a:r>
            <a:r>
              <a:rPr lang="en-US" dirty="0"/>
              <a:t>.</a:t>
            </a:r>
          </a:p>
          <a:p>
            <a:pPr>
              <a:spcBef>
                <a:spcPts val="2376"/>
              </a:spcBef>
            </a:pPr>
            <a:r>
              <a:rPr lang="en-US" dirty="0"/>
              <a:t>eval is an argument of knowledge  </a:t>
            </a:r>
            <a:r>
              <a:rPr lang="en-US" sz="1800" dirty="0"/>
              <a:t>(can extract  (f, r) from a successful prover)</a:t>
            </a:r>
            <a:endParaRPr lang="en-US" dirty="0"/>
          </a:p>
          <a:p>
            <a:pPr>
              <a:spcBef>
                <a:spcPts val="2376"/>
              </a:spcBef>
            </a:pPr>
            <a:r>
              <a:rPr lang="en-US" dirty="0"/>
              <a:t>optional:   </a:t>
            </a:r>
          </a:p>
          <a:p>
            <a:pPr lvl="2">
              <a:spcBef>
                <a:spcPts val="1176"/>
              </a:spcBef>
            </a:pPr>
            <a:r>
              <a:rPr lang="en-US" dirty="0"/>
              <a:t>commitment is hiding</a:t>
            </a:r>
          </a:p>
          <a:p>
            <a:pPr lvl="2">
              <a:spcBef>
                <a:spcPts val="1176"/>
              </a:spcBef>
            </a:pPr>
            <a:r>
              <a:rPr lang="en-US" dirty="0"/>
              <a:t>eval is zero knowledge</a:t>
            </a:r>
          </a:p>
        </p:txBody>
      </p:sp>
    </p:spTree>
    <p:extLst>
      <p:ext uri="{BB962C8B-B14F-4D97-AF65-F5344CB8AC3E}">
        <p14:creationId xmlns:p14="http://schemas.microsoft.com/office/powerpoint/2010/main" val="363556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2A280-2A63-D54A-B79D-EC2423C7C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 high-level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E052A-DA26-8742-8B40-DA8152EC7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686800" cy="3818430"/>
          </a:xfrm>
        </p:spPr>
        <p:txBody>
          <a:bodyPr/>
          <a:lstStyle/>
          <a:p>
            <a:r>
              <a:rPr lang="en-US" dirty="0"/>
              <a:t>Private transactions on a public blockchain</a:t>
            </a:r>
          </a:p>
          <a:p>
            <a:endParaRPr lang="en-US" dirty="0"/>
          </a:p>
          <a:p>
            <a:r>
              <a:rPr lang="en-US" dirty="0"/>
              <a:t>Blockchain scaling, such as proof-based Rollup</a:t>
            </a:r>
          </a:p>
          <a:p>
            <a:endParaRPr lang="en-US" dirty="0"/>
          </a:p>
          <a:p>
            <a:r>
              <a:rPr lang="en-US" dirty="0"/>
              <a:t>Privately prove compliance, such as a private proof of solvency</a:t>
            </a:r>
          </a:p>
        </p:txBody>
      </p:sp>
    </p:spTree>
    <p:extLst>
      <p:ext uri="{BB962C8B-B14F-4D97-AF65-F5344CB8AC3E}">
        <p14:creationId xmlns:p14="http://schemas.microsoft.com/office/powerpoint/2010/main" val="2137305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CCD09-BDF2-8A4F-A96E-636B16733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Constructing polynomial 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A98982-3942-9B49-B70A-9C49E5A862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9518"/>
                <a:ext cx="8229600" cy="40739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Not today …     (see readings or CS355)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Properties of the best ones:</a:t>
                </a:r>
              </a:p>
              <a:p>
                <a:pPr>
                  <a:spcBef>
                    <a:spcPts val="1176"/>
                  </a:spcBef>
                </a:pPr>
                <a:r>
                  <a:rPr lang="en-US" dirty="0"/>
                  <a:t>transparent setup:   no secret randomness in setup</a:t>
                </a:r>
              </a:p>
              <a:p>
                <a:pPr>
                  <a:spcBef>
                    <a:spcPts val="1176"/>
                  </a:spcBef>
                </a:pPr>
                <a:r>
                  <a:rPr lang="en-US" b="1" i="1" dirty="0" err="1"/>
                  <a:t>com</a:t>
                </a:r>
                <a:r>
                  <a:rPr lang="en-US" baseline="-25000" dirty="0" err="1"/>
                  <a:t>f</a:t>
                </a:r>
                <a:r>
                  <a:rPr lang="en-US" dirty="0"/>
                  <a:t>  is constant size  (a single group element)</a:t>
                </a:r>
              </a:p>
              <a:p>
                <a:pPr>
                  <a:spcBef>
                    <a:spcPts val="1176"/>
                  </a:spcBef>
                </a:pPr>
                <a:r>
                  <a:rPr lang="en-US" dirty="0"/>
                  <a:t>eval proof size for f ∈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 O(log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)  group elements</a:t>
                </a:r>
              </a:p>
              <a:p>
                <a:pPr>
                  <a:spcBef>
                    <a:spcPts val="1176"/>
                  </a:spcBef>
                </a:pPr>
                <a:r>
                  <a:rPr lang="en-US" dirty="0"/>
                  <a:t>eval verify time is O(log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)          Prover time:   O(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A98982-3942-9B49-B70A-9C49E5A862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9518"/>
                <a:ext cx="8229600" cy="4073982"/>
              </a:xfrm>
              <a:blipFill>
                <a:blip r:embed="rId2"/>
                <a:stretch>
                  <a:fillRect l="-1235" t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>
            <a:extLst>
              <a:ext uri="{FF2B5EF4-FFF2-40B4-BE49-F238E27FC236}">
                <a16:creationId xmlns:a16="http://schemas.microsoft.com/office/drawing/2014/main" id="{EC9EEA48-4511-7D4D-BD2D-86E5945CE284}"/>
              </a:ext>
            </a:extLst>
          </p:cNvPr>
          <p:cNvSpPr/>
          <p:nvPr/>
        </p:nvSpPr>
        <p:spPr>
          <a:xfrm>
            <a:off x="5568043" y="963383"/>
            <a:ext cx="3396343" cy="1322614"/>
          </a:xfrm>
          <a:prstGeom prst="wedgeRectCallout">
            <a:avLst>
              <a:gd name="adj1" fmla="val -84613"/>
              <a:gd name="adj2" fmla="val 723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simple construction</a:t>
            </a:r>
            <a:br>
              <a:rPr lang="en-US" dirty="0"/>
            </a:br>
            <a:r>
              <a:rPr lang="en-US" dirty="0"/>
              <a:t>without this requirement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AEF05F-2C5A-BB4A-9285-4AE6739846D0}"/>
              </a:ext>
            </a:extLst>
          </p:cNvPr>
          <p:cNvSpPr/>
          <p:nvPr/>
        </p:nvSpPr>
        <p:spPr>
          <a:xfrm>
            <a:off x="5029200" y="3559628"/>
            <a:ext cx="1159329" cy="489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0587B-D59A-E644-8ACA-8073DC0FF9FC}"/>
              </a:ext>
            </a:extLst>
          </p:cNvPr>
          <p:cNvSpPr/>
          <p:nvPr/>
        </p:nvSpPr>
        <p:spPr>
          <a:xfrm>
            <a:off x="3075215" y="4105881"/>
            <a:ext cx="1159329" cy="489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66B04B-DE53-C044-9091-CA3074913F8E}"/>
              </a:ext>
            </a:extLst>
          </p:cNvPr>
          <p:cNvSpPr/>
          <p:nvPr/>
        </p:nvSpPr>
        <p:spPr>
          <a:xfrm>
            <a:off x="6377668" y="4104179"/>
            <a:ext cx="851808" cy="48985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5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CF0AD-B341-D740-8438-18806744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(2)  Polynomial IOP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17B2E1-C2B5-1E4A-A590-A015CE6E7E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71545"/>
                <a:ext cx="8686800" cy="41719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Goal</a:t>
                </a:r>
                <a:r>
                  <a:rPr lang="en-US" dirty="0"/>
                  <a:t>:   polynomial commitment scheme  ⇒  </a:t>
                </a:r>
                <a:br>
                  <a:rPr lang="en-US" dirty="0"/>
                </a:br>
                <a:r>
                  <a:rPr lang="en-US" dirty="0"/>
                  <a:t>						SNARK for a general circuit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dirty="0"/>
                  <a:t>	… done using a polynomial-IOP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Fix an arithmetic circuit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dirty="0"/>
                  <a:t>.     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.</a:t>
                </a:r>
              </a:p>
              <a:p>
                <a:pPr marL="0" indent="0">
                  <a:spcBef>
                    <a:spcPts val="3576"/>
                  </a:spcBef>
                  <a:buNone/>
                </a:pPr>
                <a:r>
                  <a:rPr lang="en-US" b="1" u="sng" dirty="0"/>
                  <a:t>Poly-IOP</a:t>
                </a:r>
                <a:r>
                  <a:rPr lang="en-US" dirty="0"/>
                  <a:t>:   a proof system that proves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as follows: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17B2E1-C2B5-1E4A-A590-A015CE6E7E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71545"/>
                <a:ext cx="8686800" cy="4171955"/>
              </a:xfrm>
              <a:blipFill>
                <a:blip r:embed="rId2"/>
                <a:stretch>
                  <a:fillRect l="-1170"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940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CF0AD-B341-D740-8438-188067442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(2)  Polynomial IOP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F6D594-906E-8442-A4AC-BEFD3C3BCAD9}"/>
                  </a:ext>
                </a:extLst>
              </p:cNvPr>
              <p:cNvSpPr txBox="1"/>
              <p:nvPr/>
            </p:nvSpPr>
            <p:spPr>
              <a:xfrm>
                <a:off x="339471" y="935884"/>
                <a:ext cx="2191626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F6D594-906E-8442-A4AC-BEFD3C3BC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935884"/>
                <a:ext cx="2191626" cy="513282"/>
              </a:xfrm>
              <a:prstGeom prst="rect">
                <a:avLst/>
              </a:prstGeom>
              <a:blipFill>
                <a:blip r:embed="rId2"/>
                <a:stretch>
                  <a:fillRect l="-4023" r="-2874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4AB775-6E52-154E-875F-06A749EEF7CC}"/>
                  </a:ext>
                </a:extLst>
              </p:cNvPr>
              <p:cNvSpPr txBox="1"/>
              <p:nvPr/>
            </p:nvSpPr>
            <p:spPr>
              <a:xfrm>
                <a:off x="5396340" y="935884"/>
                <a:ext cx="1846018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4AB775-6E52-154E-875F-06A749EEF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340" y="935884"/>
                <a:ext cx="1846018" cy="513282"/>
              </a:xfrm>
              <a:prstGeom prst="rect">
                <a:avLst/>
              </a:prstGeom>
              <a:blipFill>
                <a:blip r:embed="rId3"/>
                <a:stretch>
                  <a:fillRect l="-4762" r="-4082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62DFD6E-F702-CA43-905F-8FB309C4201C}"/>
              </a:ext>
            </a:extLst>
          </p:cNvPr>
          <p:cNvGrpSpPr/>
          <p:nvPr/>
        </p:nvGrpSpPr>
        <p:grpSpPr>
          <a:xfrm>
            <a:off x="2232887" y="1255366"/>
            <a:ext cx="3200400" cy="540086"/>
            <a:chOff x="2971800" y="3889368"/>
            <a:chExt cx="3200400" cy="54008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5FB4753-8ED9-0843-85E6-6707F2C05048}"/>
                </a:ext>
              </a:extLst>
            </p:cNvPr>
            <p:cNvCxnSpPr/>
            <p:nvPr/>
          </p:nvCxnSpPr>
          <p:spPr>
            <a:xfrm>
              <a:off x="2971800" y="4429454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512919D-1571-7242-8C30-DBE88DEAEC3B}"/>
                    </a:ext>
                  </a:extLst>
                </p:cNvPr>
                <p:cNvSpPr txBox="1"/>
                <p:nvPr/>
              </p:nvSpPr>
              <p:spPr>
                <a:xfrm>
                  <a:off x="3751356" y="3889368"/>
                  <a:ext cx="1824987" cy="4999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sz="2000" baseline="-25000" dirty="0">
                      <a:latin typeface="+mn-lt"/>
                    </a:rPr>
                    <a:t>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512919D-1571-7242-8C30-DBE88DEAEC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1356" y="3889368"/>
                  <a:ext cx="1824987" cy="499945"/>
                </a:xfrm>
                <a:prstGeom prst="rect">
                  <a:avLst/>
                </a:prstGeom>
                <a:blipFill>
                  <a:blip r:embed="rId4"/>
                  <a:stretch>
                    <a:fillRect l="-680" b="-4651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AC7FBC-7599-6145-94A5-F1B7B97389E2}"/>
                  </a:ext>
                </a:extLst>
              </p:cNvPr>
              <p:cNvSpPr txBox="1"/>
              <p:nvPr/>
            </p:nvSpPr>
            <p:spPr>
              <a:xfrm>
                <a:off x="5672791" y="1591675"/>
                <a:ext cx="1302471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AC7FBC-7599-6145-94A5-F1B7B9738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791" y="1591675"/>
                <a:ext cx="1302471" cy="490199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95B4C92F-7256-4E49-8F90-6DA47FBAD796}"/>
              </a:ext>
            </a:extLst>
          </p:cNvPr>
          <p:cNvGrpSpPr/>
          <p:nvPr/>
        </p:nvGrpSpPr>
        <p:grpSpPr>
          <a:xfrm>
            <a:off x="2232887" y="1904514"/>
            <a:ext cx="3200400" cy="453137"/>
            <a:chOff x="2690474" y="3798634"/>
            <a:chExt cx="3200400" cy="45313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AC85E11-A34B-5F48-ADFE-68ADA2B007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3887500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7674DF7-8CA3-7440-974F-6A1141CD7AAA}"/>
                    </a:ext>
                  </a:extLst>
                </p:cNvPr>
                <p:cNvSpPr txBox="1"/>
                <p:nvPr/>
              </p:nvSpPr>
              <p:spPr>
                <a:xfrm>
                  <a:off x="3948114" y="3798634"/>
                  <a:ext cx="441468" cy="4531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baseline="-25000" dirty="0">
                      <a:latin typeface="+mn-lt"/>
                    </a:rPr>
                    <a:t>1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F7674DF7-8CA3-7440-974F-6A1141CD7A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114" y="3798634"/>
                  <a:ext cx="441468" cy="453137"/>
                </a:xfrm>
                <a:prstGeom prst="rect">
                  <a:avLst/>
                </a:prstGeom>
                <a:blipFill>
                  <a:blip r:embed="rId6"/>
                  <a:stretch>
                    <a:fillRect r="-5714" b="-2702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2CF626-0949-944F-AB63-2E727094A457}"/>
              </a:ext>
            </a:extLst>
          </p:cNvPr>
          <p:cNvGrpSpPr/>
          <p:nvPr/>
        </p:nvGrpSpPr>
        <p:grpSpPr>
          <a:xfrm>
            <a:off x="2232887" y="4220829"/>
            <a:ext cx="3200400" cy="556415"/>
            <a:chOff x="2971800" y="3954684"/>
            <a:chExt cx="3200400" cy="55641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F061ED4-3ADF-9A4C-B46C-106FA4C4D1BF}"/>
                </a:ext>
              </a:extLst>
            </p:cNvPr>
            <p:cNvCxnSpPr/>
            <p:nvPr/>
          </p:nvCxnSpPr>
          <p:spPr>
            <a:xfrm>
              <a:off x="2971800" y="4511099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888EAE4-B13E-C04D-97A3-105B96F07CBC}"/>
                    </a:ext>
                  </a:extLst>
                </p:cNvPr>
                <p:cNvSpPr txBox="1"/>
                <p:nvPr/>
              </p:nvSpPr>
              <p:spPr>
                <a:xfrm>
                  <a:off x="3751356" y="3954684"/>
                  <a:ext cx="1807033" cy="4999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000" baseline="-25000" dirty="0">
                      <a:latin typeface="+mn-lt"/>
                    </a:rPr>
                    <a:t>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A888EAE4-B13E-C04D-97A3-105B96F07C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1356" y="3954684"/>
                  <a:ext cx="1807033" cy="499945"/>
                </a:xfrm>
                <a:prstGeom prst="rect">
                  <a:avLst/>
                </a:prstGeom>
                <a:blipFill>
                  <a:blip r:embed="rId7"/>
                  <a:stretch>
                    <a:fillRect b="-4651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CAD52D-F7D8-604F-9ED7-C8AFCB06DDE5}"/>
                  </a:ext>
                </a:extLst>
              </p:cNvPr>
              <p:cNvSpPr txBox="1"/>
              <p:nvPr/>
            </p:nvSpPr>
            <p:spPr>
              <a:xfrm>
                <a:off x="5672791" y="2748073"/>
                <a:ext cx="1302471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9CAD52D-F7D8-604F-9ED7-C8AFCB06D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791" y="2748073"/>
                <a:ext cx="1302471" cy="490199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44622F5-AFBC-D34D-B5C4-C4B38226A7EA}"/>
              </a:ext>
            </a:extLst>
          </p:cNvPr>
          <p:cNvGrpSpPr/>
          <p:nvPr/>
        </p:nvGrpSpPr>
        <p:grpSpPr>
          <a:xfrm>
            <a:off x="2232887" y="2409341"/>
            <a:ext cx="3200400" cy="556415"/>
            <a:chOff x="2971800" y="3954684"/>
            <a:chExt cx="3200400" cy="556415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87A11A5-ABF8-0948-A691-A1CA83661A79}"/>
                </a:ext>
              </a:extLst>
            </p:cNvPr>
            <p:cNvCxnSpPr/>
            <p:nvPr/>
          </p:nvCxnSpPr>
          <p:spPr>
            <a:xfrm>
              <a:off x="2971800" y="4511099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E038D8C-6ACC-2C48-BE9F-DB5C433B7FC3}"/>
                    </a:ext>
                  </a:extLst>
                </p:cNvPr>
                <p:cNvSpPr txBox="1"/>
                <p:nvPr/>
              </p:nvSpPr>
              <p:spPr>
                <a:xfrm>
                  <a:off x="3751356" y="3954684"/>
                  <a:ext cx="1828001" cy="4999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baseline="-25000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a14:m>
                  <a:r>
                    <a:rPr lang="en-US" sz="2000" baseline="-25000" dirty="0">
                      <a:latin typeface="+mn-lt"/>
                    </a:rPr>
                    <a:t>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E038D8C-6ACC-2C48-BE9F-DB5C433B7F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1356" y="3954684"/>
                  <a:ext cx="1828001" cy="499945"/>
                </a:xfrm>
                <a:prstGeom prst="rect">
                  <a:avLst/>
                </a:prstGeom>
                <a:blipFill>
                  <a:blip r:embed="rId9"/>
                  <a:stretch>
                    <a:fillRect b="-2326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B512F6-C560-BE42-A024-028411AE86DA}"/>
              </a:ext>
            </a:extLst>
          </p:cNvPr>
          <p:cNvGrpSpPr/>
          <p:nvPr/>
        </p:nvGrpSpPr>
        <p:grpSpPr>
          <a:xfrm>
            <a:off x="2232887" y="2993173"/>
            <a:ext cx="3200400" cy="453137"/>
            <a:chOff x="2690474" y="3798634"/>
            <a:chExt cx="3200400" cy="453137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54A2621C-36D3-F844-908B-4068A46B3E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3887500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F23946-23CA-A744-A0D8-78E50D7C2CB2}"/>
                    </a:ext>
                  </a:extLst>
                </p:cNvPr>
                <p:cNvSpPr txBox="1"/>
                <p:nvPr/>
              </p:nvSpPr>
              <p:spPr>
                <a:xfrm>
                  <a:off x="3948114" y="3798634"/>
                  <a:ext cx="441468" cy="4531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baseline="-25000" dirty="0">
                      <a:latin typeface="+mn-lt"/>
                    </a:rPr>
                    <a:t>2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F23946-23CA-A744-A0D8-78E50D7C2C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114" y="3798634"/>
                  <a:ext cx="441468" cy="453137"/>
                </a:xfrm>
                <a:prstGeom prst="rect">
                  <a:avLst/>
                </a:prstGeom>
                <a:blipFill>
                  <a:blip r:embed="rId10"/>
                  <a:stretch>
                    <a:fillRect r="-5714" b="-2432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6605EAF-6ACE-6F4B-9AF9-0927EF9BDE92}"/>
              </a:ext>
            </a:extLst>
          </p:cNvPr>
          <p:cNvSpPr txBox="1"/>
          <p:nvPr/>
        </p:nvSpPr>
        <p:spPr>
          <a:xfrm>
            <a:off x="3538778" y="3406648"/>
            <a:ext cx="344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+mn-lt"/>
              </a:rPr>
              <a:t>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FD936-6ACB-6D42-B861-2A0361406211}"/>
                  </a:ext>
                </a:extLst>
              </p:cNvPr>
              <p:cNvSpPr txBox="1"/>
              <p:nvPr/>
            </p:nvSpPr>
            <p:spPr>
              <a:xfrm>
                <a:off x="5672791" y="3796112"/>
                <a:ext cx="1566391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CDFD936-6ACB-6D42-B861-2A0361406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791" y="3796112"/>
                <a:ext cx="1566391" cy="490199"/>
              </a:xfrm>
              <a:prstGeom prst="rect">
                <a:avLst/>
              </a:prstGeom>
              <a:blipFill>
                <a:blip r:embed="rId11"/>
                <a:stretch>
                  <a:fillRect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ABD524EA-BD13-2441-8E2C-47675C8C5835}"/>
              </a:ext>
            </a:extLst>
          </p:cNvPr>
          <p:cNvGrpSpPr/>
          <p:nvPr/>
        </p:nvGrpSpPr>
        <p:grpSpPr>
          <a:xfrm>
            <a:off x="2189339" y="3619096"/>
            <a:ext cx="3200400" cy="464433"/>
            <a:chOff x="2690474" y="3586357"/>
            <a:chExt cx="3200400" cy="464433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5DA2579-E2FA-8E4E-A6E6-5CF6672BEE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4050790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6CD395D-253C-204E-9607-1519B29D802C}"/>
                    </a:ext>
                  </a:extLst>
                </p:cNvPr>
                <p:cNvSpPr txBox="1"/>
                <p:nvPr/>
              </p:nvSpPr>
              <p:spPr>
                <a:xfrm>
                  <a:off x="3523560" y="3586357"/>
                  <a:ext cx="754758" cy="45313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en-US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6CD395D-253C-204E-9607-1519B29D80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3560" y="3586357"/>
                  <a:ext cx="754758" cy="453137"/>
                </a:xfrm>
                <a:prstGeom prst="rect">
                  <a:avLst/>
                </a:prstGeom>
                <a:blipFill>
                  <a:blip r:embed="rId12"/>
                  <a:stretch>
                    <a:fillRect b="-555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D53F8C-6DC5-7543-B3BC-E41A0E4E5171}"/>
                  </a:ext>
                </a:extLst>
              </p:cNvPr>
              <p:cNvSpPr txBox="1"/>
              <p:nvPr/>
            </p:nvSpPr>
            <p:spPr>
              <a:xfrm>
                <a:off x="5672791" y="4613318"/>
                <a:ext cx="31462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verify</a:t>
                </a:r>
                <a:r>
                  <a:rPr lang="en-US" sz="3200" baseline="30000" dirty="0">
                    <a:latin typeface="+mn-lt"/>
                  </a:rPr>
                  <a:t>f</a:t>
                </a:r>
                <a:r>
                  <a:rPr lang="en-US" sz="2800" baseline="10000" dirty="0">
                    <a:latin typeface="+mn-lt"/>
                  </a:rPr>
                  <a:t>1</a:t>
                </a:r>
                <a:r>
                  <a:rPr lang="en-US" sz="2800" baseline="30000" dirty="0">
                    <a:latin typeface="+mn-lt"/>
                  </a:rPr>
                  <a:t>, …, </a:t>
                </a:r>
                <a:r>
                  <a:rPr lang="en-US" sz="3200" baseline="30000" dirty="0">
                    <a:latin typeface="+mn-lt"/>
                  </a:rPr>
                  <a:t>f</a:t>
                </a:r>
                <a:r>
                  <a:rPr lang="en-US" sz="2800" baseline="10000" dirty="0">
                    <a:latin typeface="+mn-lt"/>
                  </a:rPr>
                  <a:t>t</a:t>
                </a:r>
                <a:r>
                  <a:rPr lang="en-US" dirty="0">
                    <a:latin typeface="+mn-lt"/>
                  </a:rPr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latin typeface="+mn-lt"/>
                  </a:rPr>
                  <a:t>, …,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D53F8C-6DC5-7543-B3BC-E41A0E4E5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791" y="4613318"/>
                <a:ext cx="3146246" cy="523220"/>
              </a:xfrm>
              <a:prstGeom prst="rect">
                <a:avLst/>
              </a:prstGeom>
              <a:blipFill>
                <a:blip r:embed="rId13"/>
                <a:stretch>
                  <a:fillRect l="-4016" t="-16667" r="-2811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ular Callout 14">
                <a:extLst>
                  <a:ext uri="{FF2B5EF4-FFF2-40B4-BE49-F238E27FC236}">
                    <a16:creationId xmlns:a16="http://schemas.microsoft.com/office/drawing/2014/main" id="{C19CED0F-05CB-4445-B749-7B7D27BF4DA3}"/>
                  </a:ext>
                </a:extLst>
              </p:cNvPr>
              <p:cNvSpPr/>
              <p:nvPr/>
            </p:nvSpPr>
            <p:spPr>
              <a:xfrm>
                <a:off x="6975262" y="2469024"/>
                <a:ext cx="2168737" cy="1002881"/>
              </a:xfrm>
              <a:prstGeom prst="wedgeRectCallout">
                <a:avLst>
                  <a:gd name="adj1" fmla="val -43420"/>
                  <a:gd name="adj2" fmla="val 163446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can evaluate f</a:t>
                </a:r>
                <a:r>
                  <a:rPr lang="en-US" baseline="-25000" dirty="0"/>
                  <a:t>i</a:t>
                </a:r>
                <a:br>
                  <a:rPr lang="en-US" baseline="-25000" dirty="0"/>
                </a:br>
                <a:r>
                  <a:rPr lang="en-US" dirty="0"/>
                  <a:t>at any x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ular Callout 14">
                <a:extLst>
                  <a:ext uri="{FF2B5EF4-FFF2-40B4-BE49-F238E27FC236}">
                    <a16:creationId xmlns:a16="http://schemas.microsoft.com/office/drawing/2014/main" id="{C19CED0F-05CB-4445-B749-7B7D27BF4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262" y="2469024"/>
                <a:ext cx="2168737" cy="1002881"/>
              </a:xfrm>
              <a:prstGeom prst="wedgeRectCallout">
                <a:avLst>
                  <a:gd name="adj1" fmla="val -43420"/>
                  <a:gd name="adj2" fmla="val 163446"/>
                </a:avLst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33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13" grpId="0"/>
      <p:bldP spid="30" grpId="0" animBg="1"/>
      <p:bldP spid="14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079FB-45BA-D244-9BA5-727EC59E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9BBA1A-92C9-0F41-AEFD-AAEACBB5A0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599" y="1200151"/>
                <a:ext cx="8686801" cy="3818430"/>
              </a:xfrm>
            </p:spPr>
            <p:txBody>
              <a:bodyPr/>
              <a:lstStyle/>
              <a:p>
                <a:r>
                  <a:rPr lang="en-US" dirty="0"/>
                  <a:t>complete: if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 then verifier always accepts</a:t>
                </a:r>
              </a:p>
              <a:p>
                <a:endParaRPr lang="en-US" dirty="0"/>
              </a:p>
              <a:p>
                <a:r>
                  <a:rPr lang="en-US" dirty="0"/>
                  <a:t>Soundness   or   proof of knowledge:   (informal)    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	P*: a prover that convinces the verifier with prob. ≥  1/10</a:t>
                </a:r>
                <a:r>
                  <a:rPr lang="en-US" baseline="30000" dirty="0"/>
                  <a:t>6	</a:t>
                </a:r>
              </a:p>
              <a:p>
                <a:pPr marL="0" indent="0">
                  <a:buNone/>
                </a:pPr>
                <a:r>
                  <a:rPr lang="en-US" dirty="0"/>
                  <a:t>	then there is an efficient extractor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  Pr</a:t>
                </a:r>
                <a:r>
                  <a:rPr lang="en-US" sz="3200" dirty="0"/>
                  <a:t>[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  s</a:t>
                </a:r>
                <a:r>
                  <a:rPr lang="en-US" dirty="0" err="1"/>
                  <a:t>.t.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 </m:t>
                    </m:r>
                  </m:oMath>
                </a14:m>
                <a:r>
                  <a:rPr lang="en-US" sz="3200" dirty="0"/>
                  <a:t>]</a:t>
                </a:r>
                <a:r>
                  <a:rPr lang="en-US" dirty="0"/>
                  <a:t>  ≥  1/10</a:t>
                </a:r>
                <a:r>
                  <a:rPr lang="en-US" baseline="30000" dirty="0"/>
                  <a:t>6	</a:t>
                </a:r>
              </a:p>
              <a:p>
                <a:pPr marL="0" indent="0">
                  <a:buNone/>
                </a:pPr>
                <a:endParaRPr lang="en-US" baseline="30000" dirty="0"/>
              </a:p>
              <a:p>
                <a:r>
                  <a:rPr lang="en-US" dirty="0"/>
                  <a:t>Optional:   zero knowledge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9BBA1A-92C9-0F41-AEFD-AAEACBB5A0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599" y="1200151"/>
                <a:ext cx="8686801" cy="3818430"/>
              </a:xfrm>
              <a:blipFill>
                <a:blip r:embed="rId2"/>
                <a:stretch>
                  <a:fillRect l="-875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42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4791-A4CB-144B-B96A-4C86DA5C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resulting SNARK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67763-F4FA-DE48-BC70-4DE935820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75232"/>
            <a:ext cx="8686800" cy="3943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Poly-IOP params:    #polynomials = t,    # eval queries in verify = q</a:t>
            </a:r>
          </a:p>
          <a:p>
            <a:pPr marL="0" indent="0">
              <a:spcBef>
                <a:spcPts val="1224"/>
              </a:spcBef>
              <a:buNone/>
            </a:pPr>
            <a:r>
              <a:rPr lang="en-US" dirty="0"/>
              <a:t>The SNARK:</a:t>
            </a:r>
          </a:p>
          <a:p>
            <a:r>
              <a:rPr lang="en-US" dirty="0"/>
              <a:t>During interactive phase of poly-IOP:  send t poly commitments</a:t>
            </a:r>
          </a:p>
          <a:p>
            <a:r>
              <a:rPr lang="en-US" dirty="0"/>
              <a:t>During poly-IOP verify:   run poly-commit eval protocol q times</a:t>
            </a:r>
          </a:p>
          <a:p>
            <a:r>
              <a:rPr lang="en-US" dirty="0"/>
              <a:t>Use Fiat-Shamir to make the proof system non-interactive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Length of SNARK proof:   t poly-commits  +  q eval proofs</a:t>
            </a:r>
          </a:p>
          <a:p>
            <a:pPr marL="0" indent="0">
              <a:buNone/>
            </a:pPr>
            <a:r>
              <a:rPr lang="en-US" dirty="0"/>
              <a:t>SNARK verify time:   q poly eval proof verifications + time(IOP-verify)</a:t>
            </a:r>
          </a:p>
          <a:p>
            <a:pPr marL="0" indent="0">
              <a:buNone/>
            </a:pPr>
            <a:r>
              <a:rPr lang="en-US" dirty="0"/>
              <a:t>SNARK prover time:  t poly commits + time(IOP-prover)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ED3F7-C63D-AB48-A584-B79CA2168BE5}"/>
              </a:ext>
            </a:extLst>
          </p:cNvPr>
          <p:cNvSpPr/>
          <p:nvPr/>
        </p:nvSpPr>
        <p:spPr>
          <a:xfrm>
            <a:off x="228600" y="3494315"/>
            <a:ext cx="8686800" cy="1371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8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CF045-BF26-6745-8351-57B67E27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Constructing a Poly-IOP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78680-9D60-D546-834B-CDB2E77147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229600" cy="394334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First some useful tricks …</a:t>
                </a: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dirty="0"/>
                  <a:t>The fundamental theorem of algebra:     for  0 ≠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        Pr</a:t>
                </a:r>
                <a:r>
                  <a:rPr lang="en-US" sz="3200" dirty="0"/>
                  <a:t>[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 </m:t>
                    </m:r>
                  </m:oMath>
                </a14:m>
                <a:r>
                  <a:rPr lang="en-US" sz="3200" dirty="0"/>
                  <a:t>]</a:t>
                </a:r>
                <a:r>
                  <a:rPr lang="en-US" dirty="0"/>
                  <a:t> ≤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⇒   suppose  p ≈ 2</a:t>
                </a:r>
                <a:r>
                  <a:rPr lang="en-US" baseline="30000" dirty="0"/>
                  <a:t>256</a:t>
                </a:r>
                <a:r>
                  <a:rPr lang="en-US" dirty="0"/>
                  <a:t>    and   d ≤ 2</a:t>
                </a:r>
                <a:r>
                  <a:rPr lang="en-US" baseline="30000" dirty="0"/>
                  <a:t>40</a:t>
                </a:r>
                <a:r>
                  <a:rPr lang="en-US" dirty="0"/>
                  <a:t>    then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  is negligible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⇒ 	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,      if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)=0  </m:t>
                    </m:r>
                  </m:oMath>
                </a14:m>
                <a:r>
                  <a:rPr lang="en-US" dirty="0"/>
                  <a:t>then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identically zero </a:t>
                </a:r>
                <a:r>
                  <a:rPr lang="en-US" dirty="0" err="1"/>
                  <a:t>w.h.p</a:t>
                </a:r>
                <a:endParaRPr lang="en-US" dirty="0"/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	⇒   simple zero test for a committed polynomial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878680-9D60-D546-834B-CDB2E7714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229600" cy="3943349"/>
              </a:xfrm>
              <a:blipFill>
                <a:blip r:embed="rId3"/>
                <a:stretch>
                  <a:fillRect l="-1235" t="-1282" b="-2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D49D95-79A8-E440-B1CB-D8C138D6DD05}"/>
                  </a:ext>
                </a:extLst>
              </p:cNvPr>
              <p:cNvSpPr txBox="1"/>
              <p:nvPr/>
            </p:nvSpPr>
            <p:spPr>
              <a:xfrm>
                <a:off x="5061098" y="2539851"/>
                <a:ext cx="7672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D49D95-79A8-E440-B1CB-D8C138D6D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098" y="2539851"/>
                <a:ext cx="767261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4E25FF1-F741-E347-8A66-1430925D5F86}"/>
              </a:ext>
            </a:extLst>
          </p:cNvPr>
          <p:cNvSpPr/>
          <p:nvPr/>
        </p:nvSpPr>
        <p:spPr>
          <a:xfrm>
            <a:off x="616688" y="2413589"/>
            <a:ext cx="5613991" cy="680485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2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4E443-C05D-FD43-8498-49C89F95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Some useful gadgets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C5B48-BFD0-DE4E-BE4F-DB2C5173A1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75232"/>
                <a:ext cx="8229600" cy="406826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Let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 be a primitive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root of unity  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= 1)</a:t>
                </a:r>
              </a:p>
              <a:p>
                <a:pPr marL="0" indent="0">
                  <a:buNone/>
                </a:pPr>
                <a:r>
                  <a:rPr lang="en-US" dirty="0"/>
                  <a:t>Set			H := { 1,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, …,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aseline="30000" dirty="0"/>
                  <a:t>-1 </a:t>
                </a:r>
                <a:r>
                  <a:rPr lang="en-US" dirty="0"/>
                  <a:t>}.      </a:t>
                </a:r>
              </a:p>
              <a:p>
                <a:pPr marL="0" indent="0">
                  <a:spcBef>
                    <a:spcPts val="3024"/>
                  </a:spcBef>
                  <a:buNone/>
                </a:pPr>
                <a:r>
                  <a:rPr lang="en-US" dirty="0"/>
                  <a:t>Let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    and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.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3024"/>
                  </a:spcBef>
                  <a:buNone/>
                </a:pPr>
                <a:r>
                  <a:rPr lang="en-US" dirty="0"/>
                  <a:t>Want poly-IOPs for the following tasks:</a:t>
                </a:r>
              </a:p>
              <a:p>
                <a:pPr marL="400050" lvl="1" indent="0">
                  <a:spcBef>
                    <a:spcPts val="1824"/>
                  </a:spcBef>
                  <a:buNone/>
                  <a:tabLst>
                    <a:tab pos="1195388" algn="l"/>
                    <a:tab pos="2909888" algn="l"/>
                  </a:tabLst>
                </a:pPr>
                <a:r>
                  <a:rPr lang="en-US" dirty="0"/>
                  <a:t>Task 1	(</a:t>
                </a:r>
                <a:r>
                  <a:rPr lang="en-US" b="1" dirty="0"/>
                  <a:t>zero-test</a:t>
                </a:r>
                <a:r>
                  <a:rPr lang="en-US" dirty="0"/>
                  <a:t>):   	prove that  f  is identically zero on H</a:t>
                </a:r>
              </a:p>
              <a:p>
                <a:pPr marL="400050" lvl="1" indent="0">
                  <a:spcBef>
                    <a:spcPts val="2376"/>
                  </a:spcBef>
                  <a:buNone/>
                  <a:tabLst>
                    <a:tab pos="1195388" algn="l"/>
                    <a:tab pos="2909888" algn="l"/>
                  </a:tabLst>
                </a:pPr>
                <a:r>
                  <a:rPr lang="en-US" dirty="0" err="1"/>
                  <a:t>Tast</a:t>
                </a:r>
                <a:r>
                  <a:rPr lang="en-US" dirty="0"/>
                  <a:t> 2	(</a:t>
                </a:r>
                <a:r>
                  <a:rPr lang="en-US" b="1" dirty="0"/>
                  <a:t>sum-check</a:t>
                </a:r>
                <a:r>
                  <a:rPr lang="en-US" dirty="0"/>
                  <a:t>):	prove that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endParaRPr lang="en-US" dirty="0"/>
              </a:p>
              <a:p>
                <a:pPr marL="400050" lvl="1" indent="0">
                  <a:spcBef>
                    <a:spcPts val="2376"/>
                  </a:spcBef>
                  <a:buNone/>
                  <a:tabLst>
                    <a:tab pos="1195388" algn="l"/>
                    <a:tab pos="2909888" algn="l"/>
                  </a:tabLst>
                </a:pPr>
                <a:r>
                  <a:rPr lang="en-US" dirty="0"/>
                  <a:t>Task 3	(</a:t>
                </a:r>
                <a:r>
                  <a:rPr lang="en-US" b="1" dirty="0"/>
                  <a:t>prod-check</a:t>
                </a:r>
                <a:r>
                  <a:rPr lang="en-US" dirty="0"/>
                  <a:t>):	prove that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CC5B48-BFD0-DE4E-BE4F-DB2C5173A1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5232"/>
                <a:ext cx="8229600" cy="4068268"/>
              </a:xfrm>
              <a:blipFill>
                <a:blip r:embed="rId2"/>
                <a:stretch>
                  <a:fillRect l="-1080" t="-1553" b="-18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14802CC-52F7-304A-9136-B75188EC2F6B}"/>
              </a:ext>
            </a:extLst>
          </p:cNvPr>
          <p:cNvSpPr/>
          <p:nvPr/>
        </p:nvSpPr>
        <p:spPr>
          <a:xfrm>
            <a:off x="361507" y="2870791"/>
            <a:ext cx="8325293" cy="219030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490A42-2834-FE44-8F44-C21410396840}"/>
              </a:ext>
            </a:extLst>
          </p:cNvPr>
          <p:cNvSpPr/>
          <p:nvPr/>
        </p:nvSpPr>
        <p:spPr>
          <a:xfrm>
            <a:off x="6863135" y="1004231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034DF4-730E-8E4E-8FFE-918C868723F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Zero test on H      </a:t>
                </a:r>
                <a:r>
                  <a:rPr lang="en-US" sz="2700" dirty="0"/>
                  <a:t>( H = </a:t>
                </a:r>
                <a:r>
                  <a:rPr lang="en-US" sz="2700" b="0" dirty="0"/>
                  <a:t>{ 1, </a:t>
                </a:r>
                <a14:m>
                  <m:oMath xmlns:m="http://schemas.openxmlformats.org/officeDocument/2006/math">
                    <m:r>
                      <a:rPr lang="en-US" sz="27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700" b="0" dirty="0"/>
                  <a:t>, </a:t>
                </a:r>
                <a14:m>
                  <m:oMath xmlns:m="http://schemas.openxmlformats.org/officeDocument/2006/math">
                    <m:r>
                      <a:rPr lang="en-US" sz="27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sz="2700" b="0" baseline="30000" dirty="0"/>
                  <a:t>2</a:t>
                </a:r>
                <a:r>
                  <a:rPr lang="en-US" sz="2700" b="0" dirty="0"/>
                  <a:t>, …, </a:t>
                </a:r>
                <a14:m>
                  <m:oMath xmlns:m="http://schemas.openxmlformats.org/officeDocument/2006/math">
                    <m:r>
                      <a:rPr lang="en-US" sz="27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700" b="0" i="1" baseline="30000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700" b="0" baseline="30000" dirty="0"/>
                  <a:t>-1 </a:t>
                </a:r>
                <a:r>
                  <a:rPr lang="en-US" sz="2700" b="0" dirty="0"/>
                  <a:t>} 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034DF4-730E-8E4E-8FFE-918C868723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17647" b="-50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BB525-A951-C140-9FCA-F89D47D2F7D7}"/>
                  </a:ext>
                </a:extLst>
              </p:cNvPr>
              <p:cNvSpPr txBox="1"/>
              <p:nvPr/>
            </p:nvSpPr>
            <p:spPr>
              <a:xfrm>
                <a:off x="339471" y="935884"/>
                <a:ext cx="2118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BB525-A951-C140-9FCA-F89D47D2F7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935884"/>
                <a:ext cx="2118913" cy="461665"/>
              </a:xfrm>
              <a:prstGeom prst="rect">
                <a:avLst/>
              </a:prstGeom>
              <a:blipFill>
                <a:blip r:embed="rId4"/>
                <a:stretch>
                  <a:fillRect l="-4167" t="-10811" r="-357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81FE5-30CA-3541-B56E-40FB945AB132}"/>
                  </a:ext>
                </a:extLst>
              </p:cNvPr>
              <p:cNvSpPr txBox="1"/>
              <p:nvPr/>
            </p:nvSpPr>
            <p:spPr>
              <a:xfrm>
                <a:off x="5396340" y="935884"/>
                <a:ext cx="19881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 </a:t>
                </a:r>
                <a14:m>
                  <m:oMath xmlns:m="http://schemas.openxmlformats.org/officeDocument/2006/math">
                    <m:r>
                      <a:rPr lang="en-US" b="0" i="1" u="sng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 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81FE5-30CA-3541-B56E-40FB945AB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340" y="935884"/>
                <a:ext cx="1988108" cy="461665"/>
              </a:xfrm>
              <a:prstGeom prst="rect">
                <a:avLst/>
              </a:prstGeom>
              <a:blipFill>
                <a:blip r:embed="rId5"/>
                <a:stretch>
                  <a:fillRect l="-4430" t="-10811" r="-379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6E386E-F894-B845-87C4-8669001828DC}"/>
                  </a:ext>
                </a:extLst>
              </p:cNvPr>
              <p:cNvSpPr txBox="1"/>
              <p:nvPr/>
            </p:nvSpPr>
            <p:spPr>
              <a:xfrm>
                <a:off x="148853" y="1489720"/>
                <a:ext cx="27472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)⇽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)/(</m:t>
                      </m:r>
                      <m:r>
                        <a:rPr lang="en-US" sz="2000" i="1" dirty="0" err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baseline="30000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–1)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6E386E-F894-B845-87C4-866900182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3" y="1489720"/>
                <a:ext cx="2747227" cy="400110"/>
              </a:xfrm>
              <a:prstGeom prst="rect">
                <a:avLst/>
              </a:prstGeom>
              <a:blipFill>
                <a:blip r:embed="rId6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C4306BB-5D35-F04C-96AE-8A81BCEBED2E}"/>
              </a:ext>
            </a:extLst>
          </p:cNvPr>
          <p:cNvGrpSpPr/>
          <p:nvPr/>
        </p:nvGrpSpPr>
        <p:grpSpPr>
          <a:xfrm>
            <a:off x="2259738" y="1759432"/>
            <a:ext cx="3200400" cy="540086"/>
            <a:chOff x="2971800" y="3889368"/>
            <a:chExt cx="3200400" cy="54008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5BC3BE6-22C9-A946-9439-9D43713A43E3}"/>
                </a:ext>
              </a:extLst>
            </p:cNvPr>
            <p:cNvCxnSpPr/>
            <p:nvPr/>
          </p:nvCxnSpPr>
          <p:spPr>
            <a:xfrm>
              <a:off x="2971800" y="4429454"/>
              <a:ext cx="3200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BC5D3AA-B52A-364C-8E79-23CF1518AB42}"/>
                    </a:ext>
                  </a:extLst>
                </p:cNvPr>
                <p:cNvSpPr txBox="1"/>
                <p:nvPr/>
              </p:nvSpPr>
              <p:spPr>
                <a:xfrm>
                  <a:off x="3751356" y="3889368"/>
                  <a:ext cx="1737976" cy="4999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US" sz="2000" baseline="-25000" dirty="0">
                      <a:latin typeface="+mn-lt"/>
                    </a:rPr>
                    <a:t>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FBC5D3AA-B52A-364C-8E79-23CF1518AB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1356" y="3889368"/>
                  <a:ext cx="1737976" cy="499945"/>
                </a:xfrm>
                <a:prstGeom prst="rect">
                  <a:avLst/>
                </a:prstGeom>
                <a:blipFill>
                  <a:blip r:embed="rId7"/>
                  <a:stretch>
                    <a:fillRect b="-2326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46AA8C-AFB7-7D47-842A-82CC6E2ACA33}"/>
                  </a:ext>
                </a:extLst>
              </p:cNvPr>
              <p:cNvSpPr txBox="1"/>
              <p:nvPr/>
            </p:nvSpPr>
            <p:spPr>
              <a:xfrm>
                <a:off x="5699642" y="2095741"/>
                <a:ext cx="1195392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346AA8C-AFB7-7D47-842A-82CC6E2ACA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642" y="2095741"/>
                <a:ext cx="1195392" cy="490199"/>
              </a:xfrm>
              <a:prstGeom prst="rect">
                <a:avLst/>
              </a:prstGeom>
              <a:blipFill>
                <a:blip r:embed="rId8"/>
                <a:stretch>
                  <a:fillRect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3C73946-7D86-204E-9C2C-92B95191BD88}"/>
              </a:ext>
            </a:extLst>
          </p:cNvPr>
          <p:cNvGrpSpPr/>
          <p:nvPr/>
        </p:nvGrpSpPr>
        <p:grpSpPr>
          <a:xfrm>
            <a:off x="2227645" y="2395381"/>
            <a:ext cx="3253583" cy="461665"/>
            <a:chOff x="2658381" y="3487716"/>
            <a:chExt cx="3253583" cy="461665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50E8B1D-BEB7-6147-AA1A-8687FA4E09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90474" y="3887500"/>
              <a:ext cx="3200400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DC696D4-3570-7F41-B931-5E7422CCAE82}"/>
                    </a:ext>
                  </a:extLst>
                </p:cNvPr>
                <p:cNvSpPr txBox="1"/>
                <p:nvPr/>
              </p:nvSpPr>
              <p:spPr>
                <a:xfrm>
                  <a:off x="2658381" y="3487716"/>
                  <a:ext cx="3253583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>
                      <a:latin typeface="+mn-lt"/>
                    </a:rPr>
                    <a:t>eval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0" dirty="0">
                      <a:latin typeface="+mn-lt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b="0" dirty="0">
                      <a:latin typeface="+mn-lt"/>
                    </a:rPr>
                    <a:t> at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b="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0DC696D4-3570-7F41-B931-5E7422CCAE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8381" y="3487716"/>
                  <a:ext cx="3253583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2724" t="-7895" b="-2894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4B2360-96C7-584D-8DDC-C9CC1510D1EC}"/>
                  </a:ext>
                </a:extLst>
              </p:cNvPr>
              <p:cNvSpPr txBox="1"/>
              <p:nvPr/>
            </p:nvSpPr>
            <p:spPr>
              <a:xfrm>
                <a:off x="5718751" y="2633747"/>
                <a:ext cx="23666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learn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4B2360-96C7-584D-8DDC-C9CC1510D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751" y="2633747"/>
                <a:ext cx="2366674" cy="461665"/>
              </a:xfrm>
              <a:prstGeom prst="rect">
                <a:avLst/>
              </a:prstGeom>
              <a:blipFill>
                <a:blip r:embed="rId10"/>
                <a:stretch>
                  <a:fillRect l="-4278" t="-8108" r="-1070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FBF84E-DBCF-7D44-9197-4F93AF2F89C0}"/>
                  </a:ext>
                </a:extLst>
              </p:cNvPr>
              <p:cNvSpPr txBox="1"/>
              <p:nvPr/>
            </p:nvSpPr>
            <p:spPr>
              <a:xfrm>
                <a:off x="4542728" y="3198554"/>
                <a:ext cx="4352730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accept if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)⋅(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3FBF84E-DBCF-7D44-9197-4F93AF2F8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728" y="3198554"/>
                <a:ext cx="4352730" cy="468205"/>
              </a:xfrm>
              <a:prstGeom prst="rect">
                <a:avLst/>
              </a:prstGeom>
              <a:blipFill>
                <a:blip r:embed="rId11"/>
                <a:stretch>
                  <a:fillRect l="-2326" t="-8108" r="-29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A686EC-04A2-8A48-8AB9-CD6DC276477E}"/>
                  </a:ext>
                </a:extLst>
              </p:cNvPr>
              <p:cNvSpPr txBox="1"/>
              <p:nvPr/>
            </p:nvSpPr>
            <p:spPr>
              <a:xfrm>
                <a:off x="339471" y="4116949"/>
                <a:ext cx="7655814" cy="938719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b="1" u="sng" dirty="0">
                    <a:latin typeface="+mn-lt"/>
                  </a:rPr>
                  <a:t>Thm</a:t>
                </a:r>
                <a:r>
                  <a:rPr lang="en-US" sz="2000" dirty="0">
                    <a:latin typeface="+mn-lt"/>
                  </a:rPr>
                  <a:t>:   this protocol is complete and sound,  assuming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>
                    <a:latin typeface="+mn-lt"/>
                  </a:rPr>
                  <a:t>  is negligible.</a:t>
                </a:r>
              </a:p>
              <a:p>
                <a:pPr algn="l">
                  <a:spcBef>
                    <a:spcPts val="1800"/>
                  </a:spcBef>
                </a:pPr>
                <a:r>
                  <a:rPr lang="en-US" sz="2000" dirty="0">
                    <a:latin typeface="+mn-lt"/>
                  </a:rPr>
                  <a:t>Verifier time:  O(log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>
                    <a:latin typeface="+mn-lt"/>
                  </a:rPr>
                  <a:t>)  and  two eval verify  (</a:t>
                </a:r>
                <a:r>
                  <a:rPr lang="en-US" sz="1600" dirty="0">
                    <a:latin typeface="+mn-lt"/>
                  </a:rPr>
                  <a:t>but can be done in one)</a:t>
                </a:r>
                <a:endParaRPr 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A686EC-04A2-8A48-8AB9-CD6DC2764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4116949"/>
                <a:ext cx="7655814" cy="938719"/>
              </a:xfrm>
              <a:prstGeom prst="rect">
                <a:avLst/>
              </a:prstGeom>
              <a:blipFill>
                <a:blip r:embed="rId12"/>
                <a:stretch>
                  <a:fillRect l="-826" t="-2632" r="-496" b="-1052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ular Callout 16">
                <a:extLst>
                  <a:ext uri="{FF2B5EF4-FFF2-40B4-BE49-F238E27FC236}">
                    <a16:creationId xmlns:a16="http://schemas.microsoft.com/office/drawing/2014/main" id="{4264757B-E158-854A-8B36-B5DF57AA360C}"/>
                  </a:ext>
                </a:extLst>
              </p:cNvPr>
              <p:cNvSpPr/>
              <p:nvPr/>
            </p:nvSpPr>
            <p:spPr>
              <a:xfrm>
                <a:off x="148853" y="3080378"/>
                <a:ext cx="3000391" cy="713874"/>
              </a:xfrm>
              <a:prstGeom prst="wedgeRectCallout">
                <a:avLst>
                  <a:gd name="adj1" fmla="val -32320"/>
                  <a:gd name="adj2" fmla="val -213595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is zero on H then </a:t>
                </a:r>
                <a:br>
                  <a:rPr lang="en-US" sz="20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dirty="0"/>
                  <a:t> is divisible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Rectangular Callout 16">
                <a:extLst>
                  <a:ext uri="{FF2B5EF4-FFF2-40B4-BE49-F238E27FC236}">
                    <a16:creationId xmlns:a16="http://schemas.microsoft.com/office/drawing/2014/main" id="{4264757B-E158-854A-8B36-B5DF57AA36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3" y="3080378"/>
                <a:ext cx="3000391" cy="713874"/>
              </a:xfrm>
              <a:prstGeom prst="wedgeRectCallout">
                <a:avLst>
                  <a:gd name="adj1" fmla="val -32320"/>
                  <a:gd name="adj2" fmla="val -213595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341DC7-D579-174A-9E13-90EFFF40D12A}"/>
                  </a:ext>
                </a:extLst>
              </p:cNvPr>
              <p:cNvSpPr txBox="1"/>
              <p:nvPr/>
            </p:nvSpPr>
            <p:spPr>
              <a:xfrm>
                <a:off x="4676110" y="3682984"/>
                <a:ext cx="3831818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800" dirty="0">
                    <a:latin typeface="+mn-lt"/>
                  </a:rPr>
                  <a:t>(implies that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)(</m:t>
                    </m:r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1800" dirty="0">
                    <a:latin typeface="+mn-lt"/>
                  </a:rPr>
                  <a:t>   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341DC7-D579-174A-9E13-90EFFF40D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110" y="3682984"/>
                <a:ext cx="3831818" cy="374270"/>
              </a:xfrm>
              <a:prstGeom prst="rect">
                <a:avLst/>
              </a:prstGeom>
              <a:blipFill>
                <a:blip r:embed="rId14"/>
                <a:stretch>
                  <a:fillRect l="-1320" t="-3226" r="-330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7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6" grpId="0" animBg="1"/>
      <p:bldP spid="17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586405-A9F3-0742-80FB-38F0402AFB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Product check on H:  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6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3600" b="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E586405-A9F3-0742-80FB-38F0402AFB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07843" b="-19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1C5E94-4EE5-D94D-9BC2-E8B391DB97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2897" y="922561"/>
                <a:ext cx="8866414" cy="42209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Let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  be the degree-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polynomial: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(1),  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∏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m:rPr>
                        <m:sty m:val="p"/>
                      </m:rPr>
                      <a:rPr lang="en-US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    </m:t>
                    </m:r>
                  </m:oMath>
                </a14:m>
                <a:r>
                  <a:rPr lang="en-US" i="0" dirty="0">
                    <a:latin typeface="+mj-lt"/>
                  </a:rPr>
                  <a:t>for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176"/>
                  </a:spcBef>
                  <a:buNone/>
                </a:pPr>
                <a:r>
                  <a:rPr lang="en-US" dirty="0"/>
                  <a:t>and	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   </m:t>
                    </m:r>
                  </m:oMath>
                </a14:m>
                <a:r>
                  <a:rPr lang="en-US" dirty="0"/>
                  <a:t>for all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     </a:t>
                </a:r>
                <a:r>
                  <a:rPr lang="en-US" sz="1800" dirty="0"/>
                  <a:t>(including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/>
                  <a:t> )</a:t>
                </a:r>
                <a:endParaRPr lang="en-US" dirty="0"/>
              </a:p>
              <a:p>
                <a:pPr marL="0" indent="0">
                  <a:spcBef>
                    <a:spcPts val="2376"/>
                  </a:spcBef>
                  <a:buNone/>
                  <a:tabLst>
                    <a:tab pos="1189038" algn="l"/>
                    <a:tab pos="1655763" algn="l"/>
                  </a:tabLst>
                </a:pPr>
                <a:r>
                  <a:rPr lang="en-US" b="1" u="sng" dirty="0"/>
                  <a:t>Lemma</a:t>
                </a:r>
                <a:r>
                  <a:rPr lang="en-US" dirty="0"/>
                  <a:t>:	if	(1)    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   and</a:t>
                </a:r>
              </a:p>
              <a:p>
                <a:pPr marL="0" indent="0">
                  <a:buNone/>
                  <a:tabLst>
                    <a:tab pos="1189038" algn="l"/>
                    <a:tab pos="1655763" algn="l"/>
                  </a:tabLst>
                </a:pPr>
                <a:r>
                  <a:rPr lang="en-US" dirty="0"/>
                  <a:t>		(2)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   for all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/>
              </a:p>
              <a:p>
                <a:pPr marL="0" indent="0">
                  <a:buNone/>
                  <a:tabLst>
                    <a:tab pos="1189038" algn="l"/>
                    <a:tab pos="1655763" algn="l"/>
                  </a:tabLst>
                </a:pPr>
                <a:r>
                  <a:rPr lang="en-US" dirty="0"/>
                  <a:t>	then 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71C5E94-4EE5-D94D-9BC2-E8B391DB97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2897" y="922561"/>
                <a:ext cx="8866414" cy="4220938"/>
              </a:xfrm>
              <a:blipFill>
                <a:blip r:embed="rId3"/>
                <a:stretch>
                  <a:fillRect l="-1000" t="-599" b="-15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BF54F8-FB87-5949-BC6F-9588083E4635}"/>
                  </a:ext>
                </a:extLst>
              </p:cNvPr>
              <p:cNvSpPr txBox="1"/>
              <p:nvPr/>
            </p:nvSpPr>
            <p:spPr>
              <a:xfrm>
                <a:off x="2832053" y="2373575"/>
                <a:ext cx="22113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BF54F8-FB87-5949-BC6F-9588083E4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053" y="2373575"/>
                <a:ext cx="2211311" cy="461665"/>
              </a:xfrm>
              <a:prstGeom prst="rect">
                <a:avLst/>
              </a:prstGeom>
              <a:blipFill>
                <a:blip r:embed="rId4"/>
                <a:stretch>
                  <a:fillRect l="-21839" t="-121053" b="-18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BC97A7D3-5BB7-544C-A627-2C0748564C3A}"/>
              </a:ext>
            </a:extLst>
          </p:cNvPr>
          <p:cNvSpPr/>
          <p:nvPr/>
        </p:nvSpPr>
        <p:spPr>
          <a:xfrm>
            <a:off x="261257" y="3510643"/>
            <a:ext cx="8556172" cy="15079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0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8DDE8-6E3F-1B4F-ABB7-55D4B6BFD870}"/>
              </a:ext>
            </a:extLst>
          </p:cNvPr>
          <p:cNvSpPr/>
          <p:nvPr/>
        </p:nvSpPr>
        <p:spPr>
          <a:xfrm>
            <a:off x="6855640" y="989241"/>
            <a:ext cx="281127" cy="36188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D60DC9-8E7D-2E45-B06F-D4050FFEF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 check on H     </a:t>
            </a:r>
            <a:r>
              <a:rPr lang="en-US" sz="3100" dirty="0"/>
              <a:t>(unoptimized)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2B16B3-D845-A14E-8064-7085DD628406}"/>
                  </a:ext>
                </a:extLst>
              </p:cNvPr>
              <p:cNvSpPr txBox="1"/>
              <p:nvPr/>
            </p:nvSpPr>
            <p:spPr>
              <a:xfrm>
                <a:off x="339471" y="935884"/>
                <a:ext cx="26400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0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a:rPr lang="en-US" sz="2800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2B16B3-D845-A14E-8064-7085DD628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71" y="935884"/>
                <a:ext cx="2640018" cy="461665"/>
              </a:xfrm>
              <a:prstGeom prst="rect">
                <a:avLst/>
              </a:prstGeom>
              <a:blipFill>
                <a:blip r:embed="rId2"/>
                <a:stretch>
                  <a:fillRect l="-3349" t="-10811" r="-287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C22D4E-95E4-7B49-A42B-EB1692C6E0E5}"/>
                  </a:ext>
                </a:extLst>
              </p:cNvPr>
              <p:cNvSpPr txBox="1"/>
              <p:nvPr/>
            </p:nvSpPr>
            <p:spPr>
              <a:xfrm>
                <a:off x="5396340" y="935884"/>
                <a:ext cx="20378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 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C22D4E-95E4-7B49-A42B-EB1692C6E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340" y="935884"/>
                <a:ext cx="2037802" cy="461665"/>
              </a:xfrm>
              <a:prstGeom prst="rect">
                <a:avLst/>
              </a:prstGeom>
              <a:blipFill>
                <a:blip r:embed="rId3"/>
                <a:stretch>
                  <a:fillRect l="-4321" t="-10811" r="-370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A72F5B-425C-C64C-AB45-5447DCB2615D}"/>
                  </a:ext>
                </a:extLst>
              </p:cNvPr>
              <p:cNvSpPr txBox="1"/>
              <p:nvPr/>
            </p:nvSpPr>
            <p:spPr>
              <a:xfrm>
                <a:off x="148853" y="1404656"/>
                <a:ext cx="7025706" cy="907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0" dirty="0">
                    <a:latin typeface="+mj-lt"/>
                  </a:rPr>
                  <a:t>c</a:t>
                </a:r>
                <a:r>
                  <a:rPr lang="en-US" sz="2000" b="0" i="0" dirty="0">
                    <a:latin typeface="+mj-lt"/>
                  </a:rPr>
                  <a:t>onstruct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  ,    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algn="l"/>
                <a:r>
                  <a:rPr lang="en-US" sz="2000" dirty="0"/>
                  <a:t>and   </a:t>
                </a:r>
                <a:r>
                  <a:rPr lang="en-US" sz="2000" i="1" dirty="0"/>
                  <a:t>q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/(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 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A72F5B-425C-C64C-AB45-5447DCB26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3" y="1404656"/>
                <a:ext cx="7025706" cy="907556"/>
              </a:xfrm>
              <a:prstGeom prst="rect">
                <a:avLst/>
              </a:prstGeom>
              <a:blipFill>
                <a:blip r:embed="rId4"/>
                <a:stretch>
                  <a:fillRect l="-90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51AA29B-9048-4145-AA36-C46A3177F332}"/>
              </a:ext>
            </a:extLst>
          </p:cNvPr>
          <p:cNvGrpSpPr/>
          <p:nvPr/>
        </p:nvGrpSpPr>
        <p:grpSpPr>
          <a:xfrm>
            <a:off x="1398221" y="2429290"/>
            <a:ext cx="3800658" cy="540086"/>
            <a:chOff x="2371542" y="3889368"/>
            <a:chExt cx="3800658" cy="54008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E0E7E6C-7048-0047-8EC4-15CE33EC55E5}"/>
                </a:ext>
              </a:extLst>
            </p:cNvPr>
            <p:cNvCxnSpPr>
              <a:cxnSpLocks/>
            </p:cNvCxnSpPr>
            <p:nvPr/>
          </p:nvCxnSpPr>
          <p:spPr>
            <a:xfrm>
              <a:off x="2371542" y="4429454"/>
              <a:ext cx="38006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71B2E20-6F5A-4C43-81A9-BF4AA2D89643}"/>
                    </a:ext>
                  </a:extLst>
                </p:cNvPr>
                <p:cNvSpPr txBox="1"/>
                <p:nvPr/>
              </p:nvSpPr>
              <p:spPr>
                <a:xfrm>
                  <a:off x="3203010" y="3889368"/>
                  <a:ext cx="2016578" cy="49994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i="1" dirty="0"/>
                    <a:t>q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2000" baseline="-25000" dirty="0">
                      <a:latin typeface="+mn-lt"/>
                    </a:rPr>
                    <a:t> 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 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(≤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begChr m:val="["/>
                          <m:endChr m:val="]"/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71B2E20-6F5A-4C43-81A9-BF4AA2D896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010" y="3889368"/>
                  <a:ext cx="2016578" cy="499945"/>
                </a:xfrm>
                <a:prstGeom prst="rect">
                  <a:avLst/>
                </a:prstGeom>
                <a:blipFill>
                  <a:blip r:embed="rId5"/>
                  <a:stretch>
                    <a:fillRect l="-2469" b="-9302"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108019-6774-314F-AB1E-E015C608B58F}"/>
              </a:ext>
            </a:extLst>
          </p:cNvPr>
          <p:cNvGrpSpPr/>
          <p:nvPr/>
        </p:nvGrpSpPr>
        <p:grpSpPr>
          <a:xfrm>
            <a:off x="1398221" y="3122834"/>
            <a:ext cx="4254667" cy="405624"/>
            <a:chOff x="2090216" y="3545311"/>
            <a:chExt cx="4254667" cy="40562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F55A35C-BA47-344C-85E9-49BB189432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0216" y="3887500"/>
              <a:ext cx="3800658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4813246-B401-A045-AA88-4BADECCF3009}"/>
                    </a:ext>
                  </a:extLst>
                </p:cNvPr>
                <p:cNvSpPr txBox="1"/>
                <p:nvPr/>
              </p:nvSpPr>
              <p:spPr>
                <a:xfrm>
                  <a:off x="2236465" y="3545311"/>
                  <a:ext cx="4108418" cy="40562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0" dirty="0">
                      <a:latin typeface="+mn-lt"/>
                    </a:rPr>
                    <a:t>eval 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b="0" dirty="0">
                      <a:latin typeface="+mn-lt"/>
                    </a:rPr>
                    <a:t>  at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4813246-B401-A045-AA88-4BADECCF30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465" y="3545311"/>
                  <a:ext cx="4108418" cy="405624"/>
                </a:xfrm>
                <a:prstGeom prst="rect">
                  <a:avLst/>
                </a:prstGeom>
                <a:blipFill>
                  <a:blip r:embed="rId6"/>
                  <a:stretch>
                    <a:fillRect l="-1543" t="-6061" b="-2424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4A0521-69F5-8F4B-B15C-2CF75DE3185B}"/>
                  </a:ext>
                </a:extLst>
              </p:cNvPr>
              <p:cNvSpPr txBox="1"/>
              <p:nvPr/>
            </p:nvSpPr>
            <p:spPr>
              <a:xfrm>
                <a:off x="4859904" y="3546849"/>
                <a:ext cx="4279185" cy="3742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+mn-lt"/>
                  </a:rPr>
                  <a:t>learn 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800" dirty="0">
                    <a:latin typeface="+mn-lt"/>
                  </a:rPr>
                  <a:t>),   </a:t>
                </a:r>
                <a:r>
                  <a:rPr lang="en-US" sz="1800" i="1" dirty="0">
                    <a:latin typeface="+mn-lt"/>
                  </a:rPr>
                  <a:t>t(r)</a:t>
                </a:r>
                <a:r>
                  <a:rPr lang="en-US" sz="1800" dirty="0">
                    <a:latin typeface="+mn-lt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n-lt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+mn-lt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E4A0521-69F5-8F4B-B15C-2CF75DE31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904" y="3546849"/>
                <a:ext cx="4279185" cy="374270"/>
              </a:xfrm>
              <a:prstGeom prst="rect">
                <a:avLst/>
              </a:prstGeom>
              <a:blipFill>
                <a:blip r:embed="rId7"/>
                <a:stretch>
                  <a:fillRect l="-118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8D0542E-9F8E-8B4B-914A-849AED00603D}"/>
              </a:ext>
            </a:extLst>
          </p:cNvPr>
          <p:cNvGrpSpPr/>
          <p:nvPr/>
        </p:nvGrpSpPr>
        <p:grpSpPr>
          <a:xfrm>
            <a:off x="1398221" y="3775592"/>
            <a:ext cx="3800658" cy="400110"/>
            <a:chOff x="2090216" y="3541598"/>
            <a:chExt cx="3800658" cy="40011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066DB55-9430-7D4D-BD1B-04C10D02FC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90216" y="3887500"/>
              <a:ext cx="3800658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82925ED-CE54-294A-A7AF-2C99C0760347}"/>
                    </a:ext>
                  </a:extLst>
                </p:cNvPr>
                <p:cNvSpPr txBox="1"/>
                <p:nvPr/>
              </p:nvSpPr>
              <p:spPr>
                <a:xfrm>
                  <a:off x="2235474" y="3541598"/>
                  <a:ext cx="361522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latin typeface="+mn-lt"/>
                    </a:rPr>
                    <a:t>eval</a:t>
                  </a:r>
                  <a:r>
                    <a:rPr lang="en-US" sz="2000" b="0" dirty="0">
                      <a:latin typeface="+mn-lt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a14:m>
                  <a:r>
                    <a:rPr lang="en-US" sz="2000" b="0" dirty="0">
                      <a:latin typeface="+mn-lt"/>
                    </a:rPr>
                    <a:t> at 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, and 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at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82925ED-CE54-294A-A7AF-2C99C07603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5474" y="3541598"/>
                  <a:ext cx="3615220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1748" t="-9375" b="-25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CF38A4-EF80-8D47-AF97-33BB1EB001D5}"/>
                  </a:ext>
                </a:extLst>
              </p:cNvPr>
              <p:cNvSpPr txBox="1"/>
              <p:nvPr/>
            </p:nvSpPr>
            <p:spPr>
              <a:xfrm>
                <a:off x="4335994" y="4227858"/>
                <a:ext cx="4409156" cy="84420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1000"/>
                  </a:spcBef>
                </a:pPr>
                <a:r>
                  <a:rPr lang="en-US" sz="2000" dirty="0">
                    <a:latin typeface="+mn-lt"/>
                  </a:rPr>
                  <a:t>accept if 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000" dirty="0">
                    <a:latin typeface="+mn-lt"/>
                  </a:rPr>
                  <a:t>) ≟ 1    and</a:t>
                </a:r>
                <a:br>
                  <a:rPr lang="en-US" sz="2000" dirty="0">
                    <a:latin typeface="+mn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 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)⋅(</m:t>
                      </m:r>
                      <m:sSup>
                        <m:sSup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CF38A4-EF80-8D47-AF97-33BB1EB00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994" y="4227858"/>
                <a:ext cx="4409156" cy="844205"/>
              </a:xfrm>
              <a:prstGeom prst="rect">
                <a:avLst/>
              </a:prstGeom>
              <a:blipFill>
                <a:blip r:embed="rId9"/>
                <a:stretch>
                  <a:fillRect b="-4412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DA5C0A-59F8-C444-9F74-48992A86553B}"/>
                  </a:ext>
                </a:extLst>
              </p:cNvPr>
              <p:cNvSpPr txBox="1"/>
              <p:nvPr/>
            </p:nvSpPr>
            <p:spPr>
              <a:xfrm>
                <a:off x="5460269" y="2887042"/>
                <a:ext cx="1195392" cy="4901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⇽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DDA5C0A-59F8-C444-9F74-48992A865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269" y="2887042"/>
                <a:ext cx="1195392" cy="490199"/>
              </a:xfrm>
              <a:prstGeom prst="rect">
                <a:avLst/>
              </a:prstGeom>
              <a:blipFill>
                <a:blip r:embed="rId10"/>
                <a:stretch>
                  <a:fillRect b="-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CE15B0-0DDA-0247-8722-A63BB3E19CBF}"/>
                  </a:ext>
                </a:extLst>
              </p:cNvPr>
              <p:cNvSpPr txBox="1"/>
              <p:nvPr/>
            </p:nvSpPr>
            <p:spPr>
              <a:xfrm>
                <a:off x="2535804" y="4665246"/>
                <a:ext cx="15016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= 0</m:t>
                    </m:r>
                  </m:oMath>
                </a14:m>
                <a:r>
                  <a:rPr lang="en-US" sz="2000" dirty="0">
                    <a:latin typeface="+mn-lt"/>
                  </a:rPr>
                  <a:t> :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BCE15B0-0DDA-0247-8722-A63BB3E19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804" y="4665246"/>
                <a:ext cx="1501630" cy="400110"/>
              </a:xfrm>
              <a:prstGeom prst="rect">
                <a:avLst/>
              </a:prstGeom>
              <a:blipFill>
                <a:blip r:embed="rId11"/>
                <a:stretch>
                  <a:fillRect t="-9375" r="-3361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4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6" grpId="0" animBg="1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Recap:  non-interactive proof systems    </a:t>
            </a:r>
            <a:r>
              <a:rPr lang="en-US" sz="1600" dirty="0"/>
              <a:t>(for NP)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D60DB4E-756E-CA44-9ED0-E28A9A054E0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808263"/>
                <a:ext cx="8229600" cy="12314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Public arithmetic circuit: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 </m:t>
                    </m:r>
                    <m:r>
                      <a:rPr lang="en-US" sz="28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)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⇾ 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  <m:r>
                      <a:rPr lang="en-US" sz="2800" b="0" i="1" baseline="-25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DD60DB4E-756E-CA44-9ED0-E28A9A054E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08263"/>
                <a:ext cx="8229600" cy="1231408"/>
              </a:xfrm>
              <a:blipFill>
                <a:blip r:embed="rId3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00203C9B-4763-CA45-A232-04E8E29410BE}"/>
              </a:ext>
            </a:extLst>
          </p:cNvPr>
          <p:cNvGrpSpPr/>
          <p:nvPr/>
        </p:nvGrpSpPr>
        <p:grpSpPr>
          <a:xfrm>
            <a:off x="645862" y="1282541"/>
            <a:ext cx="7836688" cy="648484"/>
            <a:chOff x="-309789" y="1673817"/>
            <a:chExt cx="7836688" cy="648484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2D17DA6-4AF6-1D42-948B-634A4C1B7B1A}"/>
                </a:ext>
              </a:extLst>
            </p:cNvPr>
            <p:cNvSpPr/>
            <p:nvPr/>
          </p:nvSpPr>
          <p:spPr>
            <a:xfrm>
              <a:off x="2715084" y="1673817"/>
              <a:ext cx="774915" cy="385821"/>
            </a:xfrm>
            <a:custGeom>
              <a:avLst/>
              <a:gdLst>
                <a:gd name="connsiteX0" fmla="*/ 0 w 774915"/>
                <a:gd name="connsiteY0" fmla="*/ 371959 h 385821"/>
                <a:gd name="connsiteX1" fmla="*/ 619932 w 774915"/>
                <a:gd name="connsiteY1" fmla="*/ 340963 h 385821"/>
                <a:gd name="connsiteX2" fmla="*/ 774915 w 774915"/>
                <a:gd name="connsiteY2" fmla="*/ 0 h 38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15" h="385821">
                  <a:moveTo>
                    <a:pt x="0" y="371959"/>
                  </a:moveTo>
                  <a:cubicBezTo>
                    <a:pt x="245390" y="387457"/>
                    <a:pt x="490780" y="402956"/>
                    <a:pt x="619932" y="340963"/>
                  </a:cubicBezTo>
                  <a:cubicBezTo>
                    <a:pt x="749084" y="278970"/>
                    <a:pt x="761999" y="139485"/>
                    <a:pt x="774915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74915"/>
                        <a:gd name="connsiteY0" fmla="*/ 371959 h 385821"/>
                        <a:gd name="connsiteX1" fmla="*/ 619932 w 774915"/>
                        <a:gd name="connsiteY1" fmla="*/ 340963 h 385821"/>
                        <a:gd name="connsiteX2" fmla="*/ 774915 w 774915"/>
                        <a:gd name="connsiteY2" fmla="*/ 0 h 385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4915" h="385821" extrusionOk="0">
                          <a:moveTo>
                            <a:pt x="0" y="371959"/>
                          </a:moveTo>
                          <a:cubicBezTo>
                            <a:pt x="224271" y="374430"/>
                            <a:pt x="474223" y="409170"/>
                            <a:pt x="619932" y="340963"/>
                          </a:cubicBezTo>
                          <a:cubicBezTo>
                            <a:pt x="759058" y="281070"/>
                            <a:pt x="756309" y="139666"/>
                            <a:pt x="774915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DB7E286-911C-B447-B311-70D502B61B3C}"/>
                    </a:ext>
                  </a:extLst>
                </p:cNvPr>
                <p:cNvSpPr txBox="1"/>
                <p:nvPr/>
              </p:nvSpPr>
              <p:spPr>
                <a:xfrm>
                  <a:off x="-309789" y="1815243"/>
                  <a:ext cx="3004605" cy="4901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tx1"/>
                      </a:solidFill>
                      <a:latin typeface="+mn-lt"/>
                    </a:rPr>
                    <a:t>public statement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a14:m>
                  <a:endParaRPr lang="en-US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DB7E286-911C-B447-B311-70D502B61B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09789" y="1815243"/>
                  <a:ext cx="3004605" cy="490199"/>
                </a:xfrm>
                <a:prstGeom prst="rect">
                  <a:avLst/>
                </a:prstGeom>
                <a:blipFill>
                  <a:blip r:embed="rId4"/>
                  <a:stretch>
                    <a:fillRect l="-2941" t="-7692" b="-2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3750A43-9D60-8D4A-84B9-526AD04F1BAE}"/>
                </a:ext>
              </a:extLst>
            </p:cNvPr>
            <p:cNvSpPr/>
            <p:nvPr/>
          </p:nvSpPr>
          <p:spPr>
            <a:xfrm flipH="1">
              <a:off x="3963189" y="1686447"/>
              <a:ext cx="681521" cy="385821"/>
            </a:xfrm>
            <a:custGeom>
              <a:avLst/>
              <a:gdLst>
                <a:gd name="connsiteX0" fmla="*/ 0 w 774915"/>
                <a:gd name="connsiteY0" fmla="*/ 371959 h 385821"/>
                <a:gd name="connsiteX1" fmla="*/ 619932 w 774915"/>
                <a:gd name="connsiteY1" fmla="*/ 340963 h 385821"/>
                <a:gd name="connsiteX2" fmla="*/ 774915 w 774915"/>
                <a:gd name="connsiteY2" fmla="*/ 0 h 38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4915" h="385821">
                  <a:moveTo>
                    <a:pt x="0" y="371959"/>
                  </a:moveTo>
                  <a:cubicBezTo>
                    <a:pt x="245390" y="387457"/>
                    <a:pt x="490780" y="402956"/>
                    <a:pt x="619932" y="340963"/>
                  </a:cubicBezTo>
                  <a:cubicBezTo>
                    <a:pt x="749084" y="278970"/>
                    <a:pt x="761999" y="139485"/>
                    <a:pt x="774915" y="0"/>
                  </a:cubicBezTo>
                </a:path>
              </a:pathLst>
            </a:custGeom>
            <a:noFill/>
            <a:ln w="38100">
              <a:headEnd type="none" w="med" len="med"/>
              <a:tailEnd type="triangl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74915"/>
                        <a:gd name="connsiteY0" fmla="*/ 371959 h 385821"/>
                        <a:gd name="connsiteX1" fmla="*/ 619932 w 774915"/>
                        <a:gd name="connsiteY1" fmla="*/ 340963 h 385821"/>
                        <a:gd name="connsiteX2" fmla="*/ 774915 w 774915"/>
                        <a:gd name="connsiteY2" fmla="*/ 0 h 3858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774915" h="385821" extrusionOk="0">
                          <a:moveTo>
                            <a:pt x="0" y="371959"/>
                          </a:moveTo>
                          <a:cubicBezTo>
                            <a:pt x="224271" y="374430"/>
                            <a:pt x="474223" y="409170"/>
                            <a:pt x="619932" y="340963"/>
                          </a:cubicBezTo>
                          <a:cubicBezTo>
                            <a:pt x="759058" y="281070"/>
                            <a:pt x="756309" y="139666"/>
                            <a:pt x="774915" y="0"/>
                          </a:cubicBezTo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4A7F75E-B124-7441-8BA2-CF40C50E3F17}"/>
                    </a:ext>
                  </a:extLst>
                </p:cNvPr>
                <p:cNvSpPr txBox="1"/>
                <p:nvPr/>
              </p:nvSpPr>
              <p:spPr>
                <a:xfrm>
                  <a:off x="4660730" y="1815559"/>
                  <a:ext cx="2866169" cy="5067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tx1"/>
                      </a:solidFill>
                      <a:latin typeface="+mn-lt"/>
                    </a:rPr>
                    <a:t>secret witness in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a14:m>
                  <a:endParaRPr lang="en-US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A4A7F75E-B124-7441-8BA2-CF40C50E3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0730" y="1815559"/>
                  <a:ext cx="2866169" cy="506742"/>
                </a:xfrm>
                <a:prstGeom prst="rect">
                  <a:avLst/>
                </a:prstGeom>
                <a:blipFill>
                  <a:blip r:embed="rId5"/>
                  <a:stretch>
                    <a:fillRect l="-3540" t="-7317" b="-21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7370A0F3-E260-A442-AE89-7FB3E87D6E1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39396" y="2296695"/>
                <a:ext cx="8877008" cy="27218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400" dirty="0"/>
                  <a:t> .      Two standard goals for prover P:</a:t>
                </a:r>
              </a:p>
              <a:p>
                <a:pPr marL="457200" indent="-457200">
                  <a:spcBef>
                    <a:spcPts val="1224"/>
                  </a:spcBef>
                  <a:buAutoNum type="arabicParenBoth"/>
                </a:pPr>
                <a:r>
                  <a:rPr lang="en-US" sz="2400" b="1" u="sng" dirty="0"/>
                  <a:t>Soundness</a:t>
                </a:r>
                <a:r>
                  <a:rPr lang="en-US" sz="2400" dirty="0"/>
                  <a:t>:  convince Verifier that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	(e.g.,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 </a:t>
                </a:r>
                <a:r>
                  <a:rPr lang="en-US" sz="2400" dirty="0"/>
                  <a:t>such that  [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/>
                  <a:t>  and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sz="2400" i="1" baseline="30000" dirty="0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en-US" sz="2400" dirty="0"/>
                  <a:t>  ]   )</a:t>
                </a:r>
              </a:p>
              <a:p>
                <a:pPr marL="457200" indent="-457200">
                  <a:spcBef>
                    <a:spcPts val="1776"/>
                  </a:spcBef>
                  <a:buAutoNum type="arabicParenBoth" startAt="2"/>
                </a:pPr>
                <a:r>
                  <a:rPr lang="en-US" sz="2400" b="1" u="sng" dirty="0"/>
                  <a:t>Knowledge</a:t>
                </a:r>
                <a:r>
                  <a:rPr lang="en-US" sz="2400" dirty="0"/>
                  <a:t>:   convince Verifier that P “knows”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 =0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	(e.g.,   P knows a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/>
                  <a:t> such that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400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7370A0F3-E260-A442-AE89-7FB3E87D6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396" y="2296695"/>
                <a:ext cx="8877008" cy="2721885"/>
              </a:xfrm>
              <a:prstGeom prst="rect">
                <a:avLst/>
              </a:prstGeom>
              <a:blipFill>
                <a:blip r:embed="rId6"/>
                <a:stretch>
                  <a:fillRect l="-999" t="-926"/>
                </a:stretch>
              </a:blip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72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63E102-775A-DB46-B690-F66BAB55DB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dirty="0"/>
                  <a:t>PLONK:  a poly-IOP for a general circuit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63E102-775A-DB46-B690-F66BAB55DB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698" t="-11765" r="-926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B81AB-1927-6448-A2DE-0ECFCBAF2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3190"/>
            <a:ext cx="8229600" cy="62309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 1</a:t>
            </a:r>
            <a:r>
              <a:rPr lang="en-US" dirty="0"/>
              <a:t>:   compile circuit to a sequence of ops    (gate fan-in = 2)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9B6875-5580-A442-B6CF-367298779442}"/>
              </a:ext>
            </a:extLst>
          </p:cNvPr>
          <p:cNvGrpSpPr/>
          <p:nvPr/>
        </p:nvGrpSpPr>
        <p:grpSpPr>
          <a:xfrm>
            <a:off x="185433" y="1917122"/>
            <a:ext cx="2596055" cy="2806262"/>
            <a:chOff x="6390290" y="2081048"/>
            <a:chExt cx="2596055" cy="280626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AA29A43-B0D9-CD48-BA81-2096DE10234C}"/>
                </a:ext>
              </a:extLst>
            </p:cNvPr>
            <p:cNvGrpSpPr/>
            <p:nvPr/>
          </p:nvGrpSpPr>
          <p:grpSpPr>
            <a:xfrm>
              <a:off x="6597786" y="2162740"/>
              <a:ext cx="2097049" cy="2490522"/>
              <a:chOff x="6597786" y="2162740"/>
              <a:chExt cx="2097049" cy="24905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93BF203F-BBE3-904E-A126-9C6DBD4CE6CC}"/>
                      </a:ext>
                    </a:extLst>
                  </p:cNvPr>
                  <p:cNvSpPr/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Oval 3">
                    <a:extLst>
                      <a:ext uri="{FF2B5EF4-FFF2-40B4-BE49-F238E27FC236}">
                        <a16:creationId xmlns:a16="http://schemas.microsoft.com/office/drawing/2014/main" id="{E65D9AF2-9897-D646-B60A-7BA7BD7E196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1516" y="4319750"/>
                    <a:ext cx="346842" cy="333046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195028B6-EFD1-3A42-AAE7-6016E5681208}"/>
                      </a:ext>
                    </a:extLst>
                  </p:cNvPr>
                  <p:cNvSpPr/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Oval 4">
                    <a:extLst>
                      <a:ext uri="{FF2B5EF4-FFF2-40B4-BE49-F238E27FC236}">
                        <a16:creationId xmlns:a16="http://schemas.microsoft.com/office/drawing/2014/main" id="{1913B8C2-DD14-2E41-A627-F18EBD9096F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3515" y="4314498"/>
                    <a:ext cx="346842" cy="333046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1783943A-A77A-2F42-B04C-3D1632C13585}"/>
                      </a:ext>
                    </a:extLst>
                  </p:cNvPr>
                  <p:cNvSpPr/>
                  <p:nvPr/>
                </p:nvSpPr>
                <p:spPr>
                  <a:xfrm>
                    <a:off x="8203321" y="4314283"/>
                    <a:ext cx="486976" cy="33897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8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1783943A-A77A-2F42-B04C-3D1632C1358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3321" y="4314283"/>
                    <a:ext cx="486976" cy="338979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42C2C8CF-079A-D24A-9D9D-218A0F54412A}"/>
                      </a:ext>
                    </a:extLst>
                  </p:cNvPr>
                  <p:cNvSpPr/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BA90A575-E088-8B44-B085-E70C32D6835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416" y="3691214"/>
                    <a:ext cx="346842" cy="333046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9BF71097-4203-834B-B04D-B877070439A2}"/>
                      </a:ext>
                    </a:extLst>
                  </p:cNvPr>
                  <p:cNvSpPr/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45720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9BF71097-4203-834B-B04D-B877070439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9618" y="3691214"/>
                    <a:ext cx="346842" cy="333046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7F06A84F-CB5F-FF44-9245-04FB5126FBA5}"/>
                      </a:ext>
                    </a:extLst>
                  </p:cNvPr>
                  <p:cNvSpPr/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m:t>×</m:t>
                          </m:r>
                        </m:oMath>
                      </m:oMathPara>
                    </a14:m>
                    <a:endParaRPr lang="en-US" sz="3600" baseline="-25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0B73DF0A-8861-4C45-B169-90323FA9825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8615" y="3050029"/>
                    <a:ext cx="346842" cy="333046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 w="3810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D2496795-D65D-FC4C-8DD6-7D2F37E7A78A}"/>
                  </a:ext>
                </a:extLst>
              </p:cNvPr>
              <p:cNvCxnSpPr>
                <a:endCxn id="10" idx="3"/>
              </p:cNvCxnSpPr>
              <p:nvPr/>
            </p:nvCxnSpPr>
            <p:spPr>
              <a:xfrm flipV="1">
                <a:off x="6894785" y="3975487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709A6A6-51FA-BE4E-8FA0-11332B61ED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79563" y="4024260"/>
                <a:ext cx="222468" cy="31462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78AA005C-A92C-0841-BC84-69F1898FAD65}"/>
                  </a:ext>
                </a:extLst>
              </p:cNvPr>
              <p:cNvCxnSpPr>
                <a:cxnSpLocks/>
                <a:stCxn id="8" idx="1"/>
              </p:cNvCxnSpPr>
              <p:nvPr/>
            </p:nvCxnSpPr>
            <p:spPr>
              <a:xfrm flipH="1" flipV="1">
                <a:off x="7349369" y="4024261"/>
                <a:ext cx="84940" cy="33901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FCAA71EF-8729-E749-877C-EA2FCEEEB4C9}"/>
                  </a:ext>
                </a:extLst>
              </p:cNvPr>
              <p:cNvCxnSpPr/>
              <p:nvPr/>
            </p:nvCxnSpPr>
            <p:spPr>
              <a:xfrm flipV="1">
                <a:off x="7308193" y="3393695"/>
                <a:ext cx="187425" cy="3390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676BCC1F-44BB-4742-8BF3-1AA927F58E5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123624" y="4024260"/>
                <a:ext cx="235175" cy="29023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3AB4B53-8631-A94F-A526-1A78EF63E6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835457" y="3376588"/>
                <a:ext cx="236491" cy="31178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F5ABE2D-25C9-D641-8785-78C0E414AC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37080" y="2567872"/>
                <a:ext cx="1" cy="427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0A228AF-AB21-484E-83C9-189C25CE1674}"/>
                      </a:ext>
                    </a:extLst>
                  </p:cNvPr>
                  <p:cNvSpPr txBox="1"/>
                  <p:nvPr/>
                </p:nvSpPr>
                <p:spPr>
                  <a:xfrm>
                    <a:off x="6597786" y="2162740"/>
                    <a:ext cx="209704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l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 baseline="-2500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b="0" i="1" baseline="-2500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1800" dirty="0"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0A228AF-AB21-484E-83C9-189C25CE16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97786" y="2162740"/>
                    <a:ext cx="2097049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8716C6-D5D3-1840-AB89-0DC0656830CD}"/>
                </a:ext>
              </a:extLst>
            </p:cNvPr>
            <p:cNvSpPr/>
            <p:nvPr/>
          </p:nvSpPr>
          <p:spPr>
            <a:xfrm>
              <a:off x="6390290" y="2081048"/>
              <a:ext cx="2596055" cy="280626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5658AE0-9506-194B-8436-131777734D82}"/>
              </a:ext>
            </a:extLst>
          </p:cNvPr>
          <p:cNvGrpSpPr/>
          <p:nvPr/>
        </p:nvGrpSpPr>
        <p:grpSpPr>
          <a:xfrm>
            <a:off x="655988" y="2683693"/>
            <a:ext cx="1660306" cy="861069"/>
            <a:chOff x="655988" y="2683693"/>
            <a:chExt cx="1660306" cy="86106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D94152-1E27-8C4D-8B0E-F24E3ED010D1}"/>
                </a:ext>
              </a:extLst>
            </p:cNvPr>
            <p:cNvSpPr txBox="1"/>
            <p:nvPr/>
          </p:nvSpPr>
          <p:spPr>
            <a:xfrm>
              <a:off x="655988" y="3200766"/>
              <a:ext cx="4138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(0)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FFF551-B32D-0A4A-8F90-4516E8A82D1E}"/>
                </a:ext>
              </a:extLst>
            </p:cNvPr>
            <p:cNvSpPr txBox="1"/>
            <p:nvPr/>
          </p:nvSpPr>
          <p:spPr>
            <a:xfrm>
              <a:off x="1902398" y="3206208"/>
              <a:ext cx="4138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(1)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8C8763C-066B-C248-92E2-426AAD3DED57}"/>
                </a:ext>
              </a:extLst>
            </p:cNvPr>
            <p:cNvSpPr txBox="1"/>
            <p:nvPr/>
          </p:nvSpPr>
          <p:spPr>
            <a:xfrm>
              <a:off x="1559502" y="2683693"/>
              <a:ext cx="4138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(2)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BEAA5-75B1-064C-9304-C44C3D001E03}"/>
              </a:ext>
            </a:extLst>
          </p:cNvPr>
          <p:cNvGrpSpPr/>
          <p:nvPr/>
        </p:nvGrpSpPr>
        <p:grpSpPr>
          <a:xfrm>
            <a:off x="3766937" y="2671251"/>
            <a:ext cx="1523523" cy="728023"/>
            <a:chOff x="3424034" y="2671251"/>
            <a:chExt cx="1523523" cy="728023"/>
          </a:xfrm>
        </p:grpSpPr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B3C11B0D-6689-2249-A174-25F732FBA25E}"/>
                </a:ext>
              </a:extLst>
            </p:cNvPr>
            <p:cNvSpPr/>
            <p:nvPr/>
          </p:nvSpPr>
          <p:spPr>
            <a:xfrm>
              <a:off x="3424034" y="3022247"/>
              <a:ext cx="1523523" cy="37702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EE760AE-BF6C-8B40-A35F-35AA9501D2CE}"/>
                </a:ext>
              </a:extLst>
            </p:cNvPr>
            <p:cNvSpPr txBox="1"/>
            <p:nvPr/>
          </p:nvSpPr>
          <p:spPr>
            <a:xfrm>
              <a:off x="3495749" y="2671251"/>
              <a:ext cx="11759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compile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BDEAFE7-F992-D149-9E32-A0FACF8852F7}"/>
              </a:ext>
            </a:extLst>
          </p:cNvPr>
          <p:cNvGrpSpPr/>
          <p:nvPr/>
        </p:nvGrpSpPr>
        <p:grpSpPr>
          <a:xfrm>
            <a:off x="5898405" y="2313108"/>
            <a:ext cx="3060162" cy="2444632"/>
            <a:chOff x="5898405" y="2313108"/>
            <a:chExt cx="3060162" cy="244463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DE31D42-580A-C641-B062-C194B3F6CE12}"/>
                </a:ext>
              </a:extLst>
            </p:cNvPr>
            <p:cNvSpPr txBox="1"/>
            <p:nvPr/>
          </p:nvSpPr>
          <p:spPr>
            <a:xfrm>
              <a:off x="5898405" y="2696399"/>
              <a:ext cx="2906565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pPr algn="l">
                <a:tabLst>
                  <a:tab pos="1301750" algn="l"/>
                  <a:tab pos="2105025" algn="l"/>
                </a:tabLst>
              </a:pPr>
              <a:r>
                <a:rPr lang="en-US" dirty="0">
                  <a:latin typeface="+mn-lt"/>
                </a:rPr>
                <a:t>0:   inp</a:t>
              </a:r>
              <a:r>
                <a:rPr lang="en-US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 , 	inp</a:t>
              </a:r>
              <a:r>
                <a:rPr lang="en-US" baseline="-25000" dirty="0">
                  <a:latin typeface="+mn-lt"/>
                </a:rPr>
                <a:t>2</a:t>
              </a:r>
              <a:r>
                <a:rPr lang="en-US" dirty="0">
                  <a:latin typeface="+mn-lt"/>
                </a:rPr>
                <a:t>	:    +</a:t>
              </a:r>
            </a:p>
            <a:p>
              <a:pPr algn="l">
                <a:tabLst>
                  <a:tab pos="1301750" algn="l"/>
                  <a:tab pos="2105025" algn="l"/>
                </a:tabLst>
              </a:pPr>
              <a:r>
                <a:rPr lang="en-US" dirty="0">
                  <a:latin typeface="+mn-lt"/>
                </a:rPr>
                <a:t>1:   inp</a:t>
              </a:r>
              <a:r>
                <a:rPr lang="en-US" baseline="-25000" dirty="0">
                  <a:latin typeface="+mn-lt"/>
                </a:rPr>
                <a:t>2</a:t>
              </a:r>
              <a:r>
                <a:rPr lang="en-US" dirty="0">
                  <a:latin typeface="+mn-lt"/>
                </a:rPr>
                <a:t> ,	inp</a:t>
              </a:r>
              <a:r>
                <a:rPr lang="en-US" baseline="-25000" dirty="0">
                  <a:latin typeface="+mn-lt"/>
                </a:rPr>
                <a:t>3</a:t>
              </a:r>
              <a:r>
                <a:rPr lang="en-US" dirty="0">
                  <a:latin typeface="+mn-lt"/>
                </a:rPr>
                <a:t>	:    +</a:t>
              </a:r>
            </a:p>
            <a:p>
              <a:pPr algn="l">
                <a:tabLst>
                  <a:tab pos="1301750" algn="l"/>
                  <a:tab pos="2105025" algn="l"/>
                </a:tabLst>
              </a:pPr>
              <a:r>
                <a:rPr lang="en-US" dirty="0">
                  <a:latin typeface="+mn-lt"/>
                </a:rPr>
                <a:t>2:   out</a:t>
              </a:r>
              <a:r>
                <a:rPr lang="en-US" baseline="-25000" dirty="0">
                  <a:latin typeface="+mn-lt"/>
                </a:rPr>
                <a:t>0</a:t>
              </a:r>
              <a:r>
                <a:rPr lang="en-US" dirty="0">
                  <a:latin typeface="+mn-lt"/>
                </a:rPr>
                <a:t>,	out</a:t>
              </a:r>
              <a:r>
                <a:rPr lang="en-US" baseline="-25000" dirty="0">
                  <a:latin typeface="+mn-lt"/>
                </a:rPr>
                <a:t>1</a:t>
              </a:r>
              <a:r>
                <a:rPr lang="en-US" dirty="0">
                  <a:latin typeface="+mn-lt"/>
                </a:rPr>
                <a:t>	:   ×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32F5A7A-F4EE-C140-BB7B-2E8D54C105B6}"/>
                </a:ext>
              </a:extLst>
            </p:cNvPr>
            <p:cNvSpPr txBox="1"/>
            <p:nvPr/>
          </p:nvSpPr>
          <p:spPr>
            <a:xfrm>
              <a:off x="6547757" y="2313108"/>
              <a:ext cx="14734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Program P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246B39C-9D93-9545-B690-6784A82A6A58}"/>
                </a:ext>
              </a:extLst>
            </p:cNvPr>
            <p:cNvSpPr txBox="1"/>
            <p:nvPr/>
          </p:nvSpPr>
          <p:spPr>
            <a:xfrm>
              <a:off x="8132700" y="4388408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output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6258371-B0C0-2B40-A734-8895423F00FD}"/>
                </a:ext>
              </a:extLst>
            </p:cNvPr>
            <p:cNvCxnSpPr>
              <a:stCxn id="43" idx="0"/>
            </p:cNvCxnSpPr>
            <p:nvPr/>
          </p:nvCxnSpPr>
          <p:spPr>
            <a:xfrm flipV="1">
              <a:off x="8545634" y="3896728"/>
              <a:ext cx="10537" cy="4916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076474F2-4495-4743-A668-DE475F897AC1}"/>
              </a:ext>
            </a:extLst>
          </p:cNvPr>
          <p:cNvSpPr txBox="1"/>
          <p:nvPr/>
        </p:nvSpPr>
        <p:spPr>
          <a:xfrm>
            <a:off x="3516369" y="4472137"/>
            <a:ext cx="336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(topological sort of gates)</a:t>
            </a:r>
          </a:p>
        </p:txBody>
      </p:sp>
    </p:spTree>
    <p:extLst>
      <p:ext uri="{BB962C8B-B14F-4D97-AF65-F5344CB8AC3E}">
        <p14:creationId xmlns:p14="http://schemas.microsoft.com/office/powerpoint/2010/main" val="11202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594D-299A-084A-85A2-4F5826C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inputs to the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2268" y="1200151"/>
                <a:ext cx="8931731" cy="38184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Step 2</a:t>
                </a:r>
                <a:r>
                  <a:rPr lang="en-US" dirty="0"/>
                  <a:t>:      let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 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   and     H = { 1,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baseline="30000" dirty="0"/>
                  <a:t> </a:t>
                </a:r>
                <a:r>
                  <a:rPr lang="en-US" dirty="0"/>
                  <a:t>}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total # of gates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,      |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|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|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| + |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|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# inputs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>
                  <a:spcBef>
                    <a:spcPts val="2376"/>
                  </a:spcBef>
                </a:pPr>
                <a:r>
                  <a:rPr lang="en-US" dirty="0"/>
                  <a:t>encode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-inputs to the circuit in a polynomial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|)</m:t>
                        </m:r>
                      </m:sup>
                    </m:sSubSup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[X]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for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=1,..,|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|:   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input #j</a:t>
                </a:r>
              </a:p>
              <a:p>
                <a:pPr>
                  <a:spcBef>
                    <a:spcPts val="2376"/>
                  </a:spcBef>
                </a:pPr>
                <a:r>
                  <a:rPr lang="en-US" dirty="0"/>
                  <a:t>constructing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takes time proportional to the size of the input</a:t>
                </a:r>
              </a:p>
              <a:p>
                <a:pPr>
                  <a:spcBef>
                    <a:spcPts val="2376"/>
                  </a:spcBef>
                </a:pPr>
                <a:r>
                  <a:rPr lang="en-US" dirty="0"/>
                  <a:t>Let 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inp</a:t>
                </a:r>
                <a:r>
                  <a:rPr lang="en-US" dirty="0"/>
                  <a:t> = {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…,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}</m:t>
                    </m:r>
                  </m:oMath>
                </a14:m>
                <a:r>
                  <a:rPr lang="en-US" dirty="0"/>
                  <a:t>		(points encoding the input)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268" y="1200151"/>
                <a:ext cx="8931731" cy="3818430"/>
              </a:xfrm>
              <a:blipFill>
                <a:blip r:embed="rId2"/>
                <a:stretch>
                  <a:fillRect l="-994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170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594D-299A-084A-85A2-4F5826C0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circuit internal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2268" y="1020534"/>
                <a:ext cx="8931731" cy="379639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 plan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Define a polynomial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b="0" i="0" dirty="0">
                    <a:latin typeface="+mj-lt"/>
                    <a:ea typeface="Cambria Math" panose="02040503050406030204" pitchFamily="18" charset="0"/>
                  </a:rPr>
                  <a:t>[X]</a:t>
                </a:r>
                <a:r>
                  <a:rPr lang="en-US" dirty="0"/>
                  <a:t>   such that   ∀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=0,…,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   </a:t>
                </a:r>
              </a:p>
              <a:p>
                <a:pPr>
                  <a:spcBef>
                    <a:spcPts val="1776"/>
                  </a:spcBef>
                  <a:tabLst>
                    <a:tab pos="1590675" algn="l"/>
                  </a:tabLst>
                </a:pPr>
                <a:r>
                  <a:rPr lang="en-US" dirty="0"/>
                  <a:t>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):	left input to gate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  <a:p>
                <a:pPr>
                  <a:spcBef>
                    <a:spcPts val="1776"/>
                  </a:spcBef>
                  <a:tabLst>
                    <a:tab pos="1590675" algn="l"/>
                  </a:tabLst>
                </a:pPr>
                <a:r>
                  <a:rPr lang="en-US" dirty="0"/>
                  <a:t>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baseline="30000" dirty="0"/>
                  <a:t>+1</a:t>
                </a:r>
                <a:r>
                  <a:rPr lang="en-US" dirty="0"/>
                  <a:t>):	right input to gate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  <a:p>
                <a:pPr>
                  <a:spcBef>
                    <a:spcPts val="1776"/>
                  </a:spcBef>
                  <a:tabLst>
                    <a:tab pos="1590675" algn="l"/>
                  </a:tabLst>
                </a:pPr>
                <a:r>
                  <a:rPr lang="en-US" dirty="0"/>
                  <a:t>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baseline="30000" dirty="0"/>
                  <a:t>+2</a:t>
                </a:r>
                <a:r>
                  <a:rPr lang="en-US" dirty="0"/>
                  <a:t>):	output of gate #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3576"/>
                  </a:spcBef>
                  <a:buNone/>
                  <a:tabLst>
                    <a:tab pos="1590675" algn="l"/>
                  </a:tabLst>
                </a:pPr>
                <a:r>
                  <a:rPr lang="en-US" dirty="0"/>
                  <a:t>and   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input #j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1E75A-DB9C-1743-A6B2-8AFEB6DF2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2268" y="1020534"/>
                <a:ext cx="8931731" cy="3796395"/>
              </a:xfrm>
              <a:blipFill>
                <a:blip r:embed="rId2"/>
                <a:stretch>
                  <a:fillRect l="-994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C9AB805-5482-0646-9D77-AE1059DE8FE8}"/>
              </a:ext>
            </a:extLst>
          </p:cNvPr>
          <p:cNvGrpSpPr/>
          <p:nvPr/>
        </p:nvGrpSpPr>
        <p:grpSpPr>
          <a:xfrm>
            <a:off x="5212844" y="2220679"/>
            <a:ext cx="3897414" cy="2323713"/>
            <a:chOff x="5016899" y="2400296"/>
            <a:chExt cx="3897414" cy="232371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58AB8BD-45CD-9F45-803B-76714529812F}"/>
                </a:ext>
              </a:extLst>
            </p:cNvPr>
            <p:cNvGrpSpPr/>
            <p:nvPr/>
          </p:nvGrpSpPr>
          <p:grpSpPr>
            <a:xfrm>
              <a:off x="5016899" y="2400296"/>
              <a:ext cx="3897414" cy="2323713"/>
              <a:chOff x="4840707" y="3200396"/>
              <a:chExt cx="3897414" cy="2323713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DC142BB-FE25-8744-BC17-395927CF5B32}"/>
                  </a:ext>
                </a:extLst>
              </p:cNvPr>
              <p:cNvSpPr/>
              <p:nvPr/>
            </p:nvSpPr>
            <p:spPr>
              <a:xfrm>
                <a:off x="8040815" y="5055635"/>
                <a:ext cx="517065" cy="44521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7C5AB3F5-0B72-7F44-9F6A-D6B7CA8DC4E7}"/>
                      </a:ext>
                    </a:extLst>
                  </p:cNvPr>
                  <p:cNvSpPr txBox="1"/>
                  <p:nvPr/>
                </p:nvSpPr>
                <p:spPr>
                  <a:xfrm>
                    <a:off x="4840707" y="3200396"/>
                    <a:ext cx="3897414" cy="2323713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u="sng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example:</a:t>
                    </a:r>
                    <a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   x</a:t>
                    </a:r>
                    <a:r>
                      <a:rPr lang="en-US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1</a:t>
                    </a:r>
                    <a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=5, x</a:t>
                    </a:r>
                    <a:r>
                      <a:rPr lang="en-US" baseline="-25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2</a:t>
                    </a:r>
                    <a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=6, </a:t>
                    </a:r>
                    <a14:m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=1</a:t>
                    </a:r>
                  </a:p>
                  <a:p>
                    <a:pPr>
                      <a:spcBef>
                        <a:spcPts val="1200"/>
                      </a:spcBef>
                    </a:pPr>
                    <a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	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a14:m>
                    <a:r>
                      <a:rPr lang="en-US" baseline="30000" dirty="0">
                        <a:latin typeface="+mn-lt"/>
                      </a:rPr>
                      <a:t>-1</a:t>
                    </a:r>
                    <a:r>
                      <a:rPr lang="en-US" dirty="0">
                        <a:latin typeface="+mn-lt"/>
                      </a:rPr>
                      <a:t>, 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a14:m>
                    <a:r>
                      <a:rPr lang="en-US" baseline="30000" dirty="0">
                        <a:latin typeface="+mn-lt"/>
                      </a:rPr>
                      <a:t>-2</a:t>
                    </a:r>
                    <a:r>
                      <a:rPr lang="en-US" dirty="0">
                        <a:latin typeface="+mn-lt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a14:m>
                    <a:r>
                      <a:rPr lang="en-US" baseline="30000" dirty="0">
                        <a:latin typeface="+mn-lt"/>
                      </a:rPr>
                      <a:t>-3</a:t>
                    </a:r>
                    <a:r>
                      <a:rPr lang="en-US" dirty="0">
                        <a:latin typeface="+mn-lt"/>
                      </a:rPr>
                      <a:t> :  5,  6,  1</a:t>
                    </a:r>
                    <a:endParaRPr lang="en-US" dirty="0">
                      <a:latin typeface="+mn-lt"/>
                      <a:ea typeface="Cambria Math" panose="02040503050406030204" pitchFamily="18" charset="0"/>
                    </a:endParaRPr>
                  </a:p>
                  <a:p>
                    <a:pPr>
                      <a:spcBef>
                        <a:spcPts val="600"/>
                      </a:spcBef>
                    </a:pPr>
                    <a:r>
                      <a:rPr lang="en-US" sz="1600" dirty="0">
                        <a:latin typeface="+mn-lt"/>
                        <a:ea typeface="Cambria Math" panose="02040503050406030204" pitchFamily="18" charset="0"/>
                      </a:rPr>
                      <a:t>0:</a:t>
                    </a:r>
                    <a:r>
                      <a:rPr lang="en-US" dirty="0">
                        <a:ea typeface="Cambria Math" panose="02040503050406030204" pitchFamily="18" charset="0"/>
                      </a:rPr>
                      <a:t>	</a:t>
                    </a:r>
                    <a14:m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a14:m>
                    <a:r>
                      <a:rPr lang="en-US" baseline="30000" dirty="0">
                        <a:latin typeface="+mn-lt"/>
                      </a:rPr>
                      <a:t>0</a:t>
                    </a:r>
                    <a:r>
                      <a:rPr lang="en-US" dirty="0">
                        <a:latin typeface="+mn-lt"/>
                      </a:rPr>
                      <a:t>, 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a14:m>
                    <a:r>
                      <a:rPr lang="en-US" baseline="30000" dirty="0">
                        <a:latin typeface="+mn-lt"/>
                      </a:rPr>
                      <a:t>1</a:t>
                    </a:r>
                    <a:r>
                      <a:rPr lang="en-US" dirty="0">
                        <a:latin typeface="+mn-lt"/>
                      </a:rPr>
                      <a:t>, 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a14:m>
                    <a:r>
                      <a:rPr lang="en-US" baseline="30000" dirty="0">
                        <a:latin typeface="+mn-lt"/>
                      </a:rPr>
                      <a:t>2</a:t>
                    </a:r>
                    <a:r>
                      <a:rPr lang="en-US" dirty="0">
                        <a:latin typeface="+mn-lt"/>
                      </a:rPr>
                      <a:t>  :   5,  6,  11</a:t>
                    </a:r>
                  </a:p>
                  <a:p>
                    <a:pPr>
                      <a:spcBef>
                        <a:spcPts val="600"/>
                      </a:spcBef>
                    </a:pPr>
                    <a:r>
                      <a:rPr lang="en-US" sz="1800" dirty="0">
                        <a:latin typeface="+mn-lt"/>
                        <a:ea typeface="Cambria Math" panose="02040503050406030204" pitchFamily="18" charset="0"/>
                      </a:rPr>
                      <a:t>1:</a:t>
                    </a:r>
                    <a:r>
                      <a:rPr lang="en-US" dirty="0">
                        <a:ea typeface="Cambria Math" panose="02040503050406030204" pitchFamily="18" charset="0"/>
                      </a:rPr>
                      <a:t> 	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="0" i="0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oMath>
                    </a14:m>
                    <a:r>
                      <a:rPr lang="en-US" dirty="0"/>
                      <a:t>, 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a14:m>
                    <a:r>
                      <a:rPr lang="en-US" baseline="30000" dirty="0"/>
                      <a:t>4</a:t>
                    </a:r>
                    <a:r>
                      <a:rPr lang="en-US" dirty="0"/>
                      <a:t>, 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a14:m>
                    <a:r>
                      <a:rPr lang="en-US" baseline="30000" dirty="0"/>
                      <a:t>5</a:t>
                    </a:r>
                    <a:r>
                      <a:rPr lang="en-US" dirty="0"/>
                      <a:t> :  </a:t>
                    </a:r>
                    <a:r>
                      <a:rPr lang="en-US" dirty="0">
                        <a:latin typeface="+mn-lt"/>
                      </a:rPr>
                      <a:t>6,  1,  7</a:t>
                    </a:r>
                  </a:p>
                  <a:p>
                    <a:pPr>
                      <a:spcBef>
                        <a:spcPts val="600"/>
                      </a:spcBef>
                    </a:pPr>
                    <a:r>
                      <a:rPr lang="en-US" sz="1800" dirty="0">
                        <a:latin typeface="+mn-lt"/>
                        <a:ea typeface="Cambria Math" panose="02040503050406030204" pitchFamily="18" charset="0"/>
                      </a:rPr>
                      <a:t>2:</a:t>
                    </a:r>
                    <a:r>
                      <a:rPr lang="en-US" dirty="0">
                        <a:ea typeface="Cambria Math" panose="02040503050406030204" pitchFamily="18" charset="0"/>
                      </a:rPr>
                      <a:t> 	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b="0" i="0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oMath>
                    </a14:m>
                    <a:r>
                      <a:rPr lang="en-US" dirty="0"/>
                      <a:t>, 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a14:m>
                    <a:r>
                      <a:rPr lang="en-US" baseline="30000" dirty="0"/>
                      <a:t>7</a:t>
                    </a:r>
                    <a:r>
                      <a:rPr lang="en-US" dirty="0"/>
                      <a:t>, 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a14:m>
                    <a:r>
                      <a:rPr lang="en-US" baseline="30000" dirty="0"/>
                      <a:t>8</a:t>
                    </a:r>
                    <a:r>
                      <a:rPr lang="en-US" dirty="0"/>
                      <a:t> :  </a:t>
                    </a:r>
                    <a:r>
                      <a:rPr lang="en-US" dirty="0">
                        <a:latin typeface="+mn-lt"/>
                      </a:rPr>
                      <a:t>11,  7,  77</a:t>
                    </a:r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7C5AB3F5-0B72-7F44-9F6A-D6B7CA8DC4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0707" y="3200396"/>
                    <a:ext cx="3897414" cy="232371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258" t="-1604" r="-968" b="-4278"/>
                    </a:stretch>
                  </a:blipFill>
                  <a:ln w="28575">
                    <a:solidFill>
                      <a:srgbClr val="FF000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84E8604-6A82-3C42-BB8C-B54F7DAB22EA}"/>
                </a:ext>
              </a:extLst>
            </p:cNvPr>
            <p:cNvCxnSpPr/>
            <p:nvPr/>
          </p:nvCxnSpPr>
          <p:spPr>
            <a:xfrm>
              <a:off x="5453741" y="3337972"/>
              <a:ext cx="307995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BA41C1-8832-404D-B33B-AF1D322A938C}"/>
                  </a:ext>
                </a:extLst>
              </p:cNvPr>
              <p:cNvSpPr txBox="1"/>
              <p:nvPr/>
            </p:nvSpPr>
            <p:spPr>
              <a:xfrm>
                <a:off x="3377090" y="4266628"/>
                <a:ext cx="20100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for j = 1, …,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>
                    <a:latin typeface="+mn-lt"/>
                  </a:rPr>
                  <a:t>      </a:t>
                </a:r>
              </a:p>
              <a:p>
                <a:pPr algn="l"/>
                <a:r>
                  <a:rPr lang="en-US" sz="2000" dirty="0">
                    <a:latin typeface="+mn-lt"/>
                  </a:rPr>
                  <a:t>    (all inputs)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BA41C1-8832-404D-B33B-AF1D322A9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090" y="4266628"/>
                <a:ext cx="2010037" cy="707886"/>
              </a:xfrm>
              <a:prstGeom prst="rect">
                <a:avLst/>
              </a:prstGeom>
              <a:blipFill>
                <a:blip r:embed="rId4"/>
                <a:stretch>
                  <a:fillRect l="-3125" t="-5357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56C736-1F50-B448-ABE5-D096C397F1EA}"/>
                  </a:ext>
                </a:extLst>
              </p:cNvPr>
              <p:cNvSpPr txBox="1"/>
              <p:nvPr/>
            </p:nvSpPr>
            <p:spPr>
              <a:xfrm>
                <a:off x="2392397" y="922460"/>
                <a:ext cx="67072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(prover uses FFT to compute coefficients of P in time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000" dirty="0">
                    <a:latin typeface="+mn-lt"/>
                  </a:rPr>
                  <a:t> 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E56C736-1F50-B448-ABE5-D096C397F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397" y="922460"/>
                <a:ext cx="6707221" cy="400110"/>
              </a:xfrm>
              <a:prstGeom prst="rect">
                <a:avLst/>
              </a:prstGeom>
              <a:blipFill>
                <a:blip r:embed="rId5"/>
                <a:stretch>
                  <a:fillRect l="-945" t="-606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00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80C48C-119B-4F48-BF0A-9AC4DAEB500E}"/>
              </a:ext>
            </a:extLst>
          </p:cNvPr>
          <p:cNvSpPr/>
          <p:nvPr/>
        </p:nvSpPr>
        <p:spPr>
          <a:xfrm>
            <a:off x="816429" y="1502227"/>
            <a:ext cx="7282542" cy="1583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35620-EA94-B444-830D-5D782200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gates of the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3192"/>
                <a:ext cx="8686800" cy="40903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Step 3</a:t>
                </a:r>
                <a:r>
                  <a:rPr lang="en-US" dirty="0"/>
                  <a:t>:   encode gate types using a </a:t>
                </a:r>
                <a:r>
                  <a:rPr lang="en-US" i="1" u="sng" dirty="0"/>
                  <a:t>selector</a:t>
                </a:r>
                <a:r>
                  <a:rPr lang="en-US" dirty="0"/>
                  <a:t> polynomial  S(X)</a:t>
                </a:r>
              </a:p>
              <a:p>
                <a:pPr marL="0" indent="0">
                  <a:buNone/>
                </a:pPr>
                <a:r>
                  <a:rPr lang="en-US" dirty="0"/>
                  <a:t>	define  S(X)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/>
                  <a:t>[X]   such that   ∀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=0,…,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   </a:t>
                </a:r>
              </a:p>
              <a:p>
                <a:pPr marL="0" indent="0">
                  <a:buNone/>
                </a:pPr>
                <a:r>
                  <a:rPr lang="en-US" dirty="0"/>
                  <a:t>		S(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) = 1   if   gate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 is an addition gate</a:t>
                </a:r>
              </a:p>
              <a:p>
                <a:pPr marL="0" indent="0">
                  <a:buNone/>
                </a:pPr>
                <a:r>
                  <a:rPr lang="en-US" dirty="0"/>
                  <a:t>		S(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) = 0   if   gate #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  is a multiplication gate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spcBef>
                    <a:spcPts val="2976"/>
                  </a:spcBef>
                  <a:buNone/>
                </a:pPr>
                <a:r>
                  <a:rPr lang="en-US" dirty="0"/>
                  <a:t>Then, ∀ x ∈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gates</a:t>
                </a:r>
                <a:r>
                  <a:rPr lang="en-US" dirty="0"/>
                  <a:t> = { 1,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dirty="0"/>
                  <a:t>, …,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r>
                  <a:rPr lang="en-US" baseline="30000" dirty="0"/>
                  <a:t> </a:t>
                </a:r>
                <a:r>
                  <a:rPr lang="en-US" dirty="0"/>
                  <a:t>}:</a:t>
                </a:r>
              </a:p>
              <a:p>
                <a:pPr marL="0" indent="0">
                  <a:spcBef>
                    <a:spcPts val="1824"/>
                  </a:spcBef>
                  <a:buNone/>
                </a:pPr>
                <a:r>
                  <a:rPr lang="en-US" dirty="0"/>
                  <a:t>		S(x)</a:t>
                </a:r>
                <a:r>
                  <a:rPr lang="en-US" sz="2800" dirty="0"/>
                  <a:t>⋅[</a:t>
                </a:r>
                <a:r>
                  <a:rPr lang="en-US" dirty="0"/>
                  <a:t>P(x) + 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x)</a:t>
                </a:r>
                <a:r>
                  <a:rPr lang="en-US" sz="2800" dirty="0"/>
                  <a:t>]</a:t>
                </a:r>
                <a:r>
                  <a:rPr lang="en-US" dirty="0"/>
                  <a:t>  + </a:t>
                </a:r>
                <a:r>
                  <a:rPr lang="en-US" sz="2800" dirty="0"/>
                  <a:t>(</a:t>
                </a:r>
                <a:r>
                  <a:rPr lang="en-US" dirty="0"/>
                  <a:t>1 – S(x)</a:t>
                </a:r>
                <a:r>
                  <a:rPr lang="en-US" sz="2800" dirty="0"/>
                  <a:t>)</a:t>
                </a:r>
                <a:r>
                  <a:rPr lang="en-US" dirty="0"/>
                  <a:t>⋅P(x)⋅P(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x)  =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0A9-3F41-894C-BD76-C81C430C3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3192"/>
                <a:ext cx="8686800" cy="4090308"/>
              </a:xfrm>
              <a:blipFill>
                <a:blip r:embed="rId2"/>
                <a:stretch>
                  <a:fillRect l="-1170" t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9CA3AD-523C-624D-B5BE-3662403D4468}"/>
                  </a:ext>
                </a:extLst>
              </p:cNvPr>
              <p:cNvSpPr txBox="1"/>
              <p:nvPr/>
            </p:nvSpPr>
            <p:spPr>
              <a:xfrm>
                <a:off x="6874328" y="4343401"/>
                <a:ext cx="10922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x)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9CA3AD-523C-624D-B5BE-3662403D4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328" y="4343401"/>
                <a:ext cx="1092287" cy="461665"/>
              </a:xfrm>
              <a:prstGeom prst="rect">
                <a:avLst/>
              </a:prstGeom>
              <a:blipFill>
                <a:blip r:embed="rId3"/>
                <a:stretch>
                  <a:fillRect l="-9195" t="-13514" r="-8046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F64AFED-9BB1-444D-B5D7-6DCAC3D7642F}"/>
              </a:ext>
            </a:extLst>
          </p:cNvPr>
          <p:cNvSpPr/>
          <p:nvPr/>
        </p:nvSpPr>
        <p:spPr>
          <a:xfrm>
            <a:off x="255181" y="3604438"/>
            <a:ext cx="8261498" cy="130780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8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3458-BBDA-124F-93FB-03B979B9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circuit wiring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6512B-A0C4-D24A-9C2F-192CCEAB36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83821"/>
                <a:ext cx="8539843" cy="398172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Step 4</a:t>
                </a:r>
                <a:r>
                  <a:rPr lang="en-US" dirty="0"/>
                  <a:t>:   encode the wires of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-2</a:t>
                </a:r>
                <a:r>
                  <a:rPr lang="en-US" dirty="0"/>
                  <a:t>) = 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1</a:t>
                </a:r>
                <a:r>
                  <a:rPr lang="en-US" dirty="0"/>
                  <a:t>) = 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3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baseline="30000" dirty="0"/>
                  <a:t>	</a:t>
                </a:r>
                <a:r>
                  <a:rPr lang="en-US" dirty="0"/>
                  <a:t>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-1</a:t>
                </a:r>
                <a:r>
                  <a:rPr lang="en-US" dirty="0"/>
                  <a:t>) = P(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0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	P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2</a:t>
                </a:r>
                <a:r>
                  <a:rPr lang="en-US" dirty="0"/>
                  <a:t>) = 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6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	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-3</a:t>
                </a:r>
                <a:r>
                  <a:rPr lang="en-US" dirty="0"/>
                  <a:t>) = P(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4</a:t>
                </a:r>
                <a:r>
                  <a:rPr lang="en-US" dirty="0"/>
                  <a:t>)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Define a polynomial   W: H ⇾ H   that implements a rotation:</a:t>
                </a:r>
              </a:p>
              <a:p>
                <a:pPr marL="0" indent="0">
                  <a:buNone/>
                </a:pPr>
                <a:r>
                  <a:rPr lang="en-US" dirty="0"/>
                  <a:t>	W(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-2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1</a:t>
                </a:r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3</a:t>
                </a:r>
                <a:r>
                  <a:rPr lang="en-US" dirty="0"/>
                  <a:t>) =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3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-2 </a:t>
                </a:r>
                <a:r>
                  <a:rPr lang="en-US" dirty="0"/>
                  <a:t>)  ,     W(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-1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0</a:t>
                </a:r>
                <a:r>
                  <a:rPr lang="en-US" dirty="0"/>
                  <a:t>) =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0</a:t>
                </a:r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aseline="30000" dirty="0"/>
                  <a:t>-1</a:t>
                </a:r>
                <a:r>
                  <a:rPr lang="en-US" dirty="0"/>
                  <a:t>) ,  …</a:t>
                </a:r>
                <a:endParaRPr lang="en-US" baseline="30000" dirty="0"/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b="1" u="sng" dirty="0"/>
                  <a:t>Lemma</a:t>
                </a:r>
                <a:r>
                  <a:rPr lang="en-US" dirty="0"/>
                  <a:t>:   ∀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∈H:   P(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 = P(W(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))   ⇒   wire constraints are satisfied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C6512B-A0C4-D24A-9C2F-192CCEAB36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83821"/>
                <a:ext cx="8539843" cy="3981721"/>
              </a:xfrm>
              <a:blipFill>
                <a:blip r:embed="rId2"/>
                <a:stretch>
                  <a:fillRect l="-1189" t="-955" r="-297" b="-1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A06E987-B321-6644-B058-AEF1152C8F56}"/>
              </a:ext>
            </a:extLst>
          </p:cNvPr>
          <p:cNvGrpSpPr/>
          <p:nvPr/>
        </p:nvGrpSpPr>
        <p:grpSpPr>
          <a:xfrm>
            <a:off x="5016896" y="1085848"/>
            <a:ext cx="3964740" cy="2323713"/>
            <a:chOff x="4902596" y="2400296"/>
            <a:chExt cx="3964740" cy="23237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39AB876-1FC8-DB4E-8C30-C56F0E1095EB}"/>
                    </a:ext>
                  </a:extLst>
                </p:cNvPr>
                <p:cNvSpPr txBox="1"/>
                <p:nvPr/>
              </p:nvSpPr>
              <p:spPr>
                <a:xfrm>
                  <a:off x="4902596" y="2400296"/>
                  <a:ext cx="3964740" cy="2323713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u="sng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example:</a:t>
                  </a:r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x</a:t>
                  </a:r>
                  <a:r>
                    <a:rPr lang="en-US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1</a:t>
                  </a:r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=5, x</a:t>
                  </a:r>
                  <a:r>
                    <a:rPr lang="en-US" baseline="-25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2</a:t>
                  </a:r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=6 ,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=1</a:t>
                  </a:r>
                </a:p>
                <a:p>
                  <a:pPr>
                    <a:spcBef>
                      <a:spcPts val="1200"/>
                    </a:spcBef>
                  </a:pPr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>
                      <a:latin typeface="+mn-lt"/>
                    </a:rPr>
                    <a:t>-1</a:t>
                  </a:r>
                  <a:r>
                    <a:rPr lang="en-US" dirty="0">
                      <a:latin typeface="+mn-lt"/>
                    </a:rPr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>
                      <a:latin typeface="+mn-lt"/>
                    </a:rPr>
                    <a:t>-2</a:t>
                  </a:r>
                  <a:r>
                    <a:rPr lang="en-US" dirty="0">
                      <a:latin typeface="+mn-lt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>
                      <a:latin typeface="+mn-lt"/>
                    </a:rPr>
                    <a:t>-3</a:t>
                  </a:r>
                  <a:r>
                    <a:rPr lang="en-US" dirty="0">
                      <a:latin typeface="+mn-lt"/>
                    </a:rPr>
                    <a:t> :  </a:t>
                  </a:r>
                  <a:r>
                    <a:rPr lang="en-US" b="1" dirty="0">
                      <a:latin typeface="+mn-lt"/>
                    </a:rPr>
                    <a:t>5,  </a:t>
                  </a:r>
                  <a:r>
                    <a:rPr lang="en-US" b="1" dirty="0">
                      <a:solidFill>
                        <a:srgbClr val="00B050"/>
                      </a:solidFill>
                      <a:latin typeface="+mn-lt"/>
                    </a:rPr>
                    <a:t>6</a:t>
                  </a:r>
                  <a:r>
                    <a:rPr lang="en-US" b="1" dirty="0">
                      <a:latin typeface="+mn-lt"/>
                    </a:rPr>
                    <a:t>,  </a:t>
                  </a:r>
                  <a:r>
                    <a:rPr lang="en-US" b="1" dirty="0">
                      <a:solidFill>
                        <a:srgbClr val="C00000"/>
                      </a:solidFill>
                      <a:latin typeface="+mn-lt"/>
                    </a:rPr>
                    <a:t>1</a:t>
                  </a:r>
                  <a:endParaRPr lang="en-US" b="1" dirty="0">
                    <a:solidFill>
                      <a:srgbClr val="C00000"/>
                    </a:solidFill>
                    <a:latin typeface="+mn-lt"/>
                    <a:ea typeface="Cambria Math" panose="02040503050406030204" pitchFamily="18" charset="0"/>
                  </a:endParaRPr>
                </a:p>
                <a:p>
                  <a:pPr>
                    <a:spcBef>
                      <a:spcPts val="600"/>
                    </a:spcBef>
                  </a:pPr>
                  <a:r>
                    <a:rPr lang="en-US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>
                      <a:latin typeface="+mn-lt"/>
                    </a:rPr>
                    <a:t>0</a:t>
                  </a:r>
                  <a:r>
                    <a:rPr lang="en-US" dirty="0">
                      <a:latin typeface="+mn-lt"/>
                    </a:rPr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>
                      <a:latin typeface="+mn-lt"/>
                    </a:rPr>
                    <a:t>1</a:t>
                  </a:r>
                  <a:r>
                    <a:rPr lang="en-US" dirty="0">
                      <a:latin typeface="+mn-lt"/>
                    </a:rPr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>
                      <a:latin typeface="+mn-lt"/>
                    </a:rPr>
                    <a:t>2</a:t>
                  </a:r>
                  <a:r>
                    <a:rPr lang="en-US" dirty="0">
                      <a:latin typeface="+mn-lt"/>
                    </a:rPr>
                    <a:t>  :   </a:t>
                  </a:r>
                  <a:r>
                    <a:rPr lang="en-US" b="1" dirty="0">
                      <a:latin typeface="+mn-lt"/>
                    </a:rPr>
                    <a:t>5,  </a:t>
                  </a:r>
                  <a:r>
                    <a:rPr lang="en-US" b="1" dirty="0">
                      <a:solidFill>
                        <a:srgbClr val="00B050"/>
                      </a:solidFill>
                      <a:latin typeface="+mn-lt"/>
                    </a:rPr>
                    <a:t>6</a:t>
                  </a:r>
                  <a:r>
                    <a:rPr lang="en-US" b="1" dirty="0">
                      <a:latin typeface="+mn-lt"/>
                    </a:rPr>
                    <a:t>,  </a:t>
                  </a:r>
                  <a:r>
                    <a:rPr lang="en-US" b="1" dirty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</a:rPr>
                    <a:t>11</a:t>
                  </a:r>
                </a:p>
                <a:p>
                  <a:pPr>
                    <a:spcBef>
                      <a:spcPts val="600"/>
                    </a:spcBef>
                  </a:pPr>
                  <a:r>
                    <a:rPr lang="en-US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en-US" dirty="0"/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/>
                    <a:t>4</a:t>
                  </a:r>
                  <a:r>
                    <a:rPr lang="en-US" dirty="0"/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/>
                    <a:t>5</a:t>
                  </a:r>
                  <a:r>
                    <a:rPr lang="en-US" dirty="0"/>
                    <a:t> :  </a:t>
                  </a:r>
                  <a:r>
                    <a:rPr lang="en-US" b="1" dirty="0">
                      <a:solidFill>
                        <a:srgbClr val="00B050"/>
                      </a:solidFill>
                      <a:latin typeface="+mn-lt"/>
                    </a:rPr>
                    <a:t>6</a:t>
                  </a:r>
                  <a:r>
                    <a:rPr lang="en-US" b="1" dirty="0">
                      <a:latin typeface="+mn-lt"/>
                    </a:rPr>
                    <a:t>,  </a:t>
                  </a:r>
                  <a:r>
                    <a:rPr lang="en-US" b="1" dirty="0">
                      <a:solidFill>
                        <a:srgbClr val="C00000"/>
                      </a:solidFill>
                      <a:latin typeface="+mn-lt"/>
                    </a:rPr>
                    <a:t>1</a:t>
                  </a:r>
                  <a:r>
                    <a:rPr lang="en-US" b="1" dirty="0">
                      <a:latin typeface="+mn-lt"/>
                    </a:rPr>
                    <a:t>,  </a:t>
                  </a:r>
                  <a:r>
                    <a:rPr lang="en-US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</a:rPr>
                    <a:t>7</a:t>
                  </a:r>
                </a:p>
                <a:p>
                  <a:pPr>
                    <a:spcBef>
                      <a:spcPts val="600"/>
                    </a:spcBef>
                  </a:pPr>
                  <a:r>
                    <a:rPr lang="en-US" dirty="0">
                      <a:ea typeface="Cambria Math" panose="02040503050406030204" pitchFamily="18" charset="0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0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a14:m>
                  <a:r>
                    <a:rPr lang="en-US" dirty="0"/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/>
                    <a:t>7</a:t>
                  </a:r>
                  <a:r>
                    <a:rPr lang="en-US" dirty="0"/>
                    <a:t>, 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baseline="30000" dirty="0"/>
                    <a:t>8</a:t>
                  </a:r>
                  <a:r>
                    <a:rPr lang="en-US" dirty="0"/>
                    <a:t> :  </a:t>
                  </a:r>
                  <a:r>
                    <a:rPr lang="en-US" b="1" dirty="0">
                      <a:solidFill>
                        <a:schemeClr val="accent6">
                          <a:lumMod val="75000"/>
                        </a:schemeClr>
                      </a:solidFill>
                      <a:latin typeface="+mn-lt"/>
                    </a:rPr>
                    <a:t>11</a:t>
                  </a:r>
                  <a:r>
                    <a:rPr lang="en-US" b="1" dirty="0">
                      <a:latin typeface="+mn-lt"/>
                    </a:rPr>
                    <a:t>,  </a:t>
                  </a:r>
                  <a:r>
                    <a:rPr lang="en-US" b="1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</a:rPr>
                    <a:t>7</a:t>
                  </a:r>
                  <a:r>
                    <a:rPr lang="en-US" b="1" dirty="0">
                      <a:latin typeface="+mn-lt"/>
                    </a:rPr>
                    <a:t>,  77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39AB876-1FC8-DB4E-8C30-C56F0E1095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2596" y="2400296"/>
                  <a:ext cx="3964740" cy="2323713"/>
                </a:xfrm>
                <a:prstGeom prst="rect">
                  <a:avLst/>
                </a:prstGeom>
                <a:blipFill>
                  <a:blip r:embed="rId3"/>
                  <a:stretch>
                    <a:fillRect l="-2222" t="-1613" r="-952" b="-4301"/>
                  </a:stretch>
                </a:blipFill>
                <a:ln w="28575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77D92C4-532F-4C4A-98A3-B03A004D8287}"/>
                </a:ext>
              </a:extLst>
            </p:cNvPr>
            <p:cNvCxnSpPr/>
            <p:nvPr/>
          </p:nvCxnSpPr>
          <p:spPr>
            <a:xfrm>
              <a:off x="5339438" y="3337972"/>
              <a:ext cx="307995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2A2889-4104-9A48-883D-3D9FCA0B3535}"/>
              </a:ext>
            </a:extLst>
          </p:cNvPr>
          <p:cNvCxnSpPr/>
          <p:nvPr/>
        </p:nvCxnSpPr>
        <p:spPr>
          <a:xfrm>
            <a:off x="7845118" y="1967023"/>
            <a:ext cx="0" cy="18607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B6254E-B8F1-E747-9831-4FA7A9300B1A}"/>
              </a:ext>
            </a:extLst>
          </p:cNvPr>
          <p:cNvCxnSpPr>
            <a:cxnSpLocks/>
          </p:cNvCxnSpPr>
          <p:nvPr/>
        </p:nvCxnSpPr>
        <p:spPr>
          <a:xfrm flipH="1">
            <a:off x="7589937" y="2385680"/>
            <a:ext cx="205562" cy="24587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Left Brace 4">
            <a:extLst>
              <a:ext uri="{FF2B5EF4-FFF2-40B4-BE49-F238E27FC236}">
                <a16:creationId xmlns:a16="http://schemas.microsoft.com/office/drawing/2014/main" id="{32EEF083-0486-1540-A010-6A937ECE9FD5}"/>
              </a:ext>
            </a:extLst>
          </p:cNvPr>
          <p:cNvSpPr/>
          <p:nvPr/>
        </p:nvSpPr>
        <p:spPr>
          <a:xfrm>
            <a:off x="680484" y="1690577"/>
            <a:ext cx="276446" cy="16267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499D-3CBB-9A42-8813-4DFEEFA8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Encoding the circuit wiring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333BB1-019A-044A-BA45-56150A8F6F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Problem</a:t>
                </a:r>
                <a:r>
                  <a:rPr lang="en-US" dirty="0"/>
                  <a:t>:    the constraint   P(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 = P(W(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))    has degree  d</a:t>
                </a:r>
                <a:r>
                  <a:rPr lang="en-US" baseline="30000" dirty="0"/>
                  <a:t>2</a:t>
                </a:r>
                <a:endParaRPr lang="en-US" dirty="0"/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⇒   prover would need to manipulate polynomials of degree d</a:t>
                </a:r>
                <a:r>
                  <a:rPr lang="en-US" baseline="30000" dirty="0"/>
                  <a:t>2</a:t>
                </a:r>
              </a:p>
              <a:p>
                <a:pPr marL="0" indent="0">
                  <a:spcBef>
                    <a:spcPts val="1776"/>
                  </a:spcBef>
                  <a:buNone/>
                </a:pPr>
                <a:r>
                  <a:rPr lang="en-US" dirty="0"/>
                  <a:t>	⇒   quadratic time prover !!     (goal:  linear time prover)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Cute trick:	use prod-check proof to reduce this to a </a:t>
                </a:r>
                <a:br>
                  <a:rPr lang="en-US" dirty="0"/>
                </a:br>
                <a:r>
                  <a:rPr lang="en-US" dirty="0"/>
                  <a:t>			constraint of linear degree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333BB1-019A-044A-BA45-56150A8F6F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686800" cy="3818430"/>
              </a:xfrm>
              <a:blipFill>
                <a:blip r:embed="rId2"/>
                <a:stretch>
                  <a:fillRect l="-1170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837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070B0-7518-F742-91E1-B8C0C89F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Reducing wiring check to a linear degree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BEEBE2-5AEE-214E-9B1D-9C09C9D167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610" y="998131"/>
                <a:ext cx="8686800" cy="41453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u="sng" dirty="0"/>
                  <a:t>Lemma</a:t>
                </a:r>
                <a:r>
                  <a:rPr lang="en-US" sz="2000" dirty="0"/>
                  <a:t>:   P(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) = P(W(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))  for all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∈H    if and only if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)≡1</m:t>
                    </m:r>
                  </m:oMath>
                </a14:m>
                <a:r>
                  <a:rPr lang="en-US" sz="2000" dirty="0"/>
                  <a:t>,</a:t>
                </a:r>
              </a:p>
              <a:p>
                <a:pPr marL="0" indent="0">
                  <a:buNone/>
                </a:pPr>
                <a:r>
                  <a:rPr lang="en-US" sz="2000" dirty="0"/>
                  <a:t>	where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den>
                        </m:f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To prove that 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</a:rPr>
                      <m:t>≡1</m:t>
                    </m:r>
                  </m:oMath>
                </a14:m>
                <a:r>
                  <a:rPr lang="en-US" sz="2000" dirty="0"/>
                  <a:t>   do:</a:t>
                </a:r>
              </a:p>
              <a:p>
                <a:pPr marL="0" indent="0">
                  <a:buNone/>
                </a:pPr>
                <a:r>
                  <a:rPr lang="en-US" sz="2000" dirty="0"/>
                  <a:t>	(1)	verifier chooses random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∈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	(2)	prover builds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(X)   </a:t>
                </a:r>
                <a:r>
                  <a:rPr lang="en-US" sz="2000" dirty="0" err="1"/>
                  <a:t>s.t.</a:t>
                </a:r>
                <a:r>
                  <a:rPr lang="en-US" sz="2000" dirty="0"/>
                  <a:t>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en-US" sz="2000" dirty="0"/>
                  <a:t>     for all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∈H</a:t>
                </a:r>
              </a:p>
              <a:p>
                <a:pPr marL="0" indent="0">
                  <a:spcBef>
                    <a:spcPts val="1080"/>
                  </a:spcBef>
                  <a:buNone/>
                </a:pPr>
                <a:r>
                  <a:rPr lang="en-US" sz="2000" dirty="0"/>
                  <a:t>	(3)	run prod-check to prove  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/>
              </a:p>
              <a:p>
                <a:pPr marL="0" indent="0">
                  <a:spcBef>
                    <a:spcPts val="1080"/>
                  </a:spcBef>
                  <a:buNone/>
                </a:pPr>
                <a:r>
                  <a:rPr lang="en-US" sz="2000" dirty="0"/>
                  <a:t>	(4)	validate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:  run zero-test to prove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) = 0   for all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∈H  where</a:t>
                </a:r>
              </a:p>
              <a:p>
                <a:pPr marL="0" indent="0">
                  <a:spcBef>
                    <a:spcPts val="1080"/>
                  </a:spcBef>
                  <a:buNone/>
                </a:pPr>
                <a:r>
                  <a:rPr lang="en-US" sz="2000" dirty="0"/>
                  <a:t>		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(x)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/>
                  <a:t>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)  –  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BEEBE2-5AEE-214E-9B1D-9C09C9D167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610" y="998131"/>
                <a:ext cx="8686800" cy="4145369"/>
              </a:xfrm>
              <a:blipFill>
                <a:blip r:embed="rId2"/>
                <a:stretch>
                  <a:fillRect l="-584" t="-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457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C20A-002F-D94E-9D87-D5CB1740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final  (S, P, V)  SNARK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E839A-72DF-4349-BABB-C8EAEA1E38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973067"/>
                <a:ext cx="8229600" cy="731776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/>
                  <a:t>Setup(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):   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 = ( poly commitment to  S(X)  and  W(X) 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E839A-72DF-4349-BABB-C8EAEA1E38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73067"/>
                <a:ext cx="8229600" cy="731776"/>
              </a:xfrm>
              <a:blipFill>
                <a:blip r:embed="rId2"/>
                <a:stretch>
                  <a:fillRect t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8DAD7E-1336-8445-B383-594E29E4C119}"/>
                  </a:ext>
                </a:extLst>
              </p:cNvPr>
              <p:cNvSpPr txBox="1"/>
              <p:nvPr/>
            </p:nvSpPr>
            <p:spPr>
              <a:xfrm>
                <a:off x="747686" y="1545350"/>
                <a:ext cx="21275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14:m>
                  <m:oMath xmlns:m="http://schemas.openxmlformats.org/officeDocument/2006/math"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98DAD7E-1336-8445-B383-594E29E4C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86" y="1545350"/>
                <a:ext cx="2127505" cy="461665"/>
              </a:xfrm>
              <a:prstGeom prst="rect">
                <a:avLst/>
              </a:prstGeom>
              <a:blipFill>
                <a:blip r:embed="rId3"/>
                <a:stretch>
                  <a:fillRect l="-4762" t="-10811" r="-357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E482C-7BA3-4E4E-895A-56E10926ACE3}"/>
                  </a:ext>
                </a:extLst>
              </p:cNvPr>
              <p:cNvSpPr txBox="1"/>
              <p:nvPr/>
            </p:nvSpPr>
            <p:spPr>
              <a:xfrm>
                <a:off x="5804555" y="1545350"/>
                <a:ext cx="22050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</a:t>
                </a:r>
                <a14:m>
                  <m:oMath xmlns:m="http://schemas.openxmlformats.org/officeDocument/2006/math"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u="sng" baseline="-2500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u="sng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CE482C-7BA3-4E4E-895A-56E10926A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55" y="1545350"/>
                <a:ext cx="2205091" cy="461665"/>
              </a:xfrm>
              <a:prstGeom prst="rect">
                <a:avLst/>
              </a:prstGeom>
              <a:blipFill>
                <a:blip r:embed="rId4"/>
                <a:stretch>
                  <a:fillRect l="-4000" t="-10811" r="-4000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235E04-CE2B-8D44-A0E4-C0C948F2BF07}"/>
                  </a:ext>
                </a:extLst>
              </p:cNvPr>
              <p:cNvSpPr txBox="1"/>
              <p:nvPr/>
            </p:nvSpPr>
            <p:spPr>
              <a:xfrm>
                <a:off x="5804555" y="2129939"/>
                <a:ext cx="2812180" cy="49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build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|)</m:t>
                        </m:r>
                      </m:sup>
                    </m:sSubSup>
                    <m:r>
                      <m:rPr>
                        <m:nor/>
                      </m:rPr>
                      <a:rPr lang="en-US" sz="2000" dirty="0"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sz="2000" dirty="0">
                        <a:ea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000" dirty="0"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235E04-CE2B-8D44-A0E4-C0C948F2B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555" y="2129939"/>
                <a:ext cx="2812180" cy="499945"/>
              </a:xfrm>
              <a:prstGeom prst="rect">
                <a:avLst/>
              </a:prstGeom>
              <a:blipFill>
                <a:blip r:embed="rId5"/>
                <a:stretch>
                  <a:fillRect l="-179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39A10-FEF2-C447-B8B7-38F5463CA724}"/>
                  </a:ext>
                </a:extLst>
              </p:cNvPr>
              <p:cNvSpPr txBox="1"/>
              <p:nvPr/>
            </p:nvSpPr>
            <p:spPr>
              <a:xfrm>
                <a:off x="673050" y="2117006"/>
                <a:ext cx="2704843" cy="49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+mn-lt"/>
                  </a:rPr>
                  <a:t>build    P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(≤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[X]</a:t>
                </a:r>
                <a:r>
                  <a:rPr lang="en-US" sz="2000" dirty="0"/>
                  <a:t> 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339A10-FEF2-C447-B8B7-38F5463CA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50" y="2117006"/>
                <a:ext cx="2704843" cy="499945"/>
              </a:xfrm>
              <a:prstGeom prst="rect">
                <a:avLst/>
              </a:prstGeom>
              <a:blipFill>
                <a:blip r:embed="rId6"/>
                <a:stretch>
                  <a:fillRect l="-186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EDA9ABBC-ADBD-2441-BC82-E936F142B526}"/>
              </a:ext>
            </a:extLst>
          </p:cNvPr>
          <p:cNvGrpSpPr/>
          <p:nvPr/>
        </p:nvGrpSpPr>
        <p:grpSpPr>
          <a:xfrm>
            <a:off x="584631" y="2670720"/>
            <a:ext cx="8121245" cy="2321085"/>
            <a:chOff x="845672" y="2639521"/>
            <a:chExt cx="8121245" cy="232108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8863200-D1AE-7143-9A6B-156AF028DD9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657" y="4898573"/>
              <a:ext cx="73805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10A37D9-768B-C74F-AFE8-C6577C0F6134}"/>
                    </a:ext>
                  </a:extLst>
                </p:cNvPr>
                <p:cNvSpPr txBox="1"/>
                <p:nvPr/>
              </p:nvSpPr>
              <p:spPr>
                <a:xfrm>
                  <a:off x="845672" y="2639521"/>
                  <a:ext cx="8121245" cy="23210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+mn-lt"/>
                    </a:rPr>
                    <a:t>Prove:  </a:t>
                  </a:r>
                </a:p>
                <a:p>
                  <a:pPr>
                    <a:spcBef>
                      <a:spcPts val="1200"/>
                    </a:spcBef>
                    <a:tabLst>
                      <a:tab pos="336550" algn="l"/>
                      <a:tab pos="6624638" algn="l"/>
                    </a:tabLst>
                  </a:pPr>
                  <a:r>
                    <a:rPr lang="en-US" sz="2000" dirty="0">
                      <a:latin typeface="+mn-lt"/>
                    </a:rPr>
                    <a:t>	(1)   S(x)⋅[P(x) + P(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x)]  + (1 – S(x))⋅P(x)⋅P(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x)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P(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a14:m>
                  <a:r>
                    <a:rPr lang="en-US" sz="2000" baseline="30000" dirty="0">
                      <a:latin typeface="+mn-lt"/>
                    </a:rPr>
                    <a:t>2</a:t>
                  </a:r>
                  <a:r>
                    <a:rPr lang="en-US" sz="2000" dirty="0">
                      <a:latin typeface="+mn-lt"/>
                    </a:rPr>
                    <a:t>x)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	</a:t>
                  </a:r>
                  <a:r>
                    <a:rPr lang="en-US" sz="2000" dirty="0"/>
                    <a:t>∀ x ∈ </a:t>
                  </a:r>
                  <a:r>
                    <a:rPr lang="en-US" sz="2000" dirty="0" err="1"/>
                    <a:t>H</a:t>
                  </a:r>
                  <a:r>
                    <a:rPr lang="en-US" sz="2000" baseline="-25000" dirty="0" err="1"/>
                    <a:t>gates</a:t>
                  </a:r>
                  <a:r>
                    <a:rPr lang="en-US" sz="2000" dirty="0"/>
                    <a:t> </a:t>
                  </a:r>
                  <a:endParaRPr lang="en-US" sz="2000" dirty="0">
                    <a:latin typeface="+mn-lt"/>
                  </a:endParaRPr>
                </a:p>
                <a:p>
                  <a:pPr>
                    <a:spcBef>
                      <a:spcPts val="1200"/>
                    </a:spcBef>
                    <a:tabLst>
                      <a:tab pos="336550" algn="l"/>
                      <a:tab pos="6624638" algn="l"/>
                    </a:tabLst>
                  </a:pPr>
                  <a:r>
                    <a:rPr lang="en-US" sz="2000" dirty="0">
                      <a:latin typeface="+mn-lt"/>
                    </a:rPr>
                    <a:t>	(2)   P(x)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(x)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	</a:t>
                  </a:r>
                  <a:r>
                    <a:rPr lang="en-US" sz="2000" dirty="0"/>
                    <a:t>∀ x ∈ </a:t>
                  </a:r>
                  <a:r>
                    <a:rPr lang="en-US" sz="2000" dirty="0" err="1"/>
                    <a:t>H</a:t>
                  </a:r>
                  <a:r>
                    <a:rPr lang="en-US" sz="2000" baseline="-25000" dirty="0" err="1"/>
                    <a:t>inp</a:t>
                  </a:r>
                  <a:r>
                    <a:rPr lang="en-US" sz="2000" dirty="0"/>
                    <a:t> </a:t>
                  </a:r>
                  <a:endParaRPr lang="en-US" sz="2000" dirty="0">
                    <a:latin typeface="+mn-lt"/>
                  </a:endParaRPr>
                </a:p>
                <a:p>
                  <a:pPr>
                    <a:spcBef>
                      <a:spcPts val="1200"/>
                    </a:spcBef>
                    <a:tabLst>
                      <a:tab pos="336550" algn="l"/>
                      <a:tab pos="6624638" algn="l"/>
                    </a:tabLst>
                  </a:pPr>
                  <a:r>
                    <a:rPr lang="en-US" sz="2000" dirty="0">
                      <a:latin typeface="+mn-lt"/>
                    </a:rPr>
                    <a:t>	(3)   P(x)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P(W(x))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	</a:t>
                  </a:r>
                  <a:r>
                    <a:rPr lang="en-US" sz="2000" dirty="0"/>
                    <a:t>∀ x ∈ H</a:t>
                  </a:r>
                </a:p>
                <a:p>
                  <a:pPr>
                    <a:spcBef>
                      <a:spcPts val="1200"/>
                    </a:spcBef>
                    <a:tabLst>
                      <a:tab pos="336550" algn="l"/>
                      <a:tab pos="6624638" algn="l"/>
                    </a:tabLst>
                  </a:pPr>
                  <a:r>
                    <a:rPr lang="en-US" sz="2000" dirty="0">
                      <a:latin typeface="+mn-lt"/>
                    </a:rPr>
                    <a:t>	(4)   P(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</m:t>
                      </m:r>
                    </m:oMath>
                  </a14:m>
                  <a:r>
                    <a:rPr lang="en-US" sz="2000" dirty="0">
                      <a:latin typeface="+mn-lt"/>
                    </a:rPr>
                    <a:t>          (output of last gate = 0)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10A37D9-768B-C74F-AFE8-C6577C0F61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672" y="2639521"/>
                  <a:ext cx="8121245" cy="2321085"/>
                </a:xfrm>
                <a:prstGeom prst="rect">
                  <a:avLst/>
                </a:prstGeom>
                <a:blipFill>
                  <a:blip r:embed="rId7"/>
                  <a:stretch>
                    <a:fillRect l="-938" t="-1630" b="-1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56C38-A213-034B-9ED4-C343A49E43C6}"/>
              </a:ext>
            </a:extLst>
          </p:cNvPr>
          <p:cNvGrpSpPr/>
          <p:nvPr/>
        </p:nvGrpSpPr>
        <p:grpSpPr>
          <a:xfrm>
            <a:off x="3510643" y="1920509"/>
            <a:ext cx="2171700" cy="446469"/>
            <a:chOff x="3510643" y="2143799"/>
            <a:chExt cx="2171700" cy="446469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249185E-0AA9-2F4A-97E5-94352F708245}"/>
                </a:ext>
              </a:extLst>
            </p:cNvPr>
            <p:cNvCxnSpPr/>
            <p:nvPr/>
          </p:nvCxnSpPr>
          <p:spPr>
            <a:xfrm flipV="1">
              <a:off x="3510643" y="2571750"/>
              <a:ext cx="2171700" cy="185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CBF1C33-F3E3-7A47-B34A-448682AC604E}"/>
                    </a:ext>
                  </a:extLst>
                </p:cNvPr>
                <p:cNvSpPr txBox="1"/>
                <p:nvPr/>
              </p:nvSpPr>
              <p:spPr>
                <a:xfrm>
                  <a:off x="4451195" y="2143799"/>
                  <a:ext cx="388119" cy="39299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28575"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2000" baseline="-25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3CBF1C33-F3E3-7A47-B34A-448682AC60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1195" y="2143799"/>
                  <a:ext cx="388119" cy="39299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85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565F7D2-9709-3D40-841E-671FDC462AF5}"/>
              </a:ext>
            </a:extLst>
          </p:cNvPr>
          <p:cNvGrpSpPr/>
          <p:nvPr/>
        </p:nvGrpSpPr>
        <p:grpSpPr>
          <a:xfrm>
            <a:off x="26989" y="3105313"/>
            <a:ext cx="965329" cy="1810250"/>
            <a:chOff x="26989" y="3105313"/>
            <a:chExt cx="965329" cy="181025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A3FA3D3-AD31-3942-8C6B-EA3F4BDE9762}"/>
                </a:ext>
              </a:extLst>
            </p:cNvPr>
            <p:cNvSpPr txBox="1"/>
            <p:nvPr/>
          </p:nvSpPr>
          <p:spPr>
            <a:xfrm>
              <a:off x="55615" y="3105313"/>
              <a:ext cx="8031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gates: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34A39D-53AF-3E47-85D0-EB1DE5FA6210}"/>
                </a:ext>
              </a:extLst>
            </p:cNvPr>
            <p:cNvSpPr txBox="1"/>
            <p:nvPr/>
          </p:nvSpPr>
          <p:spPr>
            <a:xfrm>
              <a:off x="55615" y="3583488"/>
              <a:ext cx="9044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inputs: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6AB655-F13C-D748-AC7D-DDAB7AC2BF95}"/>
                </a:ext>
              </a:extLst>
            </p:cNvPr>
            <p:cNvSpPr txBox="1"/>
            <p:nvPr/>
          </p:nvSpPr>
          <p:spPr>
            <a:xfrm>
              <a:off x="55614" y="4040913"/>
              <a:ext cx="8112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wires: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7B83BA-DD22-674C-8E10-A1EF1FAFEDDA}"/>
                </a:ext>
              </a:extLst>
            </p:cNvPr>
            <p:cNvSpPr txBox="1"/>
            <p:nvPr/>
          </p:nvSpPr>
          <p:spPr>
            <a:xfrm>
              <a:off x="26989" y="4515453"/>
              <a:ext cx="9653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output: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005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51EEA-EA99-504D-BF08-E4EF4ADB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extensions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9F28A-29A2-2449-BC12-4A1630FCE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handle circuits with more general gates than  +  and  ×</a:t>
            </a:r>
          </a:p>
          <a:p>
            <a:pPr lvl="1"/>
            <a:r>
              <a:rPr lang="en-US" dirty="0"/>
              <a:t>PLOOKUP:    efficient SNARK for circuits with lookup tables</a:t>
            </a:r>
          </a:p>
          <a:p>
            <a:endParaRPr lang="en-US" dirty="0"/>
          </a:p>
          <a:p>
            <a:r>
              <a:rPr lang="en-US" dirty="0"/>
              <a:t>The SNARK can easily be made into a </a:t>
            </a:r>
            <a:r>
              <a:rPr lang="en-US" dirty="0" err="1"/>
              <a:t>zkSNARK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Main challenge:   reduce prover time</a:t>
            </a:r>
          </a:p>
        </p:txBody>
      </p:sp>
    </p:spTree>
    <p:extLst>
      <p:ext uri="{BB962C8B-B14F-4D97-AF65-F5344CB8AC3E}">
        <p14:creationId xmlns:p14="http://schemas.microsoft.com/office/powerpoint/2010/main" val="223673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recursive SNARKs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5851-A15A-0641-BA1C-1DAA2EC1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Non-interactive Proof Systems    </a:t>
            </a:r>
            <a:r>
              <a:rPr lang="en-US" sz="2000" dirty="0"/>
              <a:t>(for NP)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9034" y="1105554"/>
                <a:ext cx="8660524" cy="381843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dirty="0"/>
                  <a:t>non-interactive proof system </a:t>
                </a:r>
                <a:r>
                  <a:rPr lang="en-US" dirty="0"/>
                  <a:t>is a triple  (S,  P,  V):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)  ⇾  public parameters 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   for prover and verifier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			 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)  is called a </a:t>
                </a:r>
                <a:r>
                  <a:rPr lang="en-US" i="1" dirty="0"/>
                  <a:t>reference string</a:t>
                </a:r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P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p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)  ⇾  </a:t>
                </a:r>
                <a:r>
                  <a:rPr lang="en-US" dirty="0">
                    <a:ea typeface="Cambria Math" panose="02040503050406030204" pitchFamily="18" charset="0"/>
                  </a:rPr>
                  <a:t>proof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  <a:p>
                <a:pPr>
                  <a:spcBef>
                    <a:spcPts val="3600"/>
                  </a:spcBef>
                </a:pPr>
                <a:r>
                  <a:rPr lang="en-US" b="1" dirty="0"/>
                  <a:t>V</a:t>
                </a:r>
                <a:r>
                  <a:rPr lang="en-US" dirty="0"/>
                  <a:t>(</a:t>
                </a:r>
                <a:r>
                  <a:rPr lang="en-US" dirty="0" err="1"/>
                  <a:t>S</a:t>
                </a:r>
                <a:r>
                  <a:rPr lang="en-US" baseline="-25000" dirty="0" err="1"/>
                  <a:t>v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dirty="0"/>
                  <a:t>)  ⇾  accept or reject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4F04135-3143-A944-AB5C-1C74FAD7E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034" y="1105554"/>
                <a:ext cx="8660524" cy="3818431"/>
              </a:xfrm>
              <a:blipFill>
                <a:blip r:embed="rId2"/>
                <a:stretch>
                  <a:fillRect l="-1025" t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59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BE8FD-D40F-424F-AE5D-88E94B3D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systems: properties   (informal)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8A2802-BA6A-6346-9531-5095929740B7}"/>
                  </a:ext>
                </a:extLst>
              </p:cNvPr>
              <p:cNvSpPr txBox="1"/>
              <p:nvPr/>
            </p:nvSpPr>
            <p:spPr>
              <a:xfrm>
                <a:off x="684108" y="902408"/>
                <a:ext cx="27590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:r>
                  <a:rPr lang="en-US" sz="2800" b="1" i="1" u="sng" dirty="0">
                    <a:solidFill>
                      <a:schemeClr val="tx1"/>
                    </a:solidFill>
                  </a:rPr>
                  <a:t>pp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8A2802-BA6A-6346-9531-509592974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08" y="902408"/>
                <a:ext cx="2759089" cy="523220"/>
              </a:xfrm>
              <a:prstGeom prst="rect">
                <a:avLst/>
              </a:prstGeom>
              <a:blipFill>
                <a:blip r:embed="rId2"/>
                <a:stretch>
                  <a:fillRect l="-3211" t="-11905" r="-3211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18C857-88EC-1C4C-8882-AFC9BEF2A61B}"/>
                  </a:ext>
                </a:extLst>
              </p:cNvPr>
              <p:cNvSpPr txBox="1"/>
              <p:nvPr/>
            </p:nvSpPr>
            <p:spPr>
              <a:xfrm>
                <a:off x="5437159" y="902408"/>
                <a:ext cx="29594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 (</a:t>
                </a:r>
                <a:r>
                  <a:rPr lang="en-US" sz="2800" b="1" i="1" u="sng" dirty="0">
                    <a:solidFill>
                      <a:schemeClr val="tx1"/>
                    </a:solidFill>
                  </a:rPr>
                  <a:t>pp</a:t>
                </a:r>
                <a:r>
                  <a:rPr lang="en-US" sz="2800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800" b="1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218C857-88EC-1C4C-8882-AFC9BEF2A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159" y="902408"/>
                <a:ext cx="2959465" cy="523220"/>
              </a:xfrm>
              <a:prstGeom prst="rect">
                <a:avLst/>
              </a:prstGeom>
              <a:blipFill>
                <a:blip r:embed="rId3"/>
                <a:stretch>
                  <a:fillRect l="-2991" t="-11905" r="-3419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5BDBED75-B024-F148-BEC0-290045D3A021}"/>
              </a:ext>
            </a:extLst>
          </p:cNvPr>
          <p:cNvGrpSpPr/>
          <p:nvPr/>
        </p:nvGrpSpPr>
        <p:grpSpPr>
          <a:xfrm>
            <a:off x="2289460" y="1242468"/>
            <a:ext cx="4095842" cy="584775"/>
            <a:chOff x="2289460" y="3253740"/>
            <a:chExt cx="4095842" cy="584775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960E9A2-6E08-534B-9F95-ECE384127999}"/>
                </a:ext>
              </a:extLst>
            </p:cNvPr>
            <p:cNvCxnSpPr/>
            <p:nvPr/>
          </p:nvCxnSpPr>
          <p:spPr>
            <a:xfrm>
              <a:off x="2289460" y="3766088"/>
              <a:ext cx="40958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87715C-879B-244B-A7F3-EAB15873266C}"/>
                    </a:ext>
                  </a:extLst>
                </p:cNvPr>
                <p:cNvSpPr txBox="1"/>
                <p:nvPr/>
              </p:nvSpPr>
              <p:spPr>
                <a:xfrm>
                  <a:off x="3536068" y="3253740"/>
                  <a:ext cx="136691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>
                      <a:solidFill>
                        <a:schemeClr val="tx1"/>
                      </a:solidFill>
                      <a:latin typeface="+mn-lt"/>
                      <a:ea typeface="Cambria Math" panose="02040503050406030204" pitchFamily="18" charset="0"/>
                    </a:rPr>
                    <a:t>proof</a:t>
                  </a:r>
                  <a:r>
                    <a:rPr lang="en-US" sz="3200">
                      <a:solidFill>
                        <a:schemeClr val="tx1"/>
                      </a:solidFill>
                      <a:ea typeface="Cambria Math" panose="02040503050406030204" pitchFamily="18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en-US" sz="320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87715C-879B-244B-A7F3-EAB1587326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6068" y="3253740"/>
                  <a:ext cx="1366913" cy="584775"/>
                </a:xfrm>
                <a:prstGeom prst="rect">
                  <a:avLst/>
                </a:prstGeom>
                <a:blipFill>
                  <a:blip r:embed="rId5"/>
                  <a:stretch>
                    <a:fillRect l="-6422" b="-191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0D61460-8EAF-8C40-82EE-0434FB276361}"/>
              </a:ext>
            </a:extLst>
          </p:cNvPr>
          <p:cNvSpPr txBox="1"/>
          <p:nvPr/>
        </p:nvSpPr>
        <p:spPr>
          <a:xfrm>
            <a:off x="5831388" y="1811745"/>
            <a:ext cx="24000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accept or 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D98284-EC4F-C94B-B1C1-D9F69E911B78}"/>
                  </a:ext>
                </a:extLst>
              </p:cNvPr>
              <p:cNvSpPr txBox="1"/>
              <p:nvPr/>
            </p:nvSpPr>
            <p:spPr>
              <a:xfrm>
                <a:off x="54428" y="2462997"/>
                <a:ext cx="9035143" cy="2590774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Complete</a:t>
                </a:r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(</m:t>
                    </m:r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,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) =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   ⇒    V(</a:t>
                </a:r>
                <a:r>
                  <a:rPr lang="en-US" sz="2000" dirty="0" err="1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S</a:t>
                </a:r>
                <a:r>
                  <a:rPr lang="en-US" sz="2000" baseline="-25000" dirty="0" err="1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v</a:t>
                </a:r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,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P(</a:t>
                </a:r>
                <a:r>
                  <a:rPr lang="en-US" sz="2000" dirty="0" err="1">
                    <a:solidFill>
                      <a:schemeClr val="accent6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S</a:t>
                </a:r>
                <a:r>
                  <a:rPr lang="en-US" sz="2000" baseline="-25000" dirty="0" err="1">
                    <a:solidFill>
                      <a:schemeClr val="accent6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p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)</a:t>
                </a:r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) = accept</a:t>
                </a:r>
              </a:p>
              <a:p>
                <a:pPr algn="l"/>
                <a:endParaRPr lang="en-US" sz="24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l"/>
                <a:r>
                  <a:rPr lang="en-US" sz="2400" b="1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Proof of knowledge</a:t>
                </a:r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: V accepts  ⇒  P “knows”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s</a:t>
                </a:r>
                <a:r>
                  <a:rPr lang="en-US" sz="2400" dirty="0" err="1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.t.</a:t>
                </a:r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𝐶</m:t>
                    </m:r>
                    <m:d>
                      <m:d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r>
                          <a:rPr lang="en-US" sz="2400" b="1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𝒙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 </m:t>
                        </m:r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𝒘</m:t>
                        </m:r>
                      </m:e>
                    </m:d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0</m:t>
                    </m:r>
                  </m:oMath>
                </a14:m>
                <a:endParaRPr lang="en-US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l">
                  <a:spcBef>
                    <a:spcPts val="1800"/>
                  </a:spcBef>
                </a:pPr>
                <a:r>
                  <a:rPr lang="en-US" dirty="0">
                    <a:latin typeface="Roboto" panose="02000000000000000000" pitchFamily="2" charset="0"/>
                    <a:ea typeface="Roboto" panose="02000000000000000000" pitchFamily="2" charset="0"/>
                  </a:rPr>
                  <a:t>	in some cases, </a:t>
                </a:r>
                <a:r>
                  <a:rPr lang="en-US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soundness</a:t>
                </a:r>
                <a:r>
                  <a:rPr lang="en-US" dirty="0">
                    <a:latin typeface="Roboto" panose="02000000000000000000" pitchFamily="2" charset="0"/>
                    <a:ea typeface="Roboto" panose="02000000000000000000" pitchFamily="2" charset="0"/>
                  </a:rPr>
                  <a:t> is sufficient: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 </a:t>
                </a:r>
                <a:r>
                  <a:rPr lang="en-US" dirty="0" err="1"/>
                  <a:t>s.t.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=0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algn="l"/>
                <a:endParaRPr lang="en-US" sz="2400" b="1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Zero knowledge </a:t>
                </a:r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(optional):   </a:t>
                </a:r>
                <a:r>
                  <a:rPr lang="en-US" dirty="0">
                    <a:latin typeface="Roboto" panose="02000000000000000000" pitchFamily="2" charset="0"/>
                    <a:ea typeface="Roboto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𝒙</m:t>
                    </m:r>
                  </m:oMath>
                </a14:m>
                <a:r>
                  <a:rPr lang="en-US" dirty="0">
                    <a:latin typeface="Roboto" panose="02000000000000000000" pitchFamily="2" charset="0"/>
                    <a:ea typeface="Roboto" panose="02000000000000000000" pitchFamily="2" charset="0"/>
                  </a:rPr>
                  <a:t>,</a:t>
                </a:r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)  “reveals nothing” about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D98284-EC4F-C94B-B1C1-D9F69E911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" y="2462997"/>
                <a:ext cx="9035143" cy="2590774"/>
              </a:xfrm>
              <a:prstGeom prst="rect">
                <a:avLst/>
              </a:prstGeom>
              <a:blipFill>
                <a:blip r:embed="rId6"/>
                <a:stretch>
                  <a:fillRect l="-140" t="-1942" r="-420" b="-436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91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212"/>
    </mc:Choice>
    <mc:Fallback xmlns="">
      <p:transition spd="slow" advTm="822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E7417-CC7C-AD4E-97D3-59E384AC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SNARK:  succinct argument of knowledge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373FB5-C09E-9647-A60B-3D428BE2C9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1478" y="1952786"/>
                <a:ext cx="8942522" cy="30463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/>
                  <a:t>Succinct</a:t>
                </a:r>
                <a:r>
                  <a:rPr lang="en-US" sz="2400" dirty="0"/>
                  <a:t>:</a:t>
                </a:r>
              </a:p>
              <a:p>
                <a:pPr>
                  <a:spcBef>
                    <a:spcPts val="1272"/>
                  </a:spcBef>
                </a:pPr>
                <a:r>
                  <a:rPr lang="en-US" sz="2400" dirty="0"/>
                  <a:t>Proof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 should be </a:t>
                </a:r>
                <a:r>
                  <a:rPr lang="en-US" sz="2400" b="1" dirty="0"/>
                  <a:t>short</a:t>
                </a:r>
                <a:r>
                  <a:rPr lang="en-US" sz="2400" dirty="0"/>
                  <a:t>       </a:t>
                </a:r>
                <a:r>
                  <a:rPr lang="en-US" sz="3200" dirty="0"/>
                  <a:t>[</a:t>
                </a:r>
                <a:r>
                  <a:rPr lang="en-US" sz="2400" dirty="0"/>
                  <a:t> i.e.,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|=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3200" dirty="0"/>
                  <a:t>]</a:t>
                </a:r>
                <a:endParaRPr lang="en-US" sz="2400" dirty="0"/>
              </a:p>
              <a:p>
                <a:pPr>
                  <a:spcBef>
                    <a:spcPts val="2472"/>
                  </a:spcBef>
                </a:pPr>
                <a:r>
                  <a:rPr lang="en-US" sz="2400" dirty="0"/>
                  <a:t>Verifying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  should be </a:t>
                </a:r>
                <a:r>
                  <a:rPr lang="en-US" sz="2400" b="1" dirty="0"/>
                  <a:t>fast</a:t>
                </a:r>
                <a:r>
                  <a:rPr lang="en-US" sz="2400" dirty="0"/>
                  <a:t>    </a:t>
                </a:r>
                <a:r>
                  <a:rPr lang="en-US" sz="3200" dirty="0"/>
                  <a:t>[</a:t>
                </a:r>
                <a:r>
                  <a:rPr lang="en-US" sz="2400" dirty="0"/>
                  <a:t> i.e.,  time(V)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>
                            <a:latin typeface="Cambria Math" panose="02040503050406030204" pitchFamily="18" charset="0"/>
                          </a:rPr>
                          <m:t>𝐥𝐨𝐠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sz="3200" dirty="0"/>
                  <a:t>]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373FB5-C09E-9647-A60B-3D428BE2C9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478" y="1952786"/>
                <a:ext cx="8942522" cy="3046384"/>
              </a:xfrm>
              <a:blipFill>
                <a:blip r:embed="rId4"/>
                <a:stretch>
                  <a:fillRect l="-993" t="-1660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4C23B92-D752-714A-B06D-7DF5DDCCC0C7}"/>
              </a:ext>
            </a:extLst>
          </p:cNvPr>
          <p:cNvSpPr txBox="1"/>
          <p:nvPr/>
        </p:nvSpPr>
        <p:spPr>
          <a:xfrm>
            <a:off x="259678" y="4436841"/>
            <a:ext cx="773801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note:   if SNARK is zero-knowledge, then called a </a:t>
            </a:r>
            <a:r>
              <a:rPr lang="en-US" b="1" dirty="0" err="1">
                <a:solidFill>
                  <a:schemeClr val="tx1"/>
                </a:solidFill>
                <a:latin typeface="+mn-lt"/>
              </a:rPr>
              <a:t>zkSNARK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A23CA-F3A5-DB4C-AADF-7BEBE9486020}"/>
              </a:ext>
            </a:extLst>
          </p:cNvPr>
          <p:cNvSpPr/>
          <p:nvPr/>
        </p:nvSpPr>
        <p:spPr>
          <a:xfrm>
            <a:off x="201478" y="1889725"/>
            <a:ext cx="8818536" cy="214385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4C2202-3F51-7043-A4B0-7AFCE1D106DC}"/>
              </a:ext>
            </a:extLst>
          </p:cNvPr>
          <p:cNvSpPr/>
          <p:nvPr/>
        </p:nvSpPr>
        <p:spPr>
          <a:xfrm>
            <a:off x="6130771" y="2550730"/>
            <a:ext cx="1110001" cy="5422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BDF258-CC44-174C-9913-C2A89DCF8E59}"/>
                  </a:ext>
                </a:extLst>
              </p:cNvPr>
              <p:cNvSpPr txBox="1"/>
              <p:nvPr/>
            </p:nvSpPr>
            <p:spPr>
              <a:xfrm>
                <a:off x="814967" y="1045822"/>
                <a:ext cx="7871833" cy="4616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Goal:  P wants to show that it knows 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sz="24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=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BDF258-CC44-174C-9913-C2A89DCF8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67" y="1045822"/>
                <a:ext cx="7871833" cy="461663"/>
              </a:xfrm>
              <a:prstGeom prst="rect">
                <a:avLst/>
              </a:prstGeom>
              <a:blipFill>
                <a:blip r:embed="rId5"/>
                <a:stretch>
                  <a:fillRect l="-1935" t="-10811" b="-2702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F05533BA-E3E5-5145-AE05-2CA98F330DBE}"/>
              </a:ext>
            </a:extLst>
          </p:cNvPr>
          <p:cNvSpPr/>
          <p:nvPr/>
        </p:nvSpPr>
        <p:spPr>
          <a:xfrm>
            <a:off x="7035275" y="3302347"/>
            <a:ext cx="1214971" cy="5422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423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C651D77-73A2-1E45-A2F9-BAE67FD82A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simple PCP-based SNARK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289B0C-10B0-4642-8480-6BA1D68740B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523989" y="2914650"/>
            <a:ext cx="209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[Kilian’92, Micali’94]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396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E3E52-E1CE-2C44-B828-64AAC39F1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145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A simple construction: PCP-based SNARK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9AE5B9-A233-7C45-8533-8CEA47FAE6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7076" y="960554"/>
                <a:ext cx="8856924" cy="14740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The PCP theorem</a:t>
                </a:r>
                <a:r>
                  <a:rPr lang="en-US" dirty="0"/>
                  <a:t>:    Let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 be an arithmetic circuit.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	there is a proof system that 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proves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dirty="0"/>
                  <a:t>	as follows: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9AE5B9-A233-7C45-8533-8CEA47FAE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076" y="960554"/>
                <a:ext cx="8856924" cy="1474060"/>
              </a:xfrm>
              <a:blipFill>
                <a:blip r:embed="rId3"/>
                <a:stretch>
                  <a:fillRect l="-1146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A1B387-AF6D-3A40-B6CF-33E5A771CD11}"/>
                  </a:ext>
                </a:extLst>
              </p:cNvPr>
              <p:cNvSpPr txBox="1"/>
              <p:nvPr/>
            </p:nvSpPr>
            <p:spPr>
              <a:xfrm>
                <a:off x="666427" y="2473881"/>
                <a:ext cx="2754280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p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A1B387-AF6D-3A40-B6CF-33E5A771C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7" y="2473881"/>
                <a:ext cx="2754280" cy="513282"/>
              </a:xfrm>
              <a:prstGeom prst="rect">
                <a:avLst/>
              </a:prstGeom>
              <a:blipFill>
                <a:blip r:embed="rId4"/>
                <a:stretch>
                  <a:fillRect l="-3211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F71EA4-84A4-CB4F-AF64-333D870FCBB7}"/>
                  </a:ext>
                </a:extLst>
              </p:cNvPr>
              <p:cNvSpPr txBox="1"/>
              <p:nvPr/>
            </p:nvSpPr>
            <p:spPr>
              <a:xfrm>
                <a:off x="5452820" y="2473881"/>
                <a:ext cx="2334935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v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F71EA4-84A4-CB4F-AF64-333D870FC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820" y="2473881"/>
                <a:ext cx="2334935" cy="513282"/>
              </a:xfrm>
              <a:prstGeom prst="rect">
                <a:avLst/>
              </a:prstGeom>
              <a:blipFill>
                <a:blip r:embed="rId5"/>
                <a:stretch>
                  <a:fillRect l="-4324" r="-3243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CA4303-2551-4443-A359-86D06152FA34}"/>
                  </a:ext>
                </a:extLst>
              </p:cNvPr>
              <p:cNvSpPr txBox="1"/>
              <p:nvPr/>
            </p:nvSpPr>
            <p:spPr>
              <a:xfrm>
                <a:off x="5409752" y="3015115"/>
                <a:ext cx="3421258" cy="86408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read only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bits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output accept or reject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1CA4303-2551-4443-A359-86D06152F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752" y="3015115"/>
                <a:ext cx="3421258" cy="864083"/>
              </a:xfrm>
              <a:prstGeom prst="rect">
                <a:avLst/>
              </a:prstGeom>
              <a:blipFill>
                <a:blip r:embed="rId6"/>
                <a:stretch>
                  <a:fillRect l="-2583" t="-5797" b="-1449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8448D636-EC02-A14B-91B6-A10FAF5BFB12}"/>
              </a:ext>
            </a:extLst>
          </p:cNvPr>
          <p:cNvSpPr/>
          <p:nvPr/>
        </p:nvSpPr>
        <p:spPr>
          <a:xfrm>
            <a:off x="457199" y="2416953"/>
            <a:ext cx="8485322" cy="1526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CFCE2A-2D78-3A44-98EB-1B33D2EAFE5B}"/>
                  </a:ext>
                </a:extLst>
              </p:cNvPr>
              <p:cNvSpPr txBox="1"/>
              <p:nvPr/>
            </p:nvSpPr>
            <p:spPr>
              <a:xfrm>
                <a:off x="1303442" y="2918542"/>
                <a:ext cx="1185259" cy="52321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/>
                  <a:t>p</a:t>
                </a:r>
                <a:r>
                  <a:rPr lang="en-US" dirty="0">
                    <a:solidFill>
                      <a:schemeClr val="tx1"/>
                    </a:solidFill>
                  </a:rPr>
                  <a:t>roof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CFCE2A-2D78-3A44-98EB-1B33D2EAF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442" y="2918542"/>
                <a:ext cx="1185259" cy="523218"/>
              </a:xfrm>
              <a:prstGeom prst="rect">
                <a:avLst/>
              </a:prstGeom>
              <a:blipFill>
                <a:blip r:embed="rId7"/>
                <a:stretch>
                  <a:fillRect l="-10638" r="-3191" b="-2093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7821014-7950-574F-92AB-2822B4872E49}"/>
              </a:ext>
            </a:extLst>
          </p:cNvPr>
          <p:cNvGrpSpPr/>
          <p:nvPr/>
        </p:nvGrpSpPr>
        <p:grpSpPr>
          <a:xfrm>
            <a:off x="937575" y="3431824"/>
            <a:ext cx="2211984" cy="182896"/>
            <a:chOff x="2890746" y="4305320"/>
            <a:chExt cx="2211984" cy="18289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61435B2-3D7B-C04F-A7D5-FA642C12603D}"/>
                </a:ext>
              </a:extLst>
            </p:cNvPr>
            <p:cNvSpPr/>
            <p:nvPr/>
          </p:nvSpPr>
          <p:spPr>
            <a:xfrm>
              <a:off x="2890746" y="4305336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93853D-87BD-F846-9826-B99543A3394D}"/>
                </a:ext>
              </a:extLst>
            </p:cNvPr>
            <p:cNvSpPr/>
            <p:nvPr/>
          </p:nvSpPr>
          <p:spPr>
            <a:xfrm>
              <a:off x="307580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CF8BBC2-5486-7B41-9DBA-C7A78F304F59}"/>
                </a:ext>
              </a:extLst>
            </p:cNvPr>
            <p:cNvSpPr/>
            <p:nvPr/>
          </p:nvSpPr>
          <p:spPr>
            <a:xfrm>
              <a:off x="325868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89176FE-664F-BA4E-AC40-743BD91CAB6D}"/>
                </a:ext>
              </a:extLst>
            </p:cNvPr>
            <p:cNvSpPr/>
            <p:nvPr/>
          </p:nvSpPr>
          <p:spPr>
            <a:xfrm>
              <a:off x="3443742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062F1E9-F294-FD49-AD74-2F9071FA753E}"/>
                </a:ext>
              </a:extLst>
            </p:cNvPr>
            <p:cNvSpPr/>
            <p:nvPr/>
          </p:nvSpPr>
          <p:spPr>
            <a:xfrm>
              <a:off x="3628800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C41266E-4CFF-8E45-BD48-D99699D4AFD4}"/>
                </a:ext>
              </a:extLst>
            </p:cNvPr>
            <p:cNvSpPr/>
            <p:nvPr/>
          </p:nvSpPr>
          <p:spPr>
            <a:xfrm>
              <a:off x="381385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080D8F-9906-3648-91FD-9F27605A2515}"/>
                </a:ext>
              </a:extLst>
            </p:cNvPr>
            <p:cNvSpPr/>
            <p:nvPr/>
          </p:nvSpPr>
          <p:spPr>
            <a:xfrm>
              <a:off x="399673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81AE92D-16E2-B14F-A4A2-8726B1C84B51}"/>
                </a:ext>
              </a:extLst>
            </p:cNvPr>
            <p:cNvSpPr/>
            <p:nvPr/>
          </p:nvSpPr>
          <p:spPr>
            <a:xfrm>
              <a:off x="4181796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F12065-E9CA-9749-835C-65A226C35A24}"/>
                </a:ext>
              </a:extLst>
            </p:cNvPr>
            <p:cNvSpPr/>
            <p:nvPr/>
          </p:nvSpPr>
          <p:spPr>
            <a:xfrm>
              <a:off x="4366854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DD3FC-F459-2943-8FE1-197F54DA8A00}"/>
                </a:ext>
              </a:extLst>
            </p:cNvPr>
            <p:cNvSpPr/>
            <p:nvPr/>
          </p:nvSpPr>
          <p:spPr>
            <a:xfrm>
              <a:off x="455191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A8F6C4-A253-AF4B-81D5-4F35E1C3B1E0}"/>
                </a:ext>
              </a:extLst>
            </p:cNvPr>
            <p:cNvSpPr/>
            <p:nvPr/>
          </p:nvSpPr>
          <p:spPr>
            <a:xfrm>
              <a:off x="473479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07D45A7-B988-C748-9132-B32FD0F4438C}"/>
                </a:ext>
              </a:extLst>
            </p:cNvPr>
            <p:cNvSpPr/>
            <p:nvPr/>
          </p:nvSpPr>
          <p:spPr>
            <a:xfrm>
              <a:off x="4919850" y="4305320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F1C914-A29F-714B-97F3-6B3B2E22078D}"/>
                  </a:ext>
                </a:extLst>
              </p:cNvPr>
              <p:cNvSpPr txBox="1"/>
              <p:nvPr/>
            </p:nvSpPr>
            <p:spPr>
              <a:xfrm>
                <a:off x="1693115" y="4628194"/>
                <a:ext cx="5970417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size of proof is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dirty="0">
                    <a:latin typeface="+mn-lt"/>
                  </a:rPr>
                  <a:t>.           (not succinct)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7F1C914-A29F-714B-97F3-6B3B2E220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115" y="4628194"/>
                <a:ext cx="5970417" cy="461665"/>
              </a:xfrm>
              <a:prstGeom prst="rect">
                <a:avLst/>
              </a:prstGeom>
              <a:blipFill>
                <a:blip r:embed="rId8"/>
                <a:stretch>
                  <a:fillRect l="-1483" t="-5128" r="-636" b="-2564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84D72F7-9161-F540-8987-CD9EF084BE94}"/>
                  </a:ext>
                </a:extLst>
              </p:cNvPr>
              <p:cNvSpPr txBox="1"/>
              <p:nvPr/>
            </p:nvSpPr>
            <p:spPr>
              <a:xfrm>
                <a:off x="172739" y="4050609"/>
                <a:ext cx="87928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V always accepts valid proof.     If no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latin typeface="+mn-lt"/>
                  </a:rPr>
                  <a:t>, then V rejects with high prob.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84D72F7-9161-F540-8987-CD9EF084BE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39" y="4050609"/>
                <a:ext cx="8792856" cy="461665"/>
              </a:xfrm>
              <a:prstGeom prst="rect">
                <a:avLst/>
              </a:prstGeom>
              <a:blipFill>
                <a:blip r:embed="rId9"/>
                <a:stretch>
                  <a:fillRect l="-1009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BC887AF0-1D28-2A4B-8303-B67C4CC6DBD1}"/>
              </a:ext>
            </a:extLst>
          </p:cNvPr>
          <p:cNvGrpSpPr/>
          <p:nvPr/>
        </p:nvGrpSpPr>
        <p:grpSpPr>
          <a:xfrm>
            <a:off x="2902167" y="3793424"/>
            <a:ext cx="2211984" cy="182896"/>
            <a:chOff x="2890746" y="4305320"/>
            <a:chExt cx="2211984" cy="18289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98B101-B837-3D48-BB7D-E26024DEB4F2}"/>
                </a:ext>
              </a:extLst>
            </p:cNvPr>
            <p:cNvSpPr/>
            <p:nvPr/>
          </p:nvSpPr>
          <p:spPr>
            <a:xfrm>
              <a:off x="2890746" y="4305336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132078-356A-F748-A47C-A6878777BFCF}"/>
                </a:ext>
              </a:extLst>
            </p:cNvPr>
            <p:cNvSpPr/>
            <p:nvPr/>
          </p:nvSpPr>
          <p:spPr>
            <a:xfrm>
              <a:off x="307580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A3F3AE9-6035-7844-9920-8BB2BFEECAD5}"/>
                </a:ext>
              </a:extLst>
            </p:cNvPr>
            <p:cNvSpPr/>
            <p:nvPr/>
          </p:nvSpPr>
          <p:spPr>
            <a:xfrm>
              <a:off x="325868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FCE35E5-1374-EA4B-9B4A-1A12245F3DC0}"/>
                </a:ext>
              </a:extLst>
            </p:cNvPr>
            <p:cNvSpPr/>
            <p:nvPr/>
          </p:nvSpPr>
          <p:spPr>
            <a:xfrm>
              <a:off x="3443742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ADCF073-DD8E-BE41-B6AD-2BC88E1CCACD}"/>
                </a:ext>
              </a:extLst>
            </p:cNvPr>
            <p:cNvSpPr/>
            <p:nvPr/>
          </p:nvSpPr>
          <p:spPr>
            <a:xfrm>
              <a:off x="3628800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54EC429-F922-A94F-ACC0-0E06211B1F3E}"/>
                </a:ext>
              </a:extLst>
            </p:cNvPr>
            <p:cNvSpPr/>
            <p:nvPr/>
          </p:nvSpPr>
          <p:spPr>
            <a:xfrm>
              <a:off x="381385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0BF01B6-6FB5-B849-9E84-46D47B395C77}"/>
                </a:ext>
              </a:extLst>
            </p:cNvPr>
            <p:cNvSpPr/>
            <p:nvPr/>
          </p:nvSpPr>
          <p:spPr>
            <a:xfrm>
              <a:off x="399673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5133C6-EBBB-7E4C-A74D-77D7FBA06FD2}"/>
                </a:ext>
              </a:extLst>
            </p:cNvPr>
            <p:cNvSpPr/>
            <p:nvPr/>
          </p:nvSpPr>
          <p:spPr>
            <a:xfrm>
              <a:off x="4181796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29141E1-0807-1F4C-97B6-2252A285B582}"/>
                </a:ext>
              </a:extLst>
            </p:cNvPr>
            <p:cNvSpPr/>
            <p:nvPr/>
          </p:nvSpPr>
          <p:spPr>
            <a:xfrm>
              <a:off x="4366854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D200B76-0894-7641-BD8C-7F12B05D174B}"/>
                </a:ext>
              </a:extLst>
            </p:cNvPr>
            <p:cNvSpPr/>
            <p:nvPr/>
          </p:nvSpPr>
          <p:spPr>
            <a:xfrm>
              <a:off x="455191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5C5773A-3E28-BD4A-B747-C2938D4DF095}"/>
                </a:ext>
              </a:extLst>
            </p:cNvPr>
            <p:cNvSpPr/>
            <p:nvPr/>
          </p:nvSpPr>
          <p:spPr>
            <a:xfrm>
              <a:off x="473479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3EC0A97-1831-304A-A32C-47B217EEB935}"/>
                </a:ext>
              </a:extLst>
            </p:cNvPr>
            <p:cNvSpPr/>
            <p:nvPr/>
          </p:nvSpPr>
          <p:spPr>
            <a:xfrm>
              <a:off x="4919850" y="4305320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887E721-B442-6141-A9D0-E714852938AF}"/>
              </a:ext>
            </a:extLst>
          </p:cNvPr>
          <p:cNvGrpSpPr/>
          <p:nvPr/>
        </p:nvGrpSpPr>
        <p:grpSpPr>
          <a:xfrm>
            <a:off x="3178665" y="3181658"/>
            <a:ext cx="2257828" cy="621216"/>
            <a:chOff x="3178665" y="3181658"/>
            <a:chExt cx="2257828" cy="62121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BCD2C0C-413B-4D47-BD67-4E1112A89BB1}"/>
                </a:ext>
              </a:extLst>
            </p:cNvPr>
            <p:cNvCxnSpPr>
              <a:cxnSpLocks/>
              <a:endCxn id="42" idx="0"/>
            </p:cNvCxnSpPr>
            <p:nvPr/>
          </p:nvCxnSpPr>
          <p:spPr>
            <a:xfrm flipH="1">
              <a:off x="4469715" y="3181666"/>
              <a:ext cx="966778" cy="6117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9B32678-228F-8D4A-89CA-04E2092E15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01221" y="3197991"/>
              <a:ext cx="1505757" cy="60488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29152F1C-5A16-BC4E-B10A-48363D503476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 flipH="1">
              <a:off x="3178665" y="3181658"/>
              <a:ext cx="2257828" cy="6117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173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71 L 0.21493 0.07068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3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35" grpId="0" animBg="1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0D82-E715-7D41-A954-45235E6E3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Converting a PCP proof to a SNARK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D5B8A5-9B14-814B-A5B1-48E4C525B996}"/>
                  </a:ext>
                </a:extLst>
              </p:cNvPr>
              <p:cNvSpPr txBox="1"/>
              <p:nvPr/>
            </p:nvSpPr>
            <p:spPr>
              <a:xfrm>
                <a:off x="666428" y="1134176"/>
                <a:ext cx="2754280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Prover P(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p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u="sng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1" i="1" u="sng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D5B8A5-9B14-814B-A5B1-48E4C525B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8" y="1134176"/>
                <a:ext cx="2754280" cy="513282"/>
              </a:xfrm>
              <a:prstGeom prst="rect">
                <a:avLst/>
              </a:prstGeom>
              <a:blipFill>
                <a:blip r:embed="rId2"/>
                <a:stretch>
                  <a:fillRect l="-3211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7767D2-B660-CF49-BEE3-436A80CD8987}"/>
                  </a:ext>
                </a:extLst>
              </p:cNvPr>
              <p:cNvSpPr txBox="1"/>
              <p:nvPr/>
            </p:nvSpPr>
            <p:spPr>
              <a:xfrm>
                <a:off x="5452821" y="1134176"/>
                <a:ext cx="2334935" cy="513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>
                    <a:solidFill>
                      <a:schemeClr val="tx1"/>
                    </a:solidFill>
                  </a:rPr>
                  <a:t>Verifier V(</a:t>
                </a:r>
                <a:r>
                  <a:rPr lang="en-US" b="1" i="1" u="sng" dirty="0" err="1"/>
                  <a:t>S</a:t>
                </a:r>
                <a:r>
                  <a:rPr lang="en-US" b="1" i="1" u="sng" baseline="-25000" dirty="0" err="1"/>
                  <a:t>v</a:t>
                </a:r>
                <a:r>
                  <a:rPr lang="en-US" u="sng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u="sng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u="sng" dirty="0">
                    <a:solidFill>
                      <a:schemeClr val="tx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7767D2-B660-CF49-BEE3-436A80CD8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821" y="1134176"/>
                <a:ext cx="2334935" cy="513282"/>
              </a:xfrm>
              <a:prstGeom prst="rect">
                <a:avLst/>
              </a:prstGeom>
              <a:blipFill>
                <a:blip r:embed="rId3"/>
                <a:stretch>
                  <a:fillRect l="-4324" r="-3243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DE4D1163-235F-D44E-AD7D-5139A3DB986D}"/>
              </a:ext>
            </a:extLst>
          </p:cNvPr>
          <p:cNvGrpSpPr/>
          <p:nvPr/>
        </p:nvGrpSpPr>
        <p:grpSpPr>
          <a:xfrm>
            <a:off x="1169172" y="2539855"/>
            <a:ext cx="2211984" cy="182896"/>
            <a:chOff x="2890746" y="4305320"/>
            <a:chExt cx="2211984" cy="1828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5010DD4-4B15-834C-8D4B-D147BFCC184E}"/>
                </a:ext>
              </a:extLst>
            </p:cNvPr>
            <p:cNvSpPr/>
            <p:nvPr/>
          </p:nvSpPr>
          <p:spPr>
            <a:xfrm>
              <a:off x="2890746" y="4305336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F02F06-A2B6-4143-978E-AF04275CFA00}"/>
                </a:ext>
              </a:extLst>
            </p:cNvPr>
            <p:cNvSpPr/>
            <p:nvPr/>
          </p:nvSpPr>
          <p:spPr>
            <a:xfrm>
              <a:off x="307580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D210C75-1C78-274B-A62F-7339722AF029}"/>
                </a:ext>
              </a:extLst>
            </p:cNvPr>
            <p:cNvSpPr/>
            <p:nvPr/>
          </p:nvSpPr>
          <p:spPr>
            <a:xfrm>
              <a:off x="3258684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8FD788-528D-8B44-998B-0B0EF7E76EAD}"/>
                </a:ext>
              </a:extLst>
            </p:cNvPr>
            <p:cNvSpPr/>
            <p:nvPr/>
          </p:nvSpPr>
          <p:spPr>
            <a:xfrm>
              <a:off x="3443742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7B04D4-0203-5143-9A1B-21640A480FC8}"/>
                </a:ext>
              </a:extLst>
            </p:cNvPr>
            <p:cNvSpPr/>
            <p:nvPr/>
          </p:nvSpPr>
          <p:spPr>
            <a:xfrm>
              <a:off x="3628800" y="4305332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7CFBD5-28D1-4447-80C3-342D61150EFD}"/>
                </a:ext>
              </a:extLst>
            </p:cNvPr>
            <p:cNvSpPr/>
            <p:nvPr/>
          </p:nvSpPr>
          <p:spPr>
            <a:xfrm>
              <a:off x="381385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DD27177-AA83-0C42-A93C-6F0E5B1E0DD3}"/>
                </a:ext>
              </a:extLst>
            </p:cNvPr>
            <p:cNvSpPr/>
            <p:nvPr/>
          </p:nvSpPr>
          <p:spPr>
            <a:xfrm>
              <a:off x="3996738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AAF283-591E-E541-8D01-6E88B842EEE7}"/>
                </a:ext>
              </a:extLst>
            </p:cNvPr>
            <p:cNvSpPr/>
            <p:nvPr/>
          </p:nvSpPr>
          <p:spPr>
            <a:xfrm>
              <a:off x="4181796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F7A003-362B-974E-80A8-4399E8D195B9}"/>
                </a:ext>
              </a:extLst>
            </p:cNvPr>
            <p:cNvSpPr/>
            <p:nvPr/>
          </p:nvSpPr>
          <p:spPr>
            <a:xfrm>
              <a:off x="4366854" y="4305328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8FDA80-E0FD-9445-BC21-83000FB0134C}"/>
                </a:ext>
              </a:extLst>
            </p:cNvPr>
            <p:cNvSpPr/>
            <p:nvPr/>
          </p:nvSpPr>
          <p:spPr>
            <a:xfrm>
              <a:off x="455191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658B48-4C9E-BA47-A33B-DE55FF8ED9BA}"/>
                </a:ext>
              </a:extLst>
            </p:cNvPr>
            <p:cNvSpPr/>
            <p:nvPr/>
          </p:nvSpPr>
          <p:spPr>
            <a:xfrm>
              <a:off x="4734792" y="4305324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32F5BE5-AE9E-D645-8FE9-D71FF6C797AF}"/>
                </a:ext>
              </a:extLst>
            </p:cNvPr>
            <p:cNvSpPr/>
            <p:nvPr/>
          </p:nvSpPr>
          <p:spPr>
            <a:xfrm>
              <a:off x="4919850" y="4305320"/>
              <a:ext cx="182880" cy="18288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25" name="Triangle 24">
            <a:extLst>
              <a:ext uri="{FF2B5EF4-FFF2-40B4-BE49-F238E27FC236}">
                <a16:creationId xmlns:a16="http://schemas.microsoft.com/office/drawing/2014/main" id="{F48474E9-168D-ED43-972B-0FAA9C52F010}"/>
              </a:ext>
            </a:extLst>
          </p:cNvPr>
          <p:cNvSpPr/>
          <p:nvPr/>
        </p:nvSpPr>
        <p:spPr>
          <a:xfrm>
            <a:off x="1158798" y="1855355"/>
            <a:ext cx="2261910" cy="623097"/>
          </a:xfrm>
          <a:prstGeom prst="triangle">
            <a:avLst>
              <a:gd name="adj" fmla="val 5401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Merkle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A531CE-A670-3E4C-AB8E-E71023FCDDE5}"/>
                  </a:ext>
                </a:extLst>
              </p:cNvPr>
              <p:cNvSpPr txBox="1"/>
              <p:nvPr/>
            </p:nvSpPr>
            <p:spPr>
              <a:xfrm>
                <a:off x="724052" y="2373176"/>
                <a:ext cx="4429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A531CE-A670-3E4C-AB8E-E71023FCD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52" y="2373176"/>
                <a:ext cx="44294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C1FF53-64AC-B546-9DF0-6193B6EB6299}"/>
                  </a:ext>
                </a:extLst>
              </p:cNvPr>
              <p:cNvSpPr txBox="1"/>
              <p:nvPr/>
            </p:nvSpPr>
            <p:spPr>
              <a:xfrm>
                <a:off x="2544569" y="1676220"/>
                <a:ext cx="43037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C1FF53-64AC-B546-9DF0-6193B6EB62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569" y="1676220"/>
                <a:ext cx="43037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3FE63352-DA9A-6C4B-920A-8CE4D69055B6}"/>
              </a:ext>
            </a:extLst>
          </p:cNvPr>
          <p:cNvGrpSpPr/>
          <p:nvPr/>
        </p:nvGrpSpPr>
        <p:grpSpPr>
          <a:xfrm>
            <a:off x="798275" y="2930844"/>
            <a:ext cx="5900237" cy="461665"/>
            <a:chOff x="798275" y="3079702"/>
            <a:chExt cx="5900237" cy="461665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CE1CBD3E-0572-964C-A96A-F20F87AD0BCC}"/>
                </a:ext>
              </a:extLst>
            </p:cNvPr>
            <p:cNvCxnSpPr/>
            <p:nvPr/>
          </p:nvCxnSpPr>
          <p:spPr>
            <a:xfrm flipH="1">
              <a:off x="798275" y="3455581"/>
              <a:ext cx="59002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E1020B-1464-CB4A-8E40-91B524735AB0}"/>
                    </a:ext>
                  </a:extLst>
                </p:cNvPr>
                <p:cNvSpPr txBox="1"/>
                <p:nvPr/>
              </p:nvSpPr>
              <p:spPr>
                <a:xfrm>
                  <a:off x="1800950" y="3079702"/>
                  <a:ext cx="425789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open </a:t>
                  </a:r>
                  <a14:m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latin typeface="+mn-lt"/>
                    </a:rPr>
                    <a:t>positions of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dirty="0">
                      <a:latin typeface="+mn-lt"/>
                    </a:rPr>
                    <a:t>    </a:t>
                  </a:r>
                  <a:r>
                    <a:rPr lang="en-US" sz="1800" dirty="0">
                      <a:latin typeface="+mn-lt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800" dirty="0">
                      <a:latin typeface="+mn-lt"/>
                    </a:rPr>
                    <a:t>)</a:t>
                  </a:r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8E1020B-1464-CB4A-8E40-91B524735A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0950" y="3079702"/>
                  <a:ext cx="4257897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077" t="-5263" b="-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A9FF403-82F9-6F49-8E79-C50E78B61AAD}"/>
              </a:ext>
            </a:extLst>
          </p:cNvPr>
          <p:cNvGrpSpPr/>
          <p:nvPr/>
        </p:nvGrpSpPr>
        <p:grpSpPr>
          <a:xfrm>
            <a:off x="798274" y="3537793"/>
            <a:ext cx="5900237" cy="461665"/>
            <a:chOff x="798274" y="3686651"/>
            <a:chExt cx="5900237" cy="461665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9747E81-53AF-E04E-9186-2E306071C073}"/>
                </a:ext>
              </a:extLst>
            </p:cNvPr>
            <p:cNvCxnSpPr>
              <a:cxnSpLocks/>
            </p:cNvCxnSpPr>
            <p:nvPr/>
          </p:nvCxnSpPr>
          <p:spPr>
            <a:xfrm>
              <a:off x="798274" y="3693042"/>
              <a:ext cx="590023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3B7A02B-A285-7648-88D5-2F50C3970437}"/>
                    </a:ext>
                  </a:extLst>
                </p:cNvPr>
                <p:cNvSpPr txBox="1"/>
                <p:nvPr/>
              </p:nvSpPr>
              <p:spPr>
                <a:xfrm>
                  <a:off x="1737154" y="3686651"/>
                  <a:ext cx="375038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>
                      <a:latin typeface="+mn-lt"/>
                    </a:rPr>
                    <a:t>opening and Merkle proofs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83B7A02B-A285-7648-88D5-2F50C39704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7154" y="3686651"/>
                  <a:ext cx="3750386" cy="461665"/>
                </a:xfrm>
                <a:prstGeom prst="rect">
                  <a:avLst/>
                </a:prstGeom>
                <a:blipFill>
                  <a:blip r:embed="rId8"/>
                  <a:stretch>
                    <a:fillRect t="-10811" r="-2020" b="-270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AF9B715-6BBF-2442-8A9A-09B4A4337A49}"/>
              </a:ext>
            </a:extLst>
          </p:cNvPr>
          <p:cNvSpPr txBox="1"/>
          <p:nvPr/>
        </p:nvSpPr>
        <p:spPr>
          <a:xfrm>
            <a:off x="5826641" y="3848916"/>
            <a:ext cx="323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output accept or 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3505E5-2465-0A4A-A5BD-E7DE62B16717}"/>
                  </a:ext>
                </a:extLst>
              </p:cNvPr>
              <p:cNvSpPr txBox="1"/>
              <p:nvPr/>
            </p:nvSpPr>
            <p:spPr>
              <a:xfrm>
                <a:off x="198710" y="4556916"/>
                <a:ext cx="6077760" cy="461665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Verifier sees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1" dirty="0" err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="0" i="1" dirty="0" err="1" smtClean="0">
                        <a:latin typeface="Cambria Math" panose="02040503050406030204" pitchFamily="18" charset="0"/>
                      </a:rPr>
                      <m:t>⁡|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|) </m:t>
                    </m:r>
                  </m:oMath>
                </a14:m>
                <a:r>
                  <a:rPr lang="en-US" dirty="0">
                    <a:latin typeface="+mn-lt"/>
                  </a:rPr>
                  <a:t>data  ⇒  succinct proof.                                      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3505E5-2465-0A4A-A5BD-E7DE62B16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0" y="4556916"/>
                <a:ext cx="6077760" cy="461665"/>
              </a:xfrm>
              <a:prstGeom prst="rect">
                <a:avLst/>
              </a:prstGeom>
              <a:blipFill>
                <a:blip r:embed="rId9"/>
                <a:stretch>
                  <a:fillRect l="-1458" t="-10526" r="-5625" b="-2631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38F8BBE-AA74-034F-B03C-12C57C73A4B0}"/>
              </a:ext>
            </a:extLst>
          </p:cNvPr>
          <p:cNvGrpSpPr/>
          <p:nvPr/>
        </p:nvGrpSpPr>
        <p:grpSpPr>
          <a:xfrm>
            <a:off x="798275" y="2478452"/>
            <a:ext cx="6955908" cy="552953"/>
            <a:chOff x="798275" y="2478452"/>
            <a:chExt cx="6955908" cy="552953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186275A-8280-664A-BBDA-17EDCE2A57CC}"/>
                </a:ext>
              </a:extLst>
            </p:cNvPr>
            <p:cNvCxnSpPr>
              <a:cxnSpLocks/>
            </p:cNvCxnSpPr>
            <p:nvPr/>
          </p:nvCxnSpPr>
          <p:spPr>
            <a:xfrm>
              <a:off x="798275" y="2863603"/>
              <a:ext cx="5900237" cy="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3159B24-1B17-BD40-B3A0-9D0BEA39EB84}"/>
                    </a:ext>
                  </a:extLst>
                </p:cNvPr>
                <p:cNvSpPr txBox="1"/>
                <p:nvPr/>
              </p:nvSpPr>
              <p:spPr>
                <a:xfrm>
                  <a:off x="4306186" y="2478452"/>
                  <a:ext cx="197028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en-US" dirty="0">
                      <a:latin typeface="+mn-lt"/>
                    </a:rPr>
                    <a:t>Merkle root 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a14:m>
                  <a:endParaRPr lang="en-US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3159B24-1B17-BD40-B3A0-9D0BEA39EB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6186" y="2478452"/>
                  <a:ext cx="1970283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4459" t="-8108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35C9BD6-7F2C-B040-9A5E-FC93D90794A4}"/>
                </a:ext>
              </a:extLst>
            </p:cNvPr>
            <p:cNvSpPr txBox="1"/>
            <p:nvPr/>
          </p:nvSpPr>
          <p:spPr>
            <a:xfrm>
              <a:off x="6888240" y="2631295"/>
              <a:ext cx="8659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1 hash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BE1DCF-4A95-3645-A752-043454997240}"/>
                  </a:ext>
                </a:extLst>
              </p:cNvPr>
              <p:cNvSpPr txBox="1"/>
              <p:nvPr/>
            </p:nvSpPr>
            <p:spPr>
              <a:xfrm>
                <a:off x="6811371" y="3310150"/>
                <a:ext cx="22760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sz="2000" dirty="0">
                    <a:latin typeface="+mn-lt"/>
                  </a:rPr>
                  <a:t> hashes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4BE1DCF-4A95-3645-A752-043454997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371" y="3310150"/>
                <a:ext cx="2276008" cy="400110"/>
              </a:xfrm>
              <a:prstGeom prst="rect">
                <a:avLst/>
              </a:prstGeom>
              <a:blipFill>
                <a:blip r:embed="rId11"/>
                <a:stretch>
                  <a:fillRect t="-6061" r="-222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DCDD9F8-3E77-014B-94AC-EB372F6F3129}"/>
              </a:ext>
            </a:extLst>
          </p:cNvPr>
          <p:cNvSpPr txBox="1"/>
          <p:nvPr/>
        </p:nvSpPr>
        <p:spPr>
          <a:xfrm>
            <a:off x="6392450" y="4555271"/>
            <a:ext cx="2750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Problem: </a:t>
            </a:r>
            <a:r>
              <a:rPr lang="en-US" b="1" dirty="0">
                <a:latin typeface="+mn-lt"/>
              </a:rPr>
              <a:t>interactive</a:t>
            </a:r>
          </a:p>
        </p:txBody>
      </p:sp>
    </p:spTree>
    <p:extLst>
      <p:ext uri="{BB962C8B-B14F-4D97-AF65-F5344CB8AC3E}">
        <p14:creationId xmlns:p14="http://schemas.microsoft.com/office/powerpoint/2010/main" val="259166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animBg="1"/>
      <p:bldP spid="40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-1818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94290</TotalTime>
  <Words>3632</Words>
  <Application>Microsoft Macintosh PowerPoint</Application>
  <PresentationFormat>On-screen Show (16:9)</PresentationFormat>
  <Paragraphs>368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Cambria Math</vt:lpstr>
      <vt:lpstr>Roboto</vt:lpstr>
      <vt:lpstr>Office Theme</vt:lpstr>
      <vt:lpstr>Building a SNARK</vt:lpstr>
      <vt:lpstr>Recap:  high-level goals</vt:lpstr>
      <vt:lpstr>Recap:  non-interactive proof systems    (for NP)</vt:lpstr>
      <vt:lpstr>Non-interactive Proof Systems    (for NP)</vt:lpstr>
      <vt:lpstr>proof systems: properties   (informal)</vt:lpstr>
      <vt:lpstr>SNARK:  succinct argument of knowledge</vt:lpstr>
      <vt:lpstr>A simple PCP-based SNARK</vt:lpstr>
      <vt:lpstr>A simple construction: PCP-based SNARK</vt:lpstr>
      <vt:lpstr>Converting a PCP proof to a SNARK</vt:lpstr>
      <vt:lpstr>Making the proof non-interactive</vt:lpstr>
      <vt:lpstr>Making the proof non-interactive</vt:lpstr>
      <vt:lpstr>Why is this an argument of knowledge?   (can skip)</vt:lpstr>
      <vt:lpstr>Are we done?</vt:lpstr>
      <vt:lpstr>Building an efficient SNARK</vt:lpstr>
      <vt:lpstr>General paradigm</vt:lpstr>
      <vt:lpstr>Recall:  commitments</vt:lpstr>
      <vt:lpstr>(1) Polynomial commitment schemes</vt:lpstr>
      <vt:lpstr>(1) Polynomial commitment schemes</vt:lpstr>
      <vt:lpstr>(1) Polynomial commitment schemes</vt:lpstr>
      <vt:lpstr>Constructing polynomial commitments</vt:lpstr>
      <vt:lpstr>(2)  Polynomial IOP</vt:lpstr>
      <vt:lpstr>(2)  Polynomial IOP</vt:lpstr>
      <vt:lpstr>Properties</vt:lpstr>
      <vt:lpstr>The resulting SNARK</vt:lpstr>
      <vt:lpstr>Constructing a Poly-IOP</vt:lpstr>
      <vt:lpstr>Some useful gadgets</vt:lpstr>
      <vt:lpstr>Zero test on H      ( H = { 1, ω, ω2, …, ωk-1 } )</vt:lpstr>
      <vt:lpstr>Product check on H:     ∏_(a∈H)▒〖f(a)〗=1</vt:lpstr>
      <vt:lpstr>Product check on H     (unoptimized)</vt:lpstr>
      <vt:lpstr>PLONK:  a poly-IOP for a general circuit  C(x,w)</vt:lpstr>
      <vt:lpstr>Encoding the inputs to the circuit</vt:lpstr>
      <vt:lpstr>Encoding the circuit internal values</vt:lpstr>
      <vt:lpstr>Encoding the gates of the circuit</vt:lpstr>
      <vt:lpstr>Encoding the circuit wiring</vt:lpstr>
      <vt:lpstr>Encoding the circuit wiring</vt:lpstr>
      <vt:lpstr>Reducing wiring check to a linear degree</vt:lpstr>
      <vt:lpstr>The final  (S, P, V)  SNARK</vt:lpstr>
      <vt:lpstr>Many extensions …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1481</cp:revision>
  <cp:lastPrinted>2020-11-09T06:39:36Z</cp:lastPrinted>
  <dcterms:created xsi:type="dcterms:W3CDTF">2010-10-17T19:58:05Z</dcterms:created>
  <dcterms:modified xsi:type="dcterms:W3CDTF">2020-12-21T23:37:26Z</dcterms:modified>
</cp:coreProperties>
</file>