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352" r:id="rId2"/>
    <p:sldId id="1634" r:id="rId3"/>
    <p:sldId id="1640" r:id="rId4"/>
    <p:sldId id="1641" r:id="rId5"/>
    <p:sldId id="1642" r:id="rId6"/>
    <p:sldId id="1644" r:id="rId7"/>
    <p:sldId id="1690" r:id="rId8"/>
    <p:sldId id="1643" r:id="rId9"/>
    <p:sldId id="1635" r:id="rId10"/>
    <p:sldId id="1636" r:id="rId11"/>
    <p:sldId id="1637" r:id="rId12"/>
    <p:sldId id="1638" r:id="rId13"/>
    <p:sldId id="1647" r:id="rId14"/>
    <p:sldId id="1648" r:id="rId15"/>
    <p:sldId id="1649" r:id="rId16"/>
    <p:sldId id="543" r:id="rId17"/>
    <p:sldId id="551" r:id="rId18"/>
    <p:sldId id="1650" r:id="rId19"/>
    <p:sldId id="1639" r:id="rId20"/>
    <p:sldId id="1651" r:id="rId21"/>
    <p:sldId id="1680" r:id="rId22"/>
    <p:sldId id="1681" r:id="rId23"/>
    <p:sldId id="1653" r:id="rId24"/>
    <p:sldId id="1682" r:id="rId25"/>
    <p:sldId id="1683" r:id="rId26"/>
    <p:sldId id="1684" r:id="rId27"/>
    <p:sldId id="1646" r:id="rId28"/>
    <p:sldId id="1685" r:id="rId29"/>
    <p:sldId id="1686" r:id="rId30"/>
    <p:sldId id="1687" r:id="rId31"/>
    <p:sldId id="1688" r:id="rId32"/>
    <p:sldId id="1689" r:id="rId33"/>
    <p:sldId id="1633" r:id="rId34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5126" autoAdjust="0"/>
  </p:normalViewPr>
  <p:slideViewPr>
    <p:cSldViewPr snapToGrid="0">
      <p:cViewPr varScale="1">
        <p:scale>
          <a:sx n="120" d="100"/>
          <a:sy n="120" d="100"/>
        </p:scale>
        <p:origin x="200" y="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err="1">
                <a:latin typeface="+mn-lt"/>
              </a:rPr>
              <a:t>Δ</a:t>
            </a:r>
            <a:r>
              <a:rPr lang="en-US" sz="1200" b="0" dirty="0">
                <a:latin typeface="+mn-lt"/>
              </a:rPr>
              <a:t>-com is a Pedersen commitment to the amount to subtract from Alice and add to Bob.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5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F2AA-6F8E-E644-B66E-C5AB189C83C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5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factory work is logarithmic by using 2-3 trees.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tiff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tiff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tiff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Final </a:t>
            </a:r>
            <a:r>
              <a:rPr lang="en-US" sz="4800"/>
              <a:t>topics:  Cute </a:t>
            </a:r>
            <a:r>
              <a:rPr lang="en-US" sz="4800" dirty="0"/>
              <a:t>Crypto Tricks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5726-AB39-C348-9497-D1018D5B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2A38-2CE9-2243-A218-81A56FF7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8134"/>
            <a:ext cx="8229600" cy="4020448"/>
          </a:xfrm>
        </p:spPr>
        <p:txBody>
          <a:bodyPr>
            <a:normAutofit/>
          </a:bodyPr>
          <a:lstStyle/>
          <a:p>
            <a:r>
              <a:rPr lang="en-US" dirty="0"/>
              <a:t>Open problems in blockchains</a:t>
            </a:r>
          </a:p>
          <a:p>
            <a:pPr>
              <a:spcBef>
                <a:spcPts val="2000"/>
              </a:spcBef>
            </a:pPr>
            <a:r>
              <a:rPr lang="en-US" dirty="0"/>
              <a:t>The future of blockchains and crypto currencies</a:t>
            </a:r>
          </a:p>
          <a:p>
            <a:pPr lvl="1"/>
            <a:r>
              <a:rPr lang="en-US" dirty="0"/>
              <a:t>Where is this headed?</a:t>
            </a:r>
          </a:p>
          <a:p>
            <a:pPr>
              <a:spcBef>
                <a:spcPts val="2000"/>
              </a:spcBef>
            </a:pPr>
            <a:r>
              <a:rPr lang="en-US" dirty="0"/>
              <a:t>A career in blockchains?</a:t>
            </a:r>
          </a:p>
          <a:p>
            <a:pPr>
              <a:spcBef>
                <a:spcPts val="2000"/>
              </a:spcBef>
            </a:pPr>
            <a:r>
              <a:rPr lang="en-US" dirty="0"/>
              <a:t>Where can I learn more?</a:t>
            </a:r>
          </a:p>
          <a:p>
            <a:pPr lvl="1"/>
            <a:r>
              <a:rPr lang="en-US" sz="2000" b="1" dirty="0"/>
              <a:t>EE374</a:t>
            </a:r>
            <a:r>
              <a:rPr lang="en-US" sz="2000" dirty="0"/>
              <a:t>: Scaling blockchains (Winter 2021)</a:t>
            </a:r>
          </a:p>
          <a:p>
            <a:pPr lvl="1"/>
            <a:r>
              <a:rPr lang="en-US" sz="2000" b="1" dirty="0"/>
              <a:t>CS255</a:t>
            </a:r>
            <a:r>
              <a:rPr lang="en-US" sz="2000" dirty="0"/>
              <a:t> and </a:t>
            </a:r>
            <a:r>
              <a:rPr lang="en-US" sz="2000" b="1" dirty="0"/>
              <a:t>CS355</a:t>
            </a:r>
            <a:r>
              <a:rPr lang="en-US" sz="2000" dirty="0"/>
              <a:t>:  Cryptography</a:t>
            </a:r>
          </a:p>
          <a:p>
            <a:pPr lvl="1"/>
            <a:r>
              <a:rPr lang="en-US" sz="2000" dirty="0"/>
              <a:t>Stanford blockchain conference (SBC)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6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6BB03C1-F2BA-564D-802A-378EB717D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3AD8EC-6487-9840-A969-5FCB2B994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 crypto tricks</a:t>
            </a:r>
          </a:p>
        </p:txBody>
      </p:sp>
    </p:spTree>
    <p:extLst>
      <p:ext uri="{BB962C8B-B14F-4D97-AF65-F5344CB8AC3E}">
        <p14:creationId xmlns:p14="http://schemas.microsoft.com/office/powerpoint/2010/main" val="383914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522B-B25F-EC47-9686-EB538EFC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3E2DC11-7609-4C4E-B1FC-19E7DC03E65D}"/>
              </a:ext>
            </a:extLst>
          </p:cNvPr>
          <p:cNvGrpSpPr/>
          <p:nvPr/>
        </p:nvGrpSpPr>
        <p:grpSpPr>
          <a:xfrm>
            <a:off x="-38596" y="1074408"/>
            <a:ext cx="5478739" cy="3942807"/>
            <a:chOff x="72970" y="994821"/>
            <a:chExt cx="5478739" cy="39428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5E5EBF-ABE7-AA42-A7CF-BD39EEA69107}"/>
                </a:ext>
              </a:extLst>
            </p:cNvPr>
            <p:cNvSpPr/>
            <p:nvPr/>
          </p:nvSpPr>
          <p:spPr>
            <a:xfrm>
              <a:off x="840246" y="1524246"/>
              <a:ext cx="4711463" cy="34133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2AD665-D774-8740-8B50-A13149A923F3}"/>
                </a:ext>
              </a:extLst>
            </p:cNvPr>
            <p:cNvGrpSpPr/>
            <p:nvPr/>
          </p:nvGrpSpPr>
          <p:grpSpPr>
            <a:xfrm>
              <a:off x="1041192" y="1524245"/>
              <a:ext cx="3192672" cy="977444"/>
              <a:chOff x="457200" y="1179483"/>
              <a:chExt cx="3192672" cy="97744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E7E3CA-A5D2-5043-8C37-B3C9842F836B}"/>
                  </a:ext>
                </a:extLst>
              </p:cNvPr>
              <p:cNvSpPr txBox="1"/>
              <p:nvPr/>
            </p:nvSpPr>
            <p:spPr>
              <a:xfrm>
                <a:off x="828640" y="1179483"/>
                <a:ext cx="1007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C3F44C-1C87-474A-8728-122153CE7B83}"/>
                  </a:ext>
                </a:extLst>
              </p:cNvPr>
              <p:cNvSpPr txBox="1"/>
              <p:nvPr/>
            </p:nvSpPr>
            <p:spPr>
              <a:xfrm>
                <a:off x="2455314" y="1203977"/>
                <a:ext cx="1194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outputs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9DF7FFE-88E9-D146-BA71-CF18C6A76E80}"/>
                  </a:ext>
                </a:extLst>
              </p:cNvPr>
              <p:cNvGrpSpPr/>
              <p:nvPr/>
            </p:nvGrpSpPr>
            <p:grpSpPr>
              <a:xfrm>
                <a:off x="457200" y="1523402"/>
                <a:ext cx="853629" cy="461665"/>
                <a:chOff x="457200" y="1523402"/>
                <a:chExt cx="853629" cy="461665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06D5BC4-606F-2E45-AA0B-D70D13A0C5A0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28A2F09-0A5E-2E43-9AEC-220E68AE0B9B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FD8A94-4B72-954B-A61E-59D2B7A3578E}"/>
                  </a:ext>
                </a:extLst>
              </p:cNvPr>
              <p:cNvSpPr txBox="1"/>
              <p:nvPr/>
            </p:nvSpPr>
            <p:spPr>
              <a:xfrm>
                <a:off x="1813334" y="1532248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6B8272D-5F4E-F24E-9526-4447A949BE89}"/>
                  </a:ext>
                </a:extLst>
              </p:cNvPr>
              <p:cNvGrpSpPr/>
              <p:nvPr/>
            </p:nvGrpSpPr>
            <p:grpSpPr>
              <a:xfrm>
                <a:off x="1323150" y="1520373"/>
                <a:ext cx="853629" cy="461665"/>
                <a:chOff x="457200" y="1523402"/>
                <a:chExt cx="853629" cy="461665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B993B9F-B992-6E41-BE9E-1B26B3C81193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2A87C7-B192-9049-91C8-7465F4BE3A14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B6A56AC-2478-A24F-A4E7-0CAC8DA132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2320" y="1431726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EBC47F-A734-3F40-A396-2508B934350D}"/>
                  </a:ext>
                </a:extLst>
              </p:cNvPr>
              <p:cNvSpPr/>
              <p:nvPr/>
            </p:nvSpPr>
            <p:spPr>
              <a:xfrm>
                <a:off x="2221283" y="1641763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31756A-62B4-5849-A4C4-0E3A3691B05A}"/>
                </a:ext>
              </a:extLst>
            </p:cNvPr>
            <p:cNvGrpSpPr/>
            <p:nvPr/>
          </p:nvGrpSpPr>
          <p:grpSpPr>
            <a:xfrm>
              <a:off x="1041192" y="2546024"/>
              <a:ext cx="4412373" cy="725201"/>
              <a:chOff x="457200" y="2284588"/>
              <a:chExt cx="4412373" cy="72520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C2310DF-7F05-4E4F-870D-12972CD1118E}"/>
                  </a:ext>
                </a:extLst>
              </p:cNvPr>
              <p:cNvGrpSpPr/>
              <p:nvPr/>
            </p:nvGrpSpPr>
            <p:grpSpPr>
              <a:xfrm>
                <a:off x="457200" y="2377178"/>
                <a:ext cx="853629" cy="461665"/>
                <a:chOff x="457200" y="1523402"/>
                <a:chExt cx="853629" cy="461665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0922FB0-D826-0F4D-9946-47111499556B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32905D-15EC-8243-ADE4-BB07C3083FC4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155976-836D-2546-8AC7-A734588CBA8C}"/>
                  </a:ext>
                </a:extLst>
              </p:cNvPr>
              <p:cNvSpPr txBox="1"/>
              <p:nvPr/>
            </p:nvSpPr>
            <p:spPr>
              <a:xfrm>
                <a:off x="1813334" y="2386024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1642F04-4450-7D45-8E19-239C7AFA91BA}"/>
                  </a:ext>
                </a:extLst>
              </p:cNvPr>
              <p:cNvGrpSpPr/>
              <p:nvPr/>
            </p:nvGrpSpPr>
            <p:grpSpPr>
              <a:xfrm>
                <a:off x="1323150" y="2374149"/>
                <a:ext cx="853629" cy="461665"/>
                <a:chOff x="457200" y="1523402"/>
                <a:chExt cx="853629" cy="46166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255A0E4-C4BE-064A-BDCE-00F055EA3630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84A5A4C-7AD3-C346-A89D-8C07936162A5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CFEC710-BD62-474E-8392-1ABB9E0325C5}"/>
                  </a:ext>
                </a:extLst>
              </p:cNvPr>
              <p:cNvSpPr/>
              <p:nvPr/>
            </p:nvSpPr>
            <p:spPr>
              <a:xfrm>
                <a:off x="2189731" y="2495539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007045C-CE04-1145-9C4B-CB281F768BCC}"/>
                  </a:ext>
                </a:extLst>
              </p:cNvPr>
              <p:cNvSpPr/>
              <p:nvPr/>
            </p:nvSpPr>
            <p:spPr>
              <a:xfrm>
                <a:off x="3086255" y="2494791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40AD91C-91D7-4A46-BBC1-663CCD7D1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890" y="2284588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58455-94C6-CE42-8E7D-20AFE2E882B1}"/>
                  </a:ext>
                </a:extLst>
              </p:cNvPr>
              <p:cNvSpPr txBox="1"/>
              <p:nvPr/>
            </p:nvSpPr>
            <p:spPr>
              <a:xfrm>
                <a:off x="2299606" y="2384047"/>
                <a:ext cx="6286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sig</a:t>
                </a:r>
                <a:endParaRPr lang="en-US" b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403651D-2B81-594A-ADCF-957EBB8901B4}"/>
                  </a:ext>
                </a:extLst>
              </p:cNvPr>
              <p:cNvSpPr/>
              <p:nvPr/>
            </p:nvSpPr>
            <p:spPr>
              <a:xfrm>
                <a:off x="3943866" y="2494791"/>
                <a:ext cx="925707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4AA7D30-1313-C641-B7DB-B6A5493FE160}"/>
                </a:ext>
              </a:extLst>
            </p:cNvPr>
            <p:cNvGrpSpPr/>
            <p:nvPr/>
          </p:nvGrpSpPr>
          <p:grpSpPr>
            <a:xfrm>
              <a:off x="1026578" y="3396585"/>
              <a:ext cx="3447059" cy="725201"/>
              <a:chOff x="442586" y="3138672"/>
              <a:chExt cx="3447059" cy="72520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114D1C0-737F-2F43-B6B5-D45D0B3F5189}"/>
                  </a:ext>
                </a:extLst>
              </p:cNvPr>
              <p:cNvGrpSpPr/>
              <p:nvPr/>
            </p:nvGrpSpPr>
            <p:grpSpPr>
              <a:xfrm>
                <a:off x="442586" y="3202501"/>
                <a:ext cx="853629" cy="461665"/>
                <a:chOff x="457200" y="1523402"/>
                <a:chExt cx="853629" cy="461665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53D0B9E-227A-B042-B562-C8547C227979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366CBEC-8130-4F44-A266-4EAF27ECADD1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A56845-F23A-8640-B911-91A56C0506B3}"/>
                  </a:ext>
                </a:extLst>
              </p:cNvPr>
              <p:cNvSpPr txBox="1"/>
              <p:nvPr/>
            </p:nvSpPr>
            <p:spPr>
              <a:xfrm>
                <a:off x="1798720" y="3211347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E0D6960-9112-5548-828D-73F73A8E557E}"/>
                  </a:ext>
                </a:extLst>
              </p:cNvPr>
              <p:cNvSpPr/>
              <p:nvPr/>
            </p:nvSpPr>
            <p:spPr>
              <a:xfrm>
                <a:off x="1308536" y="3320114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055254-83B9-1D4D-BC45-6BD47F221DAF}"/>
                  </a:ext>
                </a:extLst>
              </p:cNvPr>
              <p:cNvSpPr/>
              <p:nvPr/>
            </p:nvSpPr>
            <p:spPr>
              <a:xfrm>
                <a:off x="2175117" y="3320862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B1A124-81F5-7B48-A836-E59BE1FD8EEA}"/>
                  </a:ext>
                </a:extLst>
              </p:cNvPr>
              <p:cNvSpPr/>
              <p:nvPr/>
            </p:nvSpPr>
            <p:spPr>
              <a:xfrm>
                <a:off x="3036016" y="3320114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2E7035-0485-E84E-A673-43ACDC3AF5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4469" y="3138672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69F562-4B95-8348-B967-EF0D74730D4B}"/>
                </a:ext>
              </a:extLst>
            </p:cNvPr>
            <p:cNvGrpSpPr/>
            <p:nvPr/>
          </p:nvGrpSpPr>
          <p:grpSpPr>
            <a:xfrm>
              <a:off x="1055806" y="4212426"/>
              <a:ext cx="3458934" cy="725201"/>
              <a:chOff x="471814" y="4018135"/>
              <a:chExt cx="3458934" cy="72520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3139257-9744-5A42-92D5-7DE871E966FE}"/>
                  </a:ext>
                </a:extLst>
              </p:cNvPr>
              <p:cNvGrpSpPr/>
              <p:nvPr/>
            </p:nvGrpSpPr>
            <p:grpSpPr>
              <a:xfrm>
                <a:off x="471814" y="4109811"/>
                <a:ext cx="853629" cy="461665"/>
                <a:chOff x="457200" y="1523402"/>
                <a:chExt cx="853629" cy="461665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F148205-A560-1F46-9D65-9C5CA96A96F9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0EDDA56-A271-424F-877C-89DA6935A114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C6B547-9C8A-1F45-923A-0F086F90BF6C}"/>
                  </a:ext>
                </a:extLst>
              </p:cNvPr>
              <p:cNvSpPr txBox="1"/>
              <p:nvPr/>
            </p:nvSpPr>
            <p:spPr>
              <a:xfrm>
                <a:off x="1827948" y="4118657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2CEAE45-3DD0-594D-8EBC-3896D039D5D9}"/>
                  </a:ext>
                </a:extLst>
              </p:cNvPr>
              <p:cNvGrpSpPr/>
              <p:nvPr/>
            </p:nvGrpSpPr>
            <p:grpSpPr>
              <a:xfrm>
                <a:off x="1337764" y="4106782"/>
                <a:ext cx="853629" cy="461665"/>
                <a:chOff x="457200" y="1523402"/>
                <a:chExt cx="853629" cy="46166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A7107019-6EC4-E94E-B931-A25D5AB9AC1B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ADFDBDB-4F0A-7C45-9DCA-DE73E26845F2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6345C2F-4F60-A54B-9161-BCE89C22B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6934" y="4018135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9842692-2D16-9D47-A49C-6670E15BDE09}"/>
                  </a:ext>
                </a:extLst>
              </p:cNvPr>
              <p:cNvSpPr/>
              <p:nvPr/>
            </p:nvSpPr>
            <p:spPr>
              <a:xfrm>
                <a:off x="2228095" y="4228172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23E4BD-FB53-5A4C-A3B0-A198E3192207}"/>
                  </a:ext>
                </a:extLst>
              </p:cNvPr>
              <p:cNvSpPr/>
              <p:nvPr/>
            </p:nvSpPr>
            <p:spPr>
              <a:xfrm>
                <a:off x="3077119" y="4227424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CEF401-4496-3346-A6EB-EE4136964DB0}"/>
                </a:ext>
              </a:extLst>
            </p:cNvPr>
            <p:cNvSpPr txBox="1"/>
            <p:nvPr/>
          </p:nvSpPr>
          <p:spPr>
            <a:xfrm>
              <a:off x="85810" y="1892658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Tx1: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0DC2CFF-5F32-6544-BC20-865A533EFC45}"/>
                </a:ext>
              </a:extLst>
            </p:cNvPr>
            <p:cNvSpPr txBox="1"/>
            <p:nvPr/>
          </p:nvSpPr>
          <p:spPr>
            <a:xfrm>
              <a:off x="72971" y="2623981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9F14F1-07B3-7044-A5FD-5DCDEA6E2AE3}"/>
                </a:ext>
              </a:extLst>
            </p:cNvPr>
            <p:cNvSpPr txBox="1"/>
            <p:nvPr/>
          </p:nvSpPr>
          <p:spPr>
            <a:xfrm>
              <a:off x="83247" y="3460414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Tx3: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4FFBDC-6325-E647-9ECA-00D5FF461014}"/>
                </a:ext>
              </a:extLst>
            </p:cNvPr>
            <p:cNvSpPr txBox="1"/>
            <p:nvPr/>
          </p:nvSpPr>
          <p:spPr>
            <a:xfrm>
              <a:off x="72970" y="4316323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Tx4: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32F278-94FB-B342-9AB4-B5F9AAD6988F}"/>
                </a:ext>
              </a:extLst>
            </p:cNvPr>
            <p:cNvSpPr/>
            <p:nvPr/>
          </p:nvSpPr>
          <p:spPr>
            <a:xfrm>
              <a:off x="3664878" y="1985790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BCF32DC-E294-9F42-977C-CB4AC6B9F667}"/>
                </a:ext>
              </a:extLst>
            </p:cNvPr>
            <p:cNvSpPr txBox="1"/>
            <p:nvPr/>
          </p:nvSpPr>
          <p:spPr>
            <a:xfrm>
              <a:off x="1726956" y="994821"/>
              <a:ext cx="2513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 Bitcoin block</a:t>
              </a: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E2CD3210-383B-5C44-8268-52EF11B09C5B}"/>
              </a:ext>
            </a:extLst>
          </p:cNvPr>
          <p:cNvSpPr txBox="1">
            <a:spLocks/>
          </p:cNvSpPr>
          <p:nvPr/>
        </p:nvSpPr>
        <p:spPr bwMode="auto">
          <a:xfrm>
            <a:off x="5664864" y="1824199"/>
            <a:ext cx="3364833" cy="29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Signatures make up </a:t>
            </a:r>
            <a:br>
              <a:rPr lang="en-US" dirty="0"/>
            </a:br>
            <a:r>
              <a:rPr lang="en-US" dirty="0"/>
              <a:t>most of Tx data.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dirty="0"/>
              <a:t>Can we compress </a:t>
            </a:r>
            <a:br>
              <a:rPr lang="en-US" dirty="0"/>
            </a:br>
            <a:r>
              <a:rPr lang="en-US" dirty="0"/>
              <a:t>signatures?</a:t>
            </a:r>
          </a:p>
          <a:p>
            <a:r>
              <a:rPr lang="en-US" dirty="0"/>
              <a:t>Yes:  aggregation!</a:t>
            </a:r>
          </a:p>
          <a:p>
            <a:pPr>
              <a:lnSpc>
                <a:spcPct val="110000"/>
              </a:lnSpc>
              <a:tabLst>
                <a:tab pos="565150" algn="l"/>
              </a:tabLst>
            </a:pPr>
            <a:r>
              <a:rPr lang="en-US" dirty="0"/>
              <a:t>not possible for ECDSA</a:t>
            </a:r>
          </a:p>
        </p:txBody>
      </p:sp>
    </p:spTree>
    <p:extLst>
      <p:ext uri="{BB962C8B-B14F-4D97-AF65-F5344CB8AC3E}">
        <p14:creationId xmlns:p14="http://schemas.microsoft.com/office/powerpoint/2010/main" val="8008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025D-F02F-3B4F-81E9-4341117D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30CB-3815-E347-8379-020150BD4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Used in modern blockchains:   </a:t>
            </a:r>
            <a:r>
              <a:rPr lang="en-US" dirty="0" err="1"/>
              <a:t>Ehtereum</a:t>
            </a:r>
            <a:r>
              <a:rPr lang="en-US" dirty="0"/>
              <a:t> 2.0,  </a:t>
            </a:r>
            <a:r>
              <a:rPr lang="en-US" dirty="0" err="1"/>
              <a:t>Dfinity</a:t>
            </a:r>
            <a:r>
              <a:rPr lang="en-US" dirty="0"/>
              <a:t>,  Chia,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setup: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 = {1, g, …, g</a:t>
            </a:r>
            <a:r>
              <a:rPr lang="en-US" baseline="30000" dirty="0"/>
              <a:t>q-1</a:t>
            </a:r>
            <a:r>
              <a:rPr lang="en-US" dirty="0"/>
              <a:t>}  a cyclic group of prime order q</a:t>
            </a:r>
          </a:p>
          <a:p>
            <a:endParaRPr lang="en-US" dirty="0"/>
          </a:p>
          <a:p>
            <a:r>
              <a:rPr lang="en-US" dirty="0"/>
              <a:t>H: M × G ⇾ G    a hash function    (e.g., based on SHA256)</a:t>
            </a:r>
          </a:p>
        </p:txBody>
      </p:sp>
    </p:spTree>
    <p:extLst>
      <p:ext uri="{BB962C8B-B14F-4D97-AF65-F5344CB8AC3E}">
        <p14:creationId xmlns:p14="http://schemas.microsoft.com/office/powerpoint/2010/main" val="239676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025D-F02F-3B4F-81E9-4341117D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E30CB-3815-E347-8379-020150BD4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  <a:tabLst>
                    <a:tab pos="1414463" algn="l"/>
                  </a:tabLst>
                </a:pPr>
                <a:r>
                  <a:rPr lang="en-US" b="1" u="sng" dirty="0"/>
                  <a:t>KeyGen</a:t>
                </a:r>
                <a:r>
                  <a:rPr lang="en-US" dirty="0"/>
                  <a:t>():	choose random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+mj-lt"/>
                    <a:ea typeface="Cambria Math" panose="02040503050406030204" pitchFamily="18" charset="0"/>
                  </a:rPr>
                  <a:t>  in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 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1414463" algn="l"/>
                  </a:tabLst>
                </a:pPr>
                <a:r>
                  <a:rPr lang="en-US" dirty="0"/>
                  <a:t>	output   </a:t>
                </a:r>
                <a:r>
                  <a:rPr lang="en-US" dirty="0" err="1"/>
                  <a:t>sk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 ,    pk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  ∈ G</a:t>
                </a:r>
              </a:p>
              <a:p>
                <a:pPr marL="0" indent="0">
                  <a:buNone/>
                  <a:tabLst>
                    <a:tab pos="1414463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1414463" algn="l"/>
                  </a:tabLst>
                </a:pPr>
                <a:r>
                  <a:rPr lang="en-US" b="1" u="sng" dirty="0"/>
                  <a:t>Sign</a:t>
                </a:r>
                <a:r>
                  <a:rPr lang="en-US" dirty="0"/>
                  <a:t>(</a:t>
                </a:r>
                <a:r>
                  <a:rPr lang="en-US" dirty="0" err="1"/>
                  <a:t>sk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):    output    sig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  ∈ G</a:t>
                </a:r>
              </a:p>
              <a:p>
                <a:pPr marL="0" indent="0">
                  <a:buNone/>
                  <a:tabLst>
                    <a:tab pos="1414463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1414463" algn="l"/>
                  </a:tabLst>
                </a:pPr>
                <a:r>
                  <a:rPr lang="en-US" b="1" u="sng" dirty="0"/>
                  <a:t>Verify</a:t>
                </a:r>
                <a:r>
                  <a:rPr lang="en-US" dirty="0"/>
                  <a:t>(pk,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sig):    output accept if    </a:t>
                </a:r>
                <a:r>
                  <a:rPr lang="en-US" dirty="0" err="1"/>
                  <a:t>log</a:t>
                </a:r>
                <a:r>
                  <a:rPr lang="en-US" sz="2800" baseline="-25000" dirty="0" err="1"/>
                  <a:t>g</a:t>
                </a:r>
                <a:r>
                  <a:rPr lang="en-US" dirty="0"/>
                  <a:t>(pk) = </a:t>
                </a:r>
                <a:r>
                  <a:rPr lang="en-US" dirty="0" err="1"/>
                  <a:t>log</a:t>
                </a:r>
                <a:r>
                  <a:rPr lang="en-US" sz="2800" i="0" baseline="-25000" dirty="0" err="1">
                    <a:latin typeface="+mj-lt"/>
                  </a:rPr>
                  <a:t>H</a:t>
                </a:r>
                <a:r>
                  <a:rPr lang="en-US" sz="2800" i="0" baseline="-25000" dirty="0">
                    <a:latin typeface="+mj-lt"/>
                  </a:rPr>
                  <a:t>(</a:t>
                </a:r>
                <a:r>
                  <a:rPr lang="en-US" sz="2800" i="0" baseline="-25000" dirty="0" err="1">
                    <a:latin typeface="+mj-lt"/>
                  </a:rPr>
                  <a:t>m,pk</a:t>
                </a:r>
                <a:r>
                  <a:rPr lang="en-US" i="0" baseline="-25000" dirty="0">
                    <a:latin typeface="+mj-lt"/>
                  </a:rPr>
                  <a:t>)</a:t>
                </a:r>
                <a:r>
                  <a:rPr lang="en-US" i="0" dirty="0">
                    <a:latin typeface="+mj-lt"/>
                  </a:rPr>
                  <a:t>(sig)</a:t>
                </a:r>
              </a:p>
              <a:p>
                <a:pPr marL="0" indent="0">
                  <a:buNone/>
                  <a:tabLst>
                    <a:tab pos="1414463" algn="l"/>
                  </a:tabLst>
                </a:pPr>
                <a:endParaRPr lang="en-US" baseline="-25000" dirty="0">
                  <a:latin typeface="+mj-lt"/>
                </a:endParaRPr>
              </a:p>
              <a:p>
                <a:pPr marL="0" indent="0">
                  <a:spcBef>
                    <a:spcPts val="1824"/>
                  </a:spcBef>
                  <a:buNone/>
                  <a:tabLst>
                    <a:tab pos="1414463" algn="l"/>
                  </a:tabLst>
                </a:pPr>
                <a:r>
                  <a:rPr lang="en-US" dirty="0">
                    <a:latin typeface="+mj-lt"/>
                  </a:rPr>
                  <a:t>Note:   signature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j-lt"/>
                  </a:rPr>
                  <a:t> is unique!    (no malleability)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E30CB-3815-E347-8379-020150BD4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3B0657-ED2F-B441-AA69-0237C684C615}"/>
              </a:ext>
            </a:extLst>
          </p:cNvPr>
          <p:cNvSpPr/>
          <p:nvPr/>
        </p:nvSpPr>
        <p:spPr>
          <a:xfrm>
            <a:off x="2902688" y="1733107"/>
            <a:ext cx="3147238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072BCD-F57D-744F-A533-FB6A202BF0D2}"/>
              </a:ext>
            </a:extLst>
          </p:cNvPr>
          <p:cNvSpPr/>
          <p:nvPr/>
        </p:nvSpPr>
        <p:spPr>
          <a:xfrm>
            <a:off x="3235841" y="2597004"/>
            <a:ext cx="3026736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3763-61EE-7C49-A1DF-9E1C1FE8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verify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A35F1-FE64-154E-BDA4-073CE4045D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A pairing</a:t>
                </a:r>
                <a:r>
                  <a:rPr lang="en-US" dirty="0"/>
                  <a:t>:     an efficiently computable function    </a:t>
                </a:r>
                <a:r>
                  <a:rPr lang="en-US" dirty="0" err="1"/>
                  <a:t>e:G×G</a:t>
                </a:r>
                <a:r>
                  <a:rPr lang="en-US" dirty="0"/>
                  <a:t> ⇾ G’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		such that    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p>
                    </m:sSup>
                  </m:oMath>
                </a14:m>
                <a:r>
                  <a:rPr lang="en-US" dirty="0"/>
                  <a:t>         for all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		and is not degenerate: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)≠1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Observe:         </a:t>
                </a:r>
                <a:r>
                  <a:rPr lang="en-US" dirty="0" err="1"/>
                  <a:t>log</a:t>
                </a:r>
                <a:r>
                  <a:rPr lang="en-US" sz="2800" baseline="-25000" dirty="0" err="1"/>
                  <a:t>g</a:t>
                </a:r>
                <a:r>
                  <a:rPr lang="en-US" dirty="0"/>
                  <a:t>(pk) = </a:t>
                </a:r>
                <a:r>
                  <a:rPr lang="en-US" dirty="0" err="1"/>
                  <a:t>log</a:t>
                </a:r>
                <a:r>
                  <a:rPr lang="en-US" sz="2800" baseline="-25000" dirty="0" err="1"/>
                  <a:t>H</a:t>
                </a:r>
                <a:r>
                  <a:rPr lang="en-US" sz="2800" baseline="-25000" dirty="0"/>
                  <a:t>(</a:t>
                </a:r>
                <a:r>
                  <a:rPr lang="en-US" sz="2800" baseline="-25000" dirty="0" err="1"/>
                  <a:t>m,pk</a:t>
                </a:r>
                <a:r>
                  <a:rPr lang="en-US" baseline="-25000" dirty="0"/>
                  <a:t>)</a:t>
                </a:r>
                <a:r>
                  <a:rPr lang="en-US" dirty="0"/>
                  <a:t>(sig)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  if and only if      e(g, sig)   =    e(pk, H(</a:t>
                </a:r>
                <a:r>
                  <a:rPr lang="en-US" dirty="0" err="1"/>
                  <a:t>m,pk</a:t>
                </a:r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A35F1-FE64-154E-BDA4-073CE4045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1170" t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E2D9C57-3FD4-4C47-A0A7-0391BDAA96D9}"/>
              </a:ext>
            </a:extLst>
          </p:cNvPr>
          <p:cNvSpPr/>
          <p:nvPr/>
        </p:nvSpPr>
        <p:spPr>
          <a:xfrm>
            <a:off x="2764465" y="1823248"/>
            <a:ext cx="3200400" cy="5690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99F2A3-68FC-854C-9F71-9ED2270390C0}"/>
              </a:ext>
            </a:extLst>
          </p:cNvPr>
          <p:cNvGrpSpPr/>
          <p:nvPr/>
        </p:nvGrpSpPr>
        <p:grpSpPr>
          <a:xfrm>
            <a:off x="1616149" y="4273470"/>
            <a:ext cx="4606967" cy="745111"/>
            <a:chOff x="1616149" y="4273470"/>
            <a:chExt cx="4606967" cy="745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122FD61-FDED-114E-9793-85293D324664}"/>
                    </a:ext>
                  </a:extLst>
                </p:cNvPr>
                <p:cNvSpPr txBox="1"/>
                <p:nvPr/>
              </p:nvSpPr>
              <p:spPr>
                <a:xfrm>
                  <a:off x="1616149" y="4495361"/>
                  <a:ext cx="460696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e</a:t>
                  </a:r>
                  <a:r>
                    <a:rPr lang="en-US" sz="2800" dirty="0">
                      <a:latin typeface="+mn-lt"/>
                    </a:rPr>
                    <a:t>(</a:t>
                  </a:r>
                  <a:r>
                    <a:rPr lang="en-US" dirty="0">
                      <a:latin typeface="+mn-lt"/>
                    </a:rPr>
                    <a:t>g,  H(</a:t>
                  </a:r>
                  <a:r>
                    <a:rPr lang="en-US" dirty="0" err="1">
                      <a:latin typeface="+mn-lt"/>
                    </a:rPr>
                    <a:t>m,pk</a:t>
                  </a:r>
                  <a:r>
                    <a:rPr lang="en-US" dirty="0">
                      <a:latin typeface="+mn-lt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2800" dirty="0">
                      <a:latin typeface="+mn-lt"/>
                    </a:rPr>
                    <a:t>)  =   </a:t>
                  </a:r>
                  <a:r>
                    <a:rPr lang="en-US" dirty="0">
                      <a:latin typeface="+mn-lt"/>
                    </a:rPr>
                    <a:t>e</a:t>
                  </a:r>
                  <a:r>
                    <a:rPr lang="en-US" sz="2800" dirty="0">
                      <a:latin typeface="+mn-lt"/>
                    </a:rPr>
                    <a:t>(</a:t>
                  </a:r>
                  <a:r>
                    <a:rPr lang="en-US" dirty="0">
                      <a:latin typeface="+mn-lt"/>
                    </a:rPr>
                    <a:t>g</a:t>
                  </a:r>
                  <a14:m>
                    <m:oMath xmlns:m="http://schemas.openxmlformats.org/officeDocument/2006/math">
                      <m:r>
                        <a:rPr lang="en-US" sz="280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>
                      <a:latin typeface="+mn-lt"/>
                    </a:rPr>
                    <a:t>,  H(</a:t>
                  </a:r>
                  <a:r>
                    <a:rPr lang="en-US" dirty="0" err="1">
                      <a:latin typeface="+mn-lt"/>
                    </a:rPr>
                    <a:t>m,pk</a:t>
                  </a:r>
                  <a:r>
                    <a:rPr lang="en-US" dirty="0">
                      <a:latin typeface="+mn-lt"/>
                    </a:rPr>
                    <a:t>)</a:t>
                  </a:r>
                  <a:r>
                    <a:rPr lang="en-US" sz="2800" dirty="0">
                      <a:latin typeface="+mn-lt"/>
                    </a:rPr>
                    <a:t>)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122FD61-FDED-114E-9793-85293D324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149" y="4495361"/>
                  <a:ext cx="4606967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2198" t="-11628" r="-549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27A3F9-9909-F447-8350-C094FCAC3C69}"/>
                </a:ext>
              </a:extLst>
            </p:cNvPr>
            <p:cNvSpPr txBox="1"/>
            <p:nvPr/>
          </p:nvSpPr>
          <p:spPr>
            <a:xfrm rot="5400000">
              <a:off x="2923954" y="42233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=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1D7D11-417F-7B40-BB45-200CB3590C46}"/>
                </a:ext>
              </a:extLst>
            </p:cNvPr>
            <p:cNvSpPr txBox="1"/>
            <p:nvPr/>
          </p:nvSpPr>
          <p:spPr>
            <a:xfrm rot="5400000">
              <a:off x="4735035" y="421191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=</a:t>
              </a:r>
            </a:p>
          </p:txBody>
        </p:sp>
      </p:grp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220C5F67-D8BC-C143-A0FF-FE4B4E848123}"/>
              </a:ext>
            </a:extLst>
          </p:cNvPr>
          <p:cNvSpPr/>
          <p:nvPr/>
        </p:nvSpPr>
        <p:spPr>
          <a:xfrm>
            <a:off x="6890657" y="2766465"/>
            <a:ext cx="1796143" cy="833983"/>
          </a:xfrm>
          <a:prstGeom prst="wedgeRectCallout">
            <a:avLst>
              <a:gd name="adj1" fmla="val -96288"/>
              <a:gd name="adj2" fmla="val 1173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8EB194-6AD0-0446-8373-F5BDDAFFCDAA}"/>
              </a:ext>
            </a:extLst>
          </p:cNvPr>
          <p:cNvSpPr/>
          <p:nvPr/>
        </p:nvSpPr>
        <p:spPr>
          <a:xfrm>
            <a:off x="2477386" y="3921743"/>
            <a:ext cx="3745730" cy="3950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Properties:  signature aggregation  </a:t>
            </a:r>
            <a:r>
              <a:rPr lang="en-US" sz="1500" dirty="0"/>
              <a:t>[BGLS’03]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993962"/>
            <a:ext cx="6572250" cy="6096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Anyone</a:t>
            </a:r>
            <a:r>
              <a:rPr lang="en-US" dirty="0"/>
              <a:t> can compress  n  signatures into </a:t>
            </a:r>
            <a:r>
              <a:rPr lang="en-US" u="sng" dirty="0"/>
              <a:t>one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85741" y="2468622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,  m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⟶  </a:t>
            </a:r>
            <a:r>
              <a:rPr lang="el-GR" dirty="0">
                <a:latin typeface="+mn-lt"/>
              </a:rPr>
              <a:t>σ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0986" y="3340204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pk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 , 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 ⟶  </a:t>
            </a:r>
            <a:r>
              <a:rPr lang="el-GR" dirty="0">
                <a:latin typeface="+mn-lt"/>
              </a:rPr>
              <a:t>σ</a:t>
            </a:r>
            <a:r>
              <a:rPr lang="en-US" baseline="-25000" dirty="0">
                <a:latin typeface="+mn-lt"/>
              </a:rPr>
              <a:t>n</a:t>
            </a:r>
            <a:r>
              <a:rPr lang="en-US" dirty="0">
                <a:latin typeface="+mn-lt"/>
              </a:rPr>
              <a:t>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92437" y="2890935"/>
            <a:ext cx="342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⋮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476156" y="2502004"/>
            <a:ext cx="1417121" cy="1295400"/>
            <a:chOff x="2743198" y="3395683"/>
            <a:chExt cx="1681134" cy="1295400"/>
          </a:xfrm>
        </p:grpSpPr>
        <p:sp>
          <p:nvSpPr>
            <p:cNvPr id="39" name="Trapezoid 38"/>
            <p:cNvSpPr/>
            <p:nvPr/>
          </p:nvSpPr>
          <p:spPr>
            <a:xfrm rot="5400000">
              <a:off x="2908715" y="3230166"/>
              <a:ext cx="1295400" cy="1626433"/>
            </a:xfrm>
            <a:prstGeom prst="trapezoid">
              <a:avLst>
                <a:gd name="adj" fmla="val 33192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43200" y="3802618"/>
              <a:ext cx="1681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aggregate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47167" y="2849994"/>
            <a:ext cx="830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⟶ </a:t>
            </a:r>
            <a:r>
              <a:rPr lang="el-GR" sz="2800" dirty="0">
                <a:latin typeface="+mn-lt"/>
              </a:rPr>
              <a:t>σ</a:t>
            </a:r>
            <a:r>
              <a:rPr lang="en-US" sz="2800" baseline="30000" dirty="0">
                <a:latin typeface="+mn-lt"/>
              </a:rPr>
              <a:t>*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6663" y="2343151"/>
            <a:ext cx="3869137" cy="1708160"/>
            <a:chOff x="5721419" y="3236830"/>
            <a:chExt cx="4589968" cy="1708160"/>
          </a:xfrm>
        </p:grpSpPr>
        <p:sp>
          <p:nvSpPr>
            <p:cNvPr id="43" name="TextBox 42"/>
            <p:cNvSpPr txBox="1"/>
            <p:nvPr/>
          </p:nvSpPr>
          <p:spPr>
            <a:xfrm>
              <a:off x="5721419" y="3236830"/>
              <a:ext cx="4589968" cy="170816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tIns="68580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Verify</a:t>
              </a:r>
              <a:r>
                <a:rPr lang="en-US" dirty="0">
                  <a:latin typeface="+mn-lt"/>
                </a:rPr>
                <a:t>( </a:t>
              </a:r>
              <a:r>
                <a:rPr lang="en-US" b="1" dirty="0">
                  <a:latin typeface="+mn-lt"/>
                </a:rPr>
                <a:t>pk</a:t>
              </a:r>
              <a:r>
                <a:rPr lang="en-US" dirty="0">
                  <a:latin typeface="+mn-lt"/>
                </a:rPr>
                <a:t> , </a:t>
              </a:r>
              <a:r>
                <a:rPr lang="en-US" b="1" dirty="0">
                  <a:latin typeface="+mn-lt"/>
                </a:rPr>
                <a:t>m</a:t>
              </a:r>
              <a:r>
                <a:rPr lang="en-US" dirty="0">
                  <a:latin typeface="+mn-lt"/>
                </a:rPr>
                <a:t> , </a:t>
              </a:r>
              <a:r>
                <a:rPr lang="el-GR" dirty="0">
                  <a:latin typeface="+mn-lt"/>
                </a:rPr>
                <a:t>σ</a:t>
              </a:r>
              <a:r>
                <a:rPr lang="en-US" baseline="30000" dirty="0">
                  <a:latin typeface="+mn-lt"/>
                </a:rPr>
                <a:t>*</a:t>
              </a:r>
              <a:r>
                <a:rPr lang="en-US" dirty="0">
                  <a:latin typeface="+mn-lt"/>
                </a:rPr>
                <a:t> ) = “accept”</a:t>
              </a:r>
            </a:p>
            <a:p>
              <a:pPr>
                <a:spcBef>
                  <a:spcPts val="900"/>
                </a:spcBef>
              </a:pPr>
              <a:r>
                <a:rPr lang="en-US" dirty="0">
                  <a:latin typeface="+mn-lt"/>
                </a:rPr>
                <a:t>convinces verifier that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    for </a:t>
              </a:r>
              <a:r>
                <a:rPr lang="en-US" dirty="0" err="1">
                  <a:latin typeface="+mn-lt"/>
                </a:rPr>
                <a:t>i</a:t>
              </a:r>
              <a:r>
                <a:rPr lang="en-US" dirty="0">
                  <a:latin typeface="+mn-lt"/>
                </a:rPr>
                <a:t>=1,…,n: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        user </a:t>
              </a:r>
              <a:r>
                <a:rPr lang="en-US" dirty="0" err="1">
                  <a:latin typeface="+mn-lt"/>
                </a:rPr>
                <a:t>i</a:t>
              </a:r>
              <a:r>
                <a:rPr lang="en-US" dirty="0">
                  <a:latin typeface="+mn-lt"/>
                </a:rPr>
                <a:t> signed </a:t>
              </a:r>
              <a:r>
                <a:rPr lang="en-US" dirty="0" err="1">
                  <a:latin typeface="+mn-lt"/>
                </a:rPr>
                <a:t>msg</a:t>
              </a:r>
              <a:r>
                <a:rPr lang="en-US" dirty="0">
                  <a:latin typeface="+mn-lt"/>
                </a:rPr>
                <a:t> m</a:t>
              </a:r>
              <a:r>
                <a:rPr lang="en-US" baseline="-25000" dirty="0">
                  <a:latin typeface="+mn-lt"/>
                </a:rPr>
                <a:t>i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781290" y="3331816"/>
              <a:ext cx="228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362925" y="3355523"/>
              <a:ext cx="228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092DC2D-2955-794C-8CC2-1AECF8796B96}"/>
              </a:ext>
            </a:extLst>
          </p:cNvPr>
          <p:cNvGrpSpPr/>
          <p:nvPr/>
        </p:nvGrpSpPr>
        <p:grpSpPr>
          <a:xfrm>
            <a:off x="1045573" y="3349256"/>
            <a:ext cx="3338074" cy="1577421"/>
            <a:chOff x="1045573" y="3349256"/>
            <a:chExt cx="3338074" cy="15774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329BE4-D015-BB44-BE1E-FF09C7006A72}"/>
                </a:ext>
              </a:extLst>
            </p:cNvPr>
            <p:cNvSpPr txBox="1"/>
            <p:nvPr/>
          </p:nvSpPr>
          <p:spPr>
            <a:xfrm>
              <a:off x="1045573" y="4465012"/>
              <a:ext cx="2861168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single short signature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FD7D8E5-9E7D-0242-B5B5-5D7A87A3211B}"/>
                </a:ext>
              </a:extLst>
            </p:cNvPr>
            <p:cNvSpPr/>
            <p:nvPr/>
          </p:nvSpPr>
          <p:spPr>
            <a:xfrm>
              <a:off x="3795823" y="3349256"/>
              <a:ext cx="587824" cy="1105786"/>
            </a:xfrm>
            <a:custGeom>
              <a:avLst/>
              <a:gdLst>
                <a:gd name="connsiteX0" fmla="*/ 0 w 587824"/>
                <a:gd name="connsiteY0" fmla="*/ 1105786 h 1105786"/>
                <a:gd name="connsiteX1" fmla="*/ 499730 w 587824"/>
                <a:gd name="connsiteY1" fmla="*/ 637953 h 1105786"/>
                <a:gd name="connsiteX2" fmla="*/ 584791 w 587824"/>
                <a:gd name="connsiteY2" fmla="*/ 0 h 110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824" h="1105786">
                  <a:moveTo>
                    <a:pt x="0" y="1105786"/>
                  </a:moveTo>
                  <a:cubicBezTo>
                    <a:pt x="201132" y="964018"/>
                    <a:pt x="402265" y="822251"/>
                    <a:pt x="499730" y="637953"/>
                  </a:cubicBezTo>
                  <a:cubicBezTo>
                    <a:pt x="597195" y="453655"/>
                    <a:pt x="590993" y="226827"/>
                    <a:pt x="584791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6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Aggregation:  how</a:t>
            </a:r>
            <a:br>
              <a:rPr lang="en-US" sz="1500" dirty="0">
                <a:latin typeface="Calibri"/>
                <a:cs typeface="Calibri"/>
                <a:sym typeface="Symbol" charset="0"/>
              </a:rPr>
            </a:br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5" y="3073233"/>
            <a:ext cx="6172200" cy="1543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Verifying an aggregate signature:   </a:t>
            </a:r>
            <a:r>
              <a:rPr lang="en-US" sz="1500" dirty="0"/>
              <a:t>(incomplete)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4945" y="1004825"/>
            <a:ext cx="579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user 1:   pk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= g</a:t>
            </a:r>
            <a:r>
              <a:rPr lang="el-GR" baseline="30000" dirty="0">
                <a:latin typeface="+mn-lt"/>
              </a:rPr>
              <a:t>α</a:t>
            </a:r>
            <a:r>
              <a:rPr lang="en-US" baseline="30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,   m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 </a:t>
            </a:r>
            <a:r>
              <a:rPr lang="en-US" dirty="0">
                <a:latin typeface="+mn-lt"/>
                <a:sym typeface="Symbol" charset="0"/>
              </a:rPr>
              <a:t>⟶    </a:t>
            </a:r>
            <a:r>
              <a:rPr lang="el-GR" b="1" dirty="0">
                <a:solidFill>
                  <a:srgbClr val="0000FF"/>
                </a:solidFill>
                <a:latin typeface="+mn-lt"/>
                <a:sym typeface="Symbol" charset="0"/>
              </a:rPr>
              <a:t>σ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=H(m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,pk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)</a:t>
            </a:r>
            <a:r>
              <a:rPr lang="el-GR" sz="3200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α</a:t>
            </a:r>
            <a:r>
              <a:rPr lang="en-US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008414" y="1570965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3" name="AutoShape 17"/>
          <p:cNvSpPr>
            <a:spLocks/>
          </p:cNvSpPr>
          <p:nvPr/>
        </p:nvSpPr>
        <p:spPr bwMode="auto">
          <a:xfrm>
            <a:off x="457200" y="1140252"/>
            <a:ext cx="212271" cy="1390116"/>
          </a:xfrm>
          <a:prstGeom prst="leftBrace">
            <a:avLst>
              <a:gd name="adj1" fmla="val 75110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80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4945" y="2068703"/>
            <a:ext cx="5836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user n:   </a:t>
            </a:r>
            <a:r>
              <a:rPr lang="en-US" dirty="0" err="1">
                <a:latin typeface="+mn-lt"/>
              </a:rPr>
              <a:t>pk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= g</a:t>
            </a:r>
            <a:r>
              <a:rPr lang="el-GR" baseline="30000" dirty="0">
                <a:latin typeface="+mn-lt"/>
              </a:rPr>
              <a:t>α</a:t>
            </a:r>
            <a:r>
              <a:rPr lang="en-US" baseline="30000" dirty="0">
                <a:latin typeface="+mn-lt"/>
              </a:rPr>
              <a:t>n</a:t>
            </a:r>
            <a:r>
              <a:rPr lang="en-US" dirty="0">
                <a:latin typeface="+mn-lt"/>
              </a:rPr>
              <a:t> ,  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  </a:t>
            </a:r>
            <a:r>
              <a:rPr lang="en-US" dirty="0">
                <a:latin typeface="+mn-lt"/>
                <a:sym typeface="Symbol" charset="0"/>
              </a:rPr>
              <a:t>⟶    </a:t>
            </a:r>
            <a:r>
              <a:rPr lang="el-GR" b="1" dirty="0">
                <a:solidFill>
                  <a:srgbClr val="0000FF"/>
                </a:solidFill>
                <a:latin typeface="+mn-lt"/>
                <a:sym typeface="Symbol" charset="0"/>
              </a:rPr>
              <a:t>σ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=H(</a:t>
            </a:r>
            <a:r>
              <a:rPr lang="en-US" b="1" dirty="0" err="1">
                <a:solidFill>
                  <a:srgbClr val="0000FF"/>
                </a:solidFill>
                <a:latin typeface="+mn-lt"/>
                <a:sym typeface="Symbol" charset="0"/>
              </a:rPr>
              <a:t>m</a:t>
            </a:r>
            <a:r>
              <a:rPr lang="en-US" b="1" baseline="-25000" dirty="0" err="1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  <a:r>
              <a:rPr lang="en-US" b="1" dirty="0" err="1">
                <a:solidFill>
                  <a:srgbClr val="0000FF"/>
                </a:solidFill>
                <a:latin typeface="+mn-lt"/>
                <a:sym typeface="Symbol" charset="0"/>
              </a:rPr>
              <a:t>,pk</a:t>
            </a:r>
            <a:r>
              <a:rPr lang="en-US" b="1" baseline="-25000" dirty="0" err="1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)</a:t>
            </a:r>
            <a:r>
              <a:rPr lang="el-GR" sz="3200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α</a:t>
            </a:r>
            <a:r>
              <a:rPr lang="en-US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130711" y="1350231"/>
            <a:ext cx="2741964" cy="842760"/>
            <a:chOff x="5750087" y="1712397"/>
            <a:chExt cx="3655951" cy="1123679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5750087" y="1712397"/>
              <a:ext cx="1336514" cy="2688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8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6053497" y="2285999"/>
              <a:ext cx="1033102" cy="55007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6600" y="1828801"/>
              <a:ext cx="2319438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 ⟵ </a:t>
              </a:r>
              <a:r>
                <a:rPr lang="el-GR" b="1" dirty="0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="1" baseline="-25000" dirty="0">
                  <a:solidFill>
                    <a:srgbClr val="0000FF"/>
                  </a:solidFill>
                  <a:latin typeface="+mn-lt"/>
                </a:rPr>
                <a:t>1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⋯ </a:t>
              </a:r>
              <a:r>
                <a:rPr lang="el-GR" b="1" dirty="0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="1" baseline="-25000" dirty="0">
                  <a:solidFill>
                    <a:srgbClr val="0000FF"/>
                  </a:solidFill>
                  <a:latin typeface="+mn-lt"/>
                </a:rPr>
                <a:t>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057392" y="3655249"/>
                <a:ext cx="4142031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mi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+mn-lt"/>
                            <a:sym typeface="Symbol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+mn-lt"/>
                            <a:sym typeface="Symbol" charset="0"/>
                          </a:rPr>
                          <m:t>pki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),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l-GR" baseline="65000" dirty="0">
                            <a:latin typeface="+mn-lt"/>
                            <a:sym typeface="Symbol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baseline="40000" dirty="0">
                            <a:latin typeface="+mn-lt"/>
                            <a:sym typeface="Symbol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latin typeface="+mn-lt"/>
                    <a:sym typeface="Symbol" charset="0"/>
                  </a:rPr>
                  <a:t>  ≟   e(</a:t>
                </a:r>
                <a:r>
                  <a:rPr lang="el-GR" b="1" dirty="0">
                    <a:solidFill>
                      <a:srgbClr val="0000FF"/>
                    </a:solidFill>
                  </a:rPr>
                  <a:t>σ</a:t>
                </a:r>
                <a:r>
                  <a:rPr lang="en-US" dirty="0">
                    <a:latin typeface="+mn-lt"/>
                    <a:sym typeface="Symbol" charset="0"/>
                  </a:rPr>
                  <a:t>, g)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2" y="3655249"/>
                <a:ext cx="4142031" cy="462947"/>
              </a:xfrm>
              <a:prstGeom prst="rect">
                <a:avLst/>
              </a:prstGeom>
              <a:blipFill>
                <a:blip r:embed="rId3"/>
                <a:stretch>
                  <a:fillRect l="-11280" t="-129730" r="-1829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875872" y="4189685"/>
            <a:ext cx="5782352" cy="739561"/>
            <a:chOff x="1694874" y="5856104"/>
            <a:chExt cx="7709802" cy="986082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694874" y="6226632"/>
              <a:ext cx="7709802" cy="615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dirty="0">
                  <a:latin typeface="+mn-lt"/>
                  <a:sym typeface="Symbol" charset="0"/>
                </a:rPr>
                <a:t>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baseline="-25000" dirty="0">
                  <a:latin typeface="+mn-lt"/>
                  <a:sym typeface="Symbol" charset="0"/>
                </a:rPr>
                <a:t>=1</a:t>
              </a:r>
              <a:r>
                <a:rPr kumimoji="1" lang="en-US" dirty="0">
                  <a:latin typeface="+mn-lt"/>
                  <a:sym typeface="Symbol" charset="0"/>
                </a:rPr>
                <a:t> e(H(</a:t>
              </a:r>
              <a:r>
                <a:rPr kumimoji="1" lang="en-US" dirty="0" err="1">
                  <a:latin typeface="+mn-lt"/>
                  <a:sym typeface="Symbol" charset="0"/>
                </a:rPr>
                <a:t>m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 err="1">
                  <a:latin typeface="+mn-lt"/>
                  <a:sym typeface="Symbol" charset="0"/>
                </a:rPr>
                <a:t>,pk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)</a:t>
              </a:r>
              <a:r>
                <a:rPr kumimoji="1" lang="el-GR" baseline="65000" dirty="0">
                  <a:latin typeface="+mn-lt"/>
                  <a:sym typeface="Symbol" charset="0"/>
                </a:rPr>
                <a:t>α</a:t>
              </a:r>
              <a:r>
                <a:rPr kumimoji="1" lang="en-US" baseline="40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, g)   =    e(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baseline="-25000" dirty="0">
                  <a:latin typeface="+mn-lt"/>
                  <a:sym typeface="Symbol" charset="0"/>
                </a:rPr>
                <a:t>=1</a:t>
              </a:r>
              <a:r>
                <a:rPr kumimoji="1" lang="en-US" dirty="0">
                  <a:latin typeface="+mn-lt"/>
                  <a:sym typeface="Symbol" charset="0"/>
                </a:rPr>
                <a:t>H(</a:t>
              </a:r>
              <a:r>
                <a:rPr kumimoji="1" lang="en-US" dirty="0" err="1">
                  <a:latin typeface="+mn-lt"/>
                  <a:sym typeface="Symbol" charset="0"/>
                </a:rPr>
                <a:t>m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 err="1">
                  <a:latin typeface="+mn-lt"/>
                  <a:sym typeface="Symbol" charset="0"/>
                </a:rPr>
                <a:t>,pk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)</a:t>
              </a:r>
              <a:r>
                <a:rPr kumimoji="1" lang="el-GR" baseline="65000" dirty="0">
                  <a:latin typeface="+mn-lt"/>
                  <a:sym typeface="Symbol" charset="0"/>
                </a:rPr>
                <a:t>α</a:t>
              </a:r>
              <a:r>
                <a:rPr kumimoji="1" lang="en-US" baseline="40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, g) 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 rot="17984693">
              <a:off x="3210616" y="5834826"/>
              <a:ext cx="425758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=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 rot="4052739">
              <a:off x="6593769" y="5822761"/>
              <a:ext cx="425758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55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522B-B25F-EC47-9686-EB538EFC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Compressing the blockchain with BLS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5E5EBF-ABE7-AA42-A7CF-BD39EEA69107}"/>
              </a:ext>
            </a:extLst>
          </p:cNvPr>
          <p:cNvSpPr/>
          <p:nvPr/>
        </p:nvSpPr>
        <p:spPr>
          <a:xfrm>
            <a:off x="728680" y="1603833"/>
            <a:ext cx="4711463" cy="3413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7E3CA-A5D2-5043-8C37-B3C9842F836B}"/>
              </a:ext>
            </a:extLst>
          </p:cNvPr>
          <p:cNvSpPr txBox="1"/>
          <p:nvPr/>
        </p:nvSpPr>
        <p:spPr>
          <a:xfrm>
            <a:off x="1301066" y="1603832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3F44C-1C87-474A-8728-122153CE7B83}"/>
              </a:ext>
            </a:extLst>
          </p:cNvPr>
          <p:cNvSpPr txBox="1"/>
          <p:nvPr/>
        </p:nvSpPr>
        <p:spPr>
          <a:xfrm>
            <a:off x="2927740" y="1628326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DF7FFE-88E9-D146-BA71-CF18C6A76E80}"/>
              </a:ext>
            </a:extLst>
          </p:cNvPr>
          <p:cNvGrpSpPr/>
          <p:nvPr/>
        </p:nvGrpSpPr>
        <p:grpSpPr>
          <a:xfrm>
            <a:off x="929626" y="1947751"/>
            <a:ext cx="853629" cy="461665"/>
            <a:chOff x="457200" y="1523402"/>
            <a:chExt cx="853629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6D5BC4-606F-2E45-AA0B-D70D13A0C5A0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8A2F09-0A5E-2E43-9AEC-220E68AE0B9B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DFD8A94-4B72-954B-A61E-59D2B7A3578E}"/>
              </a:ext>
            </a:extLst>
          </p:cNvPr>
          <p:cNvSpPr txBox="1"/>
          <p:nvPr/>
        </p:nvSpPr>
        <p:spPr>
          <a:xfrm>
            <a:off x="2285760" y="195659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B8272D-5F4E-F24E-9526-4447A949BE89}"/>
              </a:ext>
            </a:extLst>
          </p:cNvPr>
          <p:cNvGrpSpPr/>
          <p:nvPr/>
        </p:nvGrpSpPr>
        <p:grpSpPr>
          <a:xfrm>
            <a:off x="1795576" y="1944722"/>
            <a:ext cx="853629" cy="461665"/>
            <a:chOff x="457200" y="1523402"/>
            <a:chExt cx="853629" cy="4616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993B9F-B992-6E41-BE9E-1B26B3C81193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2A87C7-B192-9049-91C8-7465F4BE3A14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6A56AC-2478-A24F-A4E7-0CAC8DA13246}"/>
              </a:ext>
            </a:extLst>
          </p:cNvPr>
          <p:cNvCxnSpPr>
            <a:cxnSpLocks/>
          </p:cNvCxnSpPr>
          <p:nvPr/>
        </p:nvCxnSpPr>
        <p:spPr>
          <a:xfrm>
            <a:off x="2654746" y="1856075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CEBC47F-A734-3F40-A396-2508B934350D}"/>
              </a:ext>
            </a:extLst>
          </p:cNvPr>
          <p:cNvSpPr/>
          <p:nvPr/>
        </p:nvSpPr>
        <p:spPr>
          <a:xfrm>
            <a:off x="2693709" y="206611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2310DF-7F05-4E4F-870D-12972CD1118E}"/>
              </a:ext>
            </a:extLst>
          </p:cNvPr>
          <p:cNvGrpSpPr/>
          <p:nvPr/>
        </p:nvGrpSpPr>
        <p:grpSpPr>
          <a:xfrm>
            <a:off x="929626" y="2718201"/>
            <a:ext cx="853629" cy="461665"/>
            <a:chOff x="457200" y="1523402"/>
            <a:chExt cx="853629" cy="4616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922FB0-D826-0F4D-9946-47111499556B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32905D-15EC-8243-ADE4-BB07C3083FC4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155976-836D-2546-8AC7-A734588CBA8C}"/>
              </a:ext>
            </a:extLst>
          </p:cNvPr>
          <p:cNvSpPr txBox="1"/>
          <p:nvPr/>
        </p:nvSpPr>
        <p:spPr>
          <a:xfrm>
            <a:off x="2285760" y="272704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642F04-4450-7D45-8E19-239C7AFA91BA}"/>
              </a:ext>
            </a:extLst>
          </p:cNvPr>
          <p:cNvGrpSpPr/>
          <p:nvPr/>
        </p:nvGrpSpPr>
        <p:grpSpPr>
          <a:xfrm>
            <a:off x="1795576" y="2715172"/>
            <a:ext cx="853629" cy="461665"/>
            <a:chOff x="457200" y="1523402"/>
            <a:chExt cx="853629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55A0E4-C4BE-064A-BDCE-00F055EA3630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4A5A4C-7AD3-C346-A89D-8C07936162A5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CFEC710-BD62-474E-8392-1ABB9E0325C5}"/>
              </a:ext>
            </a:extLst>
          </p:cNvPr>
          <p:cNvSpPr/>
          <p:nvPr/>
        </p:nvSpPr>
        <p:spPr>
          <a:xfrm>
            <a:off x="2662157" y="283656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7045C-CE04-1145-9C4B-CB281F768BCC}"/>
              </a:ext>
            </a:extLst>
          </p:cNvPr>
          <p:cNvSpPr/>
          <p:nvPr/>
        </p:nvSpPr>
        <p:spPr>
          <a:xfrm>
            <a:off x="3558681" y="2835814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0AD91C-91D7-4A46-BBC1-663CCD7D1426}"/>
              </a:ext>
            </a:extLst>
          </p:cNvPr>
          <p:cNvCxnSpPr>
            <a:cxnSpLocks/>
          </p:cNvCxnSpPr>
          <p:nvPr/>
        </p:nvCxnSpPr>
        <p:spPr>
          <a:xfrm>
            <a:off x="3520316" y="2625611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5458455-94C6-CE42-8E7D-20AFE2E882B1}"/>
              </a:ext>
            </a:extLst>
          </p:cNvPr>
          <p:cNvSpPr txBox="1"/>
          <p:nvPr/>
        </p:nvSpPr>
        <p:spPr>
          <a:xfrm>
            <a:off x="2772032" y="272507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sig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03651D-2B81-594A-ADCF-957EBB8901B4}"/>
              </a:ext>
            </a:extLst>
          </p:cNvPr>
          <p:cNvSpPr/>
          <p:nvPr/>
        </p:nvSpPr>
        <p:spPr>
          <a:xfrm>
            <a:off x="4416292" y="2835814"/>
            <a:ext cx="925707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14D1C0-737F-2F43-B6B5-D45D0B3F5189}"/>
              </a:ext>
            </a:extLst>
          </p:cNvPr>
          <p:cNvGrpSpPr/>
          <p:nvPr/>
        </p:nvGrpSpPr>
        <p:grpSpPr>
          <a:xfrm>
            <a:off x="915012" y="3540001"/>
            <a:ext cx="853629" cy="461665"/>
            <a:chOff x="457200" y="1523402"/>
            <a:chExt cx="853629" cy="4616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53D0B9E-227A-B042-B562-C8547C227979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66CBEC-8130-4F44-A266-4EAF27ECADD1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AA56845-F23A-8640-B911-91A56C0506B3}"/>
              </a:ext>
            </a:extLst>
          </p:cNvPr>
          <p:cNvSpPr txBox="1"/>
          <p:nvPr/>
        </p:nvSpPr>
        <p:spPr>
          <a:xfrm>
            <a:off x="2271146" y="354884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0D6960-9112-5548-828D-73F73A8E557E}"/>
              </a:ext>
            </a:extLst>
          </p:cNvPr>
          <p:cNvSpPr/>
          <p:nvPr/>
        </p:nvSpPr>
        <p:spPr>
          <a:xfrm>
            <a:off x="1780962" y="3657614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055254-83B9-1D4D-BC45-6BD47F221DAF}"/>
              </a:ext>
            </a:extLst>
          </p:cNvPr>
          <p:cNvSpPr/>
          <p:nvPr/>
        </p:nvSpPr>
        <p:spPr>
          <a:xfrm>
            <a:off x="2647543" y="365836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B1A124-81F5-7B48-A836-E59BE1FD8EEA}"/>
              </a:ext>
            </a:extLst>
          </p:cNvPr>
          <p:cNvSpPr/>
          <p:nvPr/>
        </p:nvSpPr>
        <p:spPr>
          <a:xfrm>
            <a:off x="3508442" y="3657614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2E7035-0485-E84E-A673-43ACDC3AF50A}"/>
              </a:ext>
            </a:extLst>
          </p:cNvPr>
          <p:cNvCxnSpPr>
            <a:cxnSpLocks/>
          </p:cNvCxnSpPr>
          <p:nvPr/>
        </p:nvCxnSpPr>
        <p:spPr>
          <a:xfrm>
            <a:off x="1776895" y="3476172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9257-9744-5A42-92D5-7DE871E966FE}"/>
              </a:ext>
            </a:extLst>
          </p:cNvPr>
          <p:cNvGrpSpPr/>
          <p:nvPr/>
        </p:nvGrpSpPr>
        <p:grpSpPr>
          <a:xfrm>
            <a:off x="944240" y="4383689"/>
            <a:ext cx="853629" cy="461665"/>
            <a:chOff x="457200" y="1523402"/>
            <a:chExt cx="853629" cy="4616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F148205-A560-1F46-9D65-9C5CA96A96F9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EDDA56-A271-424F-877C-89DA6935A114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FC6B547-9C8A-1F45-923A-0F086F90BF6C}"/>
              </a:ext>
            </a:extLst>
          </p:cNvPr>
          <p:cNvSpPr txBox="1"/>
          <p:nvPr/>
        </p:nvSpPr>
        <p:spPr>
          <a:xfrm>
            <a:off x="2300374" y="439253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CEAE45-3DD0-594D-8EBC-3896D039D5D9}"/>
              </a:ext>
            </a:extLst>
          </p:cNvPr>
          <p:cNvGrpSpPr/>
          <p:nvPr/>
        </p:nvGrpSpPr>
        <p:grpSpPr>
          <a:xfrm>
            <a:off x="1810190" y="4380660"/>
            <a:ext cx="853629" cy="461665"/>
            <a:chOff x="457200" y="1523402"/>
            <a:chExt cx="853629" cy="46166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7107019-6EC4-E94E-B931-A25D5AB9AC1B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DFDBDB-4F0A-7C45-9DCA-DE73E26845F2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6345C2F-4F60-A54B-9161-BCE89C22B347}"/>
              </a:ext>
            </a:extLst>
          </p:cNvPr>
          <p:cNvCxnSpPr>
            <a:cxnSpLocks/>
          </p:cNvCxnSpPr>
          <p:nvPr/>
        </p:nvCxnSpPr>
        <p:spPr>
          <a:xfrm>
            <a:off x="2669360" y="4292013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9842692-2D16-9D47-A49C-6670E15BDE09}"/>
              </a:ext>
            </a:extLst>
          </p:cNvPr>
          <p:cNvSpPr/>
          <p:nvPr/>
        </p:nvSpPr>
        <p:spPr>
          <a:xfrm>
            <a:off x="2700521" y="4502050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23E4BD-FB53-5A4C-A3B0-A198E3192207}"/>
              </a:ext>
            </a:extLst>
          </p:cNvPr>
          <p:cNvSpPr/>
          <p:nvPr/>
        </p:nvSpPr>
        <p:spPr>
          <a:xfrm>
            <a:off x="3549545" y="450130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CEF401-4496-3346-A6EB-EE4136964DB0}"/>
              </a:ext>
            </a:extLst>
          </p:cNvPr>
          <p:cNvSpPr txBox="1"/>
          <p:nvPr/>
        </p:nvSpPr>
        <p:spPr>
          <a:xfrm>
            <a:off x="-25756" y="197224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0DC2CFF-5F32-6544-BC20-865A533EFC45}"/>
              </a:ext>
            </a:extLst>
          </p:cNvPr>
          <p:cNvSpPr txBox="1"/>
          <p:nvPr/>
        </p:nvSpPr>
        <p:spPr>
          <a:xfrm>
            <a:off x="-38595" y="2703568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Tx2: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9F14F1-07B3-7044-A5FD-5DCDEA6E2AE3}"/>
              </a:ext>
            </a:extLst>
          </p:cNvPr>
          <p:cNvSpPr txBox="1"/>
          <p:nvPr/>
        </p:nvSpPr>
        <p:spPr>
          <a:xfrm>
            <a:off x="-28319" y="3540001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Tx3: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4FFBDC-6325-E647-9ECA-00D5FF461014}"/>
              </a:ext>
            </a:extLst>
          </p:cNvPr>
          <p:cNvSpPr txBox="1"/>
          <p:nvPr/>
        </p:nvSpPr>
        <p:spPr>
          <a:xfrm>
            <a:off x="-38596" y="439591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Tx4: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32F278-94FB-B342-9AB4-B5F9AAD6988F}"/>
              </a:ext>
            </a:extLst>
          </p:cNvPr>
          <p:cNvSpPr/>
          <p:nvPr/>
        </p:nvSpPr>
        <p:spPr>
          <a:xfrm>
            <a:off x="3553312" y="2065377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CF32DC-E294-9F42-977C-CB4AC6B9F667}"/>
              </a:ext>
            </a:extLst>
          </p:cNvPr>
          <p:cNvSpPr txBox="1"/>
          <p:nvPr/>
        </p:nvSpPr>
        <p:spPr>
          <a:xfrm>
            <a:off x="1615390" y="1074408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Bitcoin block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E2CD3210-383B-5C44-8268-52EF11B09C5B}"/>
              </a:ext>
            </a:extLst>
          </p:cNvPr>
          <p:cNvSpPr txBox="1">
            <a:spLocks/>
          </p:cNvSpPr>
          <p:nvPr/>
        </p:nvSpPr>
        <p:spPr bwMode="auto">
          <a:xfrm>
            <a:off x="5666007" y="1099257"/>
            <a:ext cx="3364833" cy="37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if needed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compress all 	signatures in a block 	into a single 	aggregate signatures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⇒  shrink block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or:  aggregate in smaller batches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991B0D4-72EF-D942-8DB9-D7E63502C465}"/>
              </a:ext>
            </a:extLst>
          </p:cNvPr>
          <p:cNvSpPr/>
          <p:nvPr/>
        </p:nvSpPr>
        <p:spPr>
          <a:xfrm>
            <a:off x="4500611" y="1688715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sig*</a:t>
            </a:r>
          </a:p>
        </p:txBody>
      </p:sp>
    </p:spTree>
    <p:extLst>
      <p:ext uri="{BB962C8B-B14F-4D97-AF65-F5344CB8AC3E}">
        <p14:creationId xmlns:p14="http://schemas.microsoft.com/office/powerpoint/2010/main" val="32133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673AAFD-B259-3C4B-A2CA-902A03E36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F17EAC-AA54-8646-B6E6-C6C62B890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Reducing Miner State</a:t>
            </a:r>
          </a:p>
        </p:txBody>
      </p:sp>
    </p:spTree>
    <p:extLst>
      <p:ext uri="{BB962C8B-B14F-4D97-AF65-F5344CB8AC3E}">
        <p14:creationId xmlns:p14="http://schemas.microsoft.com/office/powerpoint/2010/main" val="413614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89C-7EDD-AB4B-9D88-D01DFA3D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Recap:   Rollup with privacy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0EA72-D5B3-CC45-9742-8BE740C9485B}"/>
              </a:ext>
            </a:extLst>
          </p:cNvPr>
          <p:cNvGrpSpPr/>
          <p:nvPr/>
        </p:nvGrpSpPr>
        <p:grpSpPr>
          <a:xfrm>
            <a:off x="3463964" y="1004407"/>
            <a:ext cx="1764970" cy="1261639"/>
            <a:chOff x="2845588" y="2896625"/>
            <a:chExt cx="1764970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D3825-D168-A54B-89DB-CAAC1062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FBB447-2DCD-C54A-986F-6B7D46FC57CE}"/>
                </a:ext>
              </a:extLst>
            </p:cNvPr>
            <p:cNvSpPr txBox="1"/>
            <p:nvPr/>
          </p:nvSpPr>
          <p:spPr>
            <a:xfrm>
              <a:off x="2845588" y="2896625"/>
              <a:ext cx="1764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rollup server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FD7B9-73AF-C84B-ADB7-233159236A97}"/>
              </a:ext>
            </a:extLst>
          </p:cNvPr>
          <p:cNvSpPr txBox="1"/>
          <p:nvPr/>
        </p:nvSpPr>
        <p:spPr>
          <a:xfrm>
            <a:off x="2400546" y="3784078"/>
            <a:ext cx="938077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dirty="0">
                <a:latin typeface="+mn-lt"/>
              </a:rPr>
              <a:t>5 DAI</a:t>
            </a:r>
          </a:p>
          <a:p>
            <a:pPr algn="l"/>
            <a:r>
              <a:rPr lang="en-US" sz="2000" dirty="0">
                <a:latin typeface="+mn-lt"/>
              </a:rPr>
              <a:t>  3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2ACE-B651-B142-8179-2B8F5556BC35}"/>
              </a:ext>
            </a:extLst>
          </p:cNvPr>
          <p:cNvSpPr txBox="1"/>
          <p:nvPr/>
        </p:nvSpPr>
        <p:spPr>
          <a:xfrm>
            <a:off x="3601599" y="3784078"/>
            <a:ext cx="92044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dirty="0">
                <a:latin typeface="+mn-lt"/>
              </a:rPr>
              <a:t>2 ETH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2BD64-A54D-8145-BABF-2460DA532060}"/>
              </a:ext>
            </a:extLst>
          </p:cNvPr>
          <p:cNvSpPr txBox="1"/>
          <p:nvPr/>
        </p:nvSpPr>
        <p:spPr>
          <a:xfrm>
            <a:off x="4586087" y="389179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4408A-6415-EF46-9D81-6DF51B738DC8}"/>
              </a:ext>
            </a:extLst>
          </p:cNvPr>
          <p:cNvSpPr txBox="1"/>
          <p:nvPr/>
        </p:nvSpPr>
        <p:spPr>
          <a:xfrm>
            <a:off x="5047996" y="3784077"/>
            <a:ext cx="936347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Zoe: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dirty="0">
                <a:latin typeface="+mn-lt"/>
              </a:rPr>
              <a:t>1 ETH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3 BAT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5C01C15-E00C-3043-8148-3FD59570C846}"/>
              </a:ext>
            </a:extLst>
          </p:cNvPr>
          <p:cNvSpPr/>
          <p:nvPr/>
        </p:nvSpPr>
        <p:spPr>
          <a:xfrm>
            <a:off x="2400546" y="2815933"/>
            <a:ext cx="3564319" cy="83099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907AB-3952-CF45-A593-EFA872ED93E6}"/>
              </a:ext>
            </a:extLst>
          </p:cNvPr>
          <p:cNvSpPr txBox="1"/>
          <p:nvPr/>
        </p:nvSpPr>
        <p:spPr>
          <a:xfrm>
            <a:off x="3825940" y="2447952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5A0CE-F3AD-3048-A79B-9860CCBDB6C2}"/>
              </a:ext>
            </a:extLst>
          </p:cNvPr>
          <p:cNvSpPr/>
          <p:nvPr/>
        </p:nvSpPr>
        <p:spPr>
          <a:xfrm>
            <a:off x="2254101" y="1004408"/>
            <a:ext cx="3907395" cy="40141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62BE3-AAB0-EA4C-B3BF-0B6912D8FD49}"/>
              </a:ext>
            </a:extLst>
          </p:cNvPr>
          <p:cNvGrpSpPr/>
          <p:nvPr/>
        </p:nvGrpSpPr>
        <p:grpSpPr>
          <a:xfrm>
            <a:off x="6547472" y="1182074"/>
            <a:ext cx="2474652" cy="3739117"/>
            <a:chOff x="6419876" y="1235239"/>
            <a:chExt cx="2474652" cy="37391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63E442-88B5-FA4A-9A2F-03A7252CEAEA}"/>
                </a:ext>
              </a:extLst>
            </p:cNvPr>
            <p:cNvSpPr txBox="1"/>
            <p:nvPr/>
          </p:nvSpPr>
          <p:spPr>
            <a:xfrm>
              <a:off x="6419876" y="1434815"/>
              <a:ext cx="24746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Layer 1 blockchain</a:t>
              </a:r>
            </a:p>
            <a:p>
              <a:pPr algn="ctr"/>
              <a:r>
                <a:rPr lang="en-US" dirty="0">
                  <a:latin typeface="+mn-lt"/>
                </a:rPr>
                <a:t>(e.g. Ethereum)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5690E6-465D-F448-A137-8D750AF86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609" y="3783610"/>
              <a:ext cx="1190746" cy="119074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927844-7CAF-894C-A309-45E538814FE6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D97803-511E-4345-8054-F0F4977E2A98}"/>
              </a:ext>
            </a:extLst>
          </p:cNvPr>
          <p:cNvGrpSpPr/>
          <p:nvPr/>
        </p:nvGrpSpPr>
        <p:grpSpPr>
          <a:xfrm>
            <a:off x="4586087" y="2465285"/>
            <a:ext cx="3889827" cy="426997"/>
            <a:chOff x="4586087" y="2465285"/>
            <a:chExt cx="3889827" cy="426997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53AEE3-EEE5-484D-915D-3216C489B285}"/>
                </a:ext>
              </a:extLst>
            </p:cNvPr>
            <p:cNvCxnSpPr>
              <a:cxnSpLocks/>
            </p:cNvCxnSpPr>
            <p:nvPr/>
          </p:nvCxnSpPr>
          <p:spPr>
            <a:xfrm>
              <a:off x="4586087" y="2678785"/>
              <a:ext cx="2410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0B7767-8B66-284C-B29F-DFE6C91566D4}"/>
                </a:ext>
              </a:extLst>
            </p:cNvPr>
            <p:cNvSpPr/>
            <p:nvPr/>
          </p:nvSpPr>
          <p:spPr>
            <a:xfrm>
              <a:off x="7093681" y="2465285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354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28F7593-023F-6E43-961D-5EDC97C81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5" y="2571750"/>
            <a:ext cx="473557" cy="816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AEAAF4-68AA-A549-ADC2-47FA5C518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9" y="1182074"/>
            <a:ext cx="584280" cy="864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7E784-1E89-CD49-9572-AA5C8010BF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87" y="3961426"/>
            <a:ext cx="584281" cy="86432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21EA5-435F-AF48-908B-C2A43B48BAF6}"/>
              </a:ext>
            </a:extLst>
          </p:cNvPr>
          <p:cNvGrpSpPr/>
          <p:nvPr/>
        </p:nvGrpSpPr>
        <p:grpSpPr>
          <a:xfrm>
            <a:off x="828705" y="1288921"/>
            <a:ext cx="2850083" cy="400110"/>
            <a:chOff x="828705" y="1288921"/>
            <a:chExt cx="2850083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898EA4-2443-CB4C-AC35-F005E8A4A54C}"/>
                </a:ext>
              </a:extLst>
            </p:cNvPr>
            <p:cNvCxnSpPr/>
            <p:nvPr/>
          </p:nvCxnSpPr>
          <p:spPr>
            <a:xfrm>
              <a:off x="828705" y="1626781"/>
              <a:ext cx="2850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/>
                <p:nvPr/>
              </p:nvSpPr>
              <p:spPr>
                <a:xfrm>
                  <a:off x="1097643" y="1288921"/>
                  <a:ext cx="2305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[A⇾B:  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643" y="1288921"/>
                  <a:ext cx="2305952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2747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DACC78-0CF2-1847-B30D-C994EECD419C}"/>
              </a:ext>
            </a:extLst>
          </p:cNvPr>
          <p:cNvGrpSpPr/>
          <p:nvPr/>
        </p:nvGrpSpPr>
        <p:grpSpPr>
          <a:xfrm>
            <a:off x="836868" y="1904828"/>
            <a:ext cx="2891614" cy="1325269"/>
            <a:chOff x="836868" y="1904828"/>
            <a:chExt cx="2891614" cy="132526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D9778F-C9DC-3E4E-B0A9-A0240302EBD4}"/>
                </a:ext>
              </a:extLst>
            </p:cNvPr>
            <p:cNvCxnSpPr/>
            <p:nvPr/>
          </p:nvCxnSpPr>
          <p:spPr>
            <a:xfrm flipV="1">
              <a:off x="836868" y="1946482"/>
              <a:ext cx="2891614" cy="10650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BF6A4A-8B1C-0C4E-AB9C-A46D3391FBAD}"/>
                </a:ext>
              </a:extLst>
            </p:cNvPr>
            <p:cNvGrpSpPr/>
            <p:nvPr/>
          </p:nvGrpSpPr>
          <p:grpSpPr>
            <a:xfrm>
              <a:off x="1015361" y="1904828"/>
              <a:ext cx="1729189" cy="1325269"/>
              <a:chOff x="1015361" y="1904828"/>
              <a:chExt cx="1729189" cy="132526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C6587-346C-3E4D-BF32-EA62ED4808D7}"/>
                  </a:ext>
                </a:extLst>
              </p:cNvPr>
              <p:cNvGrpSpPr/>
              <p:nvPr/>
            </p:nvGrpSpPr>
            <p:grpSpPr>
              <a:xfrm>
                <a:off x="1053876" y="2210306"/>
                <a:ext cx="1690674" cy="1019791"/>
                <a:chOff x="981557" y="2311404"/>
                <a:chExt cx="1690674" cy="10197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159878-E306-D14C-8CE0-7A70D1CC2BE6}"/>
                    </a:ext>
                  </a:extLst>
                </p:cNvPr>
                <p:cNvSpPr/>
                <p:nvPr/>
              </p:nvSpPr>
              <p:spPr>
                <a:xfrm>
                  <a:off x="1007918" y="2311404"/>
                  <a:ext cx="1664313" cy="101979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BD6395-7AE6-D84E-8797-A74DC897FD6C}"/>
                    </a:ext>
                  </a:extLst>
                </p:cNvPr>
                <p:cNvSpPr txBox="1"/>
                <p:nvPr/>
              </p:nvSpPr>
              <p:spPr>
                <a:xfrm>
                  <a:off x="997414" y="2331410"/>
                  <a:ext cx="161294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[B⇾Z:  1 ETH]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20F86F-FAD1-E04C-A42B-E2485DCA0473}"/>
                    </a:ext>
                  </a:extLst>
                </p:cNvPr>
                <p:cNvSpPr txBox="1"/>
                <p:nvPr/>
              </p:nvSpPr>
              <p:spPr>
                <a:xfrm>
                  <a:off x="981557" y="2638782"/>
                  <a:ext cx="159357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[Z⇾B:  2 BAT]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3785" y="2923250"/>
                      <a:ext cx="1372940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785" y="2923250"/>
                      <a:ext cx="1372940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875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3366EB-9996-CB46-9666-C6C2D1628847}"/>
                  </a:ext>
                </a:extLst>
              </p:cNvPr>
              <p:cNvSpPr txBox="1"/>
              <p:nvPr/>
            </p:nvSpPr>
            <p:spPr>
              <a:xfrm>
                <a:off x="1015361" y="1904828"/>
                <a:ext cx="1423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atomic swap: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A54D30-E340-DF4B-A93A-AC0132BFDEC1}"/>
              </a:ext>
            </a:extLst>
          </p:cNvPr>
          <p:cNvGrpSpPr/>
          <p:nvPr/>
        </p:nvGrpSpPr>
        <p:grpSpPr>
          <a:xfrm>
            <a:off x="1015361" y="2196540"/>
            <a:ext cx="2791360" cy="2254825"/>
            <a:chOff x="1015361" y="2196540"/>
            <a:chExt cx="2791360" cy="225482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0FCBC02-9124-964F-934D-64F7FE7A1DDE}"/>
                </a:ext>
              </a:extLst>
            </p:cNvPr>
            <p:cNvCxnSpPr/>
            <p:nvPr/>
          </p:nvCxnSpPr>
          <p:spPr>
            <a:xfrm flipV="1">
              <a:off x="1015361" y="2196540"/>
              <a:ext cx="2791360" cy="20911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403384-4CCB-C047-AE8D-5188E85A0DA4}"/>
                </a:ext>
              </a:extLst>
            </p:cNvPr>
            <p:cNvSpPr txBox="1"/>
            <p:nvPr/>
          </p:nvSpPr>
          <p:spPr>
            <a:xfrm>
              <a:off x="1288876" y="3989700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7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EF13-90E2-5941-8E90-162BB011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UTXO set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C735F-6D6B-F348-B25D-DAD9D47FB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3" y="1081037"/>
            <a:ext cx="6475228" cy="261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788E9-456A-0244-A8AE-5D6D39068B6A}"/>
              </a:ext>
            </a:extLst>
          </p:cNvPr>
          <p:cNvSpPr txBox="1"/>
          <p:nvPr/>
        </p:nvSpPr>
        <p:spPr>
          <a:xfrm>
            <a:off x="7248614" y="1158948"/>
            <a:ext cx="1804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≈70M UTXOs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CA9E94-F8DA-704A-881A-EC199EC07CE6}"/>
              </a:ext>
            </a:extLst>
          </p:cNvPr>
          <p:cNvSpPr/>
          <p:nvPr/>
        </p:nvSpPr>
        <p:spPr>
          <a:xfrm>
            <a:off x="7057228" y="1482390"/>
            <a:ext cx="191386" cy="2006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CFC59-4A6C-C044-96B4-C90F22E6C49F}"/>
              </a:ext>
            </a:extLst>
          </p:cNvPr>
          <p:cNvSpPr txBox="1"/>
          <p:nvPr/>
        </p:nvSpPr>
        <p:spPr>
          <a:xfrm>
            <a:off x="967563" y="4062463"/>
            <a:ext cx="727006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Miners need to keep all UTXOs in memory to validate </a:t>
            </a:r>
            <a:r>
              <a:rPr lang="en-US" dirty="0" err="1">
                <a:latin typeface="+mn-lt"/>
              </a:rPr>
              <a:t>Txs</a:t>
            </a:r>
            <a:endParaRPr lang="en-US" dirty="0">
              <a:latin typeface="+mn-lt"/>
            </a:endParaRPr>
          </a:p>
          <a:p>
            <a:pPr algn="l">
              <a:spcBef>
                <a:spcPts val="1800"/>
              </a:spcBef>
            </a:pPr>
            <a:r>
              <a:rPr lang="en-US" dirty="0">
                <a:latin typeface="+mn-lt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780126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polynomial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161" y="1605515"/>
                <a:ext cx="8784775" cy="2860159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r) ⇾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dirty="0"/>
                  <a:t>        commitment to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1" i="1" baseline="-25000" dirty="0"/>
              </a:p>
              <a:p>
                <a:pPr>
                  <a:spcBef>
                    <a:spcPts val="1776"/>
                  </a:spcBef>
                </a:pPr>
                <a:endParaRPr lang="en-US" i="1" u="sng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eval</a:t>
                </a:r>
                <a:r>
                  <a:rPr lang="en-US" dirty="0"/>
                  <a:t>:    goal:   for a given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baseline="-25000" dirty="0"/>
                  <a:t> </a:t>
                </a:r>
                <a:r>
                  <a:rPr lang="en-US" baseline="-25000" dirty="0"/>
                  <a:t> </a:t>
                </a:r>
                <a:r>
                  <a:rPr lang="en-US" dirty="0"/>
                  <a:t> and  x, y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 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		construct a SNARK to prove that  f(x) = 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161" y="1605515"/>
                <a:ext cx="8784775" cy="2860159"/>
              </a:xfrm>
              <a:blipFill>
                <a:blip r:embed="rId2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7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Homomorphic polynomial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528" y="1141670"/>
                <a:ext cx="8784775" cy="3579186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A polynomial commitment is </a:t>
                </a:r>
                <a:r>
                  <a:rPr lang="en-US" b="1" dirty="0"/>
                  <a:t>homomorphic </a:t>
                </a:r>
                <a:r>
                  <a:rPr lang="en-US" dirty="0"/>
                  <a:t>if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there are efficient algorithms such that:</a:t>
                </a:r>
                <a:endParaRPr lang="en-US" i="1" u="sng" dirty="0"/>
              </a:p>
              <a:p>
                <a:pPr lvl="1">
                  <a:spcBef>
                    <a:spcPts val="1776"/>
                  </a:spcBef>
                </a:pP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</a:t>
                </a:r>
                <a:r>
                  <a:rPr lang="en-US" baseline="-25000" dirty="0"/>
                  <a:t>1</a:t>
                </a:r>
                <a:r>
                  <a:rPr lang="en-US" dirty="0"/>
                  <a:t>, r</a:t>
                </a:r>
                <a:r>
                  <a:rPr lang="en-US" baseline="-25000" dirty="0"/>
                  <a:t>1</a:t>
                </a:r>
                <a:r>
                  <a:rPr lang="en-US" dirty="0"/>
                  <a:t>) ⇾ </a:t>
                </a:r>
                <a:r>
                  <a:rPr lang="en-US" b="1" i="1" dirty="0"/>
                  <a:t>com</a:t>
                </a:r>
                <a:r>
                  <a:rPr lang="en-US" b="1" i="1" baseline="-25000" dirty="0"/>
                  <a:t>f1</a:t>
                </a:r>
                <a:r>
                  <a:rPr lang="en-US" b="1" i="1" dirty="0"/>
                  <a:t>                 </a:t>
                </a: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</a:t>
                </a:r>
                <a:r>
                  <a:rPr lang="en-US" baseline="-25000" dirty="0"/>
                  <a:t>2</a:t>
                </a:r>
                <a:r>
                  <a:rPr lang="en-US" dirty="0"/>
                  <a:t>, r</a:t>
                </a:r>
                <a:r>
                  <a:rPr lang="en-US" baseline="-25000" dirty="0"/>
                  <a:t>2</a:t>
                </a:r>
                <a:r>
                  <a:rPr lang="en-US" dirty="0"/>
                  <a:t>) ⇾ </a:t>
                </a:r>
                <a:r>
                  <a:rPr lang="en-US" b="1" i="1" dirty="0"/>
                  <a:t>com</a:t>
                </a:r>
                <a:r>
                  <a:rPr lang="en-US" b="1" i="1" baseline="-25000" dirty="0"/>
                  <a:t>f2</a:t>
                </a:r>
              </a:p>
              <a:p>
                <a:pPr marL="457200" lvl="1" indent="0">
                  <a:spcBef>
                    <a:spcPts val="1776"/>
                  </a:spcBef>
                  <a:buNone/>
                </a:pPr>
                <a:r>
                  <a:rPr lang="en-US" dirty="0"/>
                  <a:t>Then:</a:t>
                </a:r>
              </a:p>
              <a:p>
                <a:pPr marL="457200" lvl="1" indent="0">
                  <a:spcBef>
                    <a:spcPts val="1776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i</a:t>
                </a:r>
                <a:r>
                  <a:rPr lang="en-US" dirty="0"/>
                  <a:t>)   for all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  :	</a:t>
                </a:r>
                <a:r>
                  <a:rPr lang="en-US" b="1" i="1" dirty="0"/>
                  <a:t>com</a:t>
                </a:r>
                <a:r>
                  <a:rPr lang="en-US" b="1" i="1" baseline="-25000" dirty="0"/>
                  <a:t>f1</a:t>
                </a:r>
                <a:r>
                  <a:rPr lang="en-US" b="1" i="1" dirty="0"/>
                  <a:t>   , com</a:t>
                </a:r>
                <a:r>
                  <a:rPr lang="en-US" b="1" i="1" baseline="-25000" dirty="0"/>
                  <a:t>f2</a:t>
                </a:r>
                <a:r>
                  <a:rPr lang="en-US" b="1" i="1" dirty="0"/>
                  <a:t>   </a:t>
                </a:r>
                <a:r>
                  <a:rPr lang="en-US" b="1" dirty="0"/>
                  <a:t>⇾</a:t>
                </a:r>
                <a:r>
                  <a:rPr lang="en-US" b="1" i="1" dirty="0"/>
                  <a:t>    com</a:t>
                </a:r>
                <a:r>
                  <a:rPr lang="en-US" b="1" i="1" baseline="-25000" dirty="0"/>
                  <a:t>a*f1+b*f2</a:t>
                </a:r>
              </a:p>
              <a:p>
                <a:pPr marL="457200" lvl="1" indent="0">
                  <a:spcBef>
                    <a:spcPts val="1776"/>
                  </a:spcBef>
                  <a:buNone/>
                </a:pPr>
                <a:r>
                  <a:rPr lang="en-US" dirty="0"/>
                  <a:t>(ii)			</a:t>
                </a:r>
                <a:r>
                  <a:rPr lang="en-US" b="1" i="1" dirty="0"/>
                  <a:t> 				com</a:t>
                </a:r>
                <a:r>
                  <a:rPr lang="en-US" b="1" i="1" baseline="-25000" dirty="0"/>
                  <a:t>f1</a:t>
                </a:r>
                <a:r>
                  <a:rPr lang="en-US" b="1" i="1" dirty="0"/>
                  <a:t>  </a:t>
                </a:r>
                <a:r>
                  <a:rPr lang="en-US" b="1" dirty="0"/>
                  <a:t>⇾</a:t>
                </a:r>
                <a:r>
                  <a:rPr lang="en-US" b="1" i="1" dirty="0"/>
                  <a:t>  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X</a:t>
                </a:r>
                <a:r>
                  <a:rPr lang="en-US" b="1" i="1" baseline="-25000" dirty="0"/>
                  <a:t>*f1</a:t>
                </a:r>
                <a:r>
                  <a:rPr lang="en-US" b="1" i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528" y="1141670"/>
                <a:ext cx="8784775" cy="3579186"/>
              </a:xfrm>
              <a:blipFill>
                <a:blip r:embed="rId2"/>
                <a:stretch>
                  <a:fillRect l="-1010" t="-1413" b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8C061A1-FD71-4142-98FB-F4610BEE184C}"/>
              </a:ext>
            </a:extLst>
          </p:cNvPr>
          <p:cNvSpPr/>
          <p:nvPr/>
        </p:nvSpPr>
        <p:spPr>
          <a:xfrm>
            <a:off x="457200" y="3494314"/>
            <a:ext cx="8229600" cy="13226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2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A4CC-9E82-5241-9553-E7B4923F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Committing to a set  (of UTXOs)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68DB3-857C-824F-B8DC-C1585C5F98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86" y="998131"/>
                <a:ext cx="8952614" cy="41453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  be a set of UTXOs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	Define: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⋯(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Set:    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dirty="0"/>
                  <a:t> = commit(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         ⇽  short commitment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: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    if and only if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add U to S: 	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dirty="0"/>
                  <a:t>  </a:t>
                </a:r>
                <a:r>
                  <a:rPr lang="en-US" b="1" dirty="0"/>
                  <a:t>⇾  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com</a:t>
                </a:r>
                <a:r>
                  <a:rPr lang="en-US" sz="2800" b="1" i="1" baseline="-25000" dirty="0" err="1"/>
                  <a:t>X</a:t>
                </a:r>
                <a:r>
                  <a:rPr lang="en-US" sz="2800" b="1" i="1" baseline="-25000" dirty="0"/>
                  <a:t>*f−U*f</a:t>
                </a:r>
                <a:r>
                  <a:rPr lang="en-US" dirty="0"/>
                  <a:t>    ⇽  short commitment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3024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68DB3-857C-824F-B8DC-C1585C5F9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86" y="998131"/>
                <a:ext cx="8952614" cy="4145369"/>
              </a:xfrm>
              <a:blipFill>
                <a:blip r:embed="rId2"/>
                <a:stretch>
                  <a:fillRect l="-992" t="-915"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32007D8-D1AC-5C41-97F1-12FBA3691923}"/>
              </a:ext>
            </a:extLst>
          </p:cNvPr>
          <p:cNvSpPr txBox="1"/>
          <p:nvPr/>
        </p:nvSpPr>
        <p:spPr>
          <a:xfrm>
            <a:off x="7213150" y="882502"/>
            <a:ext cx="1969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(accumulator)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435-0C0E-CD45-88BD-8CC8D6D54500}"/>
              </a:ext>
            </a:extLst>
          </p:cNvPr>
          <p:cNvSpPr/>
          <p:nvPr/>
        </p:nvSpPr>
        <p:spPr>
          <a:xfrm>
            <a:off x="191386" y="3461657"/>
            <a:ext cx="7205457" cy="7511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1037-EDBF-194A-99D7-C3E12A45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this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5F74-CE42-764A-B3D4-10AC4F13F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8" y="955598"/>
            <a:ext cx="8229600" cy="15005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Miners maintain two commitments: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	commitment to set T of all UTXOs</a:t>
            </a:r>
          </a:p>
          <a:p>
            <a:pPr marL="0" indent="0">
              <a:buNone/>
            </a:pPr>
            <a:r>
              <a:rPr lang="en-US" dirty="0"/>
              <a:t>	(ii)	commitment to set S of spent TXOs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D5731-17D0-D64E-B09C-197189489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142" y="3730445"/>
            <a:ext cx="1190746" cy="1190746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8E8F71B0-B010-A647-9DEF-74523C96CBF7}"/>
              </a:ext>
            </a:extLst>
          </p:cNvPr>
          <p:cNvSpPr/>
          <p:nvPr/>
        </p:nvSpPr>
        <p:spPr>
          <a:xfrm>
            <a:off x="6092455" y="1467289"/>
            <a:ext cx="170121" cy="7123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39DE0-9CFC-824B-A7CA-28CD836FD4DB}"/>
              </a:ext>
            </a:extLst>
          </p:cNvPr>
          <p:cNvSpPr txBox="1"/>
          <p:nvPr/>
        </p:nvSpPr>
        <p:spPr>
          <a:xfrm>
            <a:off x="6347636" y="1592646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≤ 1KB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1B00D8D7-6D4F-AA4A-896D-20BD32623951}"/>
              </a:ext>
            </a:extLst>
          </p:cNvPr>
          <p:cNvSpPr/>
          <p:nvPr/>
        </p:nvSpPr>
        <p:spPr>
          <a:xfrm>
            <a:off x="6517949" y="2457016"/>
            <a:ext cx="2626051" cy="612648"/>
          </a:xfrm>
          <a:prstGeom prst="cloudCallout">
            <a:avLst>
              <a:gd name="adj1" fmla="val 19178"/>
              <a:gd name="adj2" fmla="val 16316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com</a:t>
            </a:r>
            <a:r>
              <a:rPr lang="en-US" baseline="-25000" dirty="0" err="1"/>
              <a:t>T</a:t>
            </a:r>
            <a:r>
              <a:rPr lang="en-US" dirty="0"/>
              <a:t>,  </a:t>
            </a:r>
            <a:r>
              <a:rPr lang="en-US" dirty="0" err="1"/>
              <a:t>com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0B03F6-88B7-9941-8942-E943F688C936}"/>
                  </a:ext>
                </a:extLst>
              </p:cNvPr>
              <p:cNvSpPr txBox="1"/>
              <p:nvPr/>
            </p:nvSpPr>
            <p:spPr>
              <a:xfrm>
                <a:off x="265814" y="2728819"/>
                <a:ext cx="736060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Tx format</a:t>
                </a:r>
                <a:r>
                  <a:rPr lang="en-US" dirty="0">
                    <a:latin typeface="+mn-lt"/>
                  </a:rPr>
                  <a:t>:  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every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latin typeface="+mn-lt"/>
                  </a:rPr>
                  <a:t> includes a proof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+mn-lt"/>
                  </a:rPr>
                  <a:t>  &amp;&amp;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)</a:t>
                </a:r>
              </a:p>
              <a:p>
                <a:pPr lvl="1"/>
                <a:r>
                  <a:rPr lang="en-US" dirty="0">
                    <a:latin typeface="+mn-lt"/>
                  </a:rPr>
                  <a:t>Two eval proofs: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>
                    <a:latin typeface="+mn-lt"/>
                  </a:rPr>
                  <a:t>   &amp;&amp;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en-US" dirty="0">
                    <a:latin typeface="+mn-lt"/>
                  </a:rPr>
                  <a:t>      </a:t>
                </a:r>
                <a:r>
                  <a:rPr lang="en-US" sz="2000" dirty="0">
                    <a:latin typeface="+mn-lt"/>
                  </a:rPr>
                  <a:t>(short)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0B03F6-88B7-9941-8942-E943F688C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4" y="2728819"/>
                <a:ext cx="7360605" cy="1200329"/>
              </a:xfrm>
              <a:prstGeom prst="rect">
                <a:avLst/>
              </a:prstGeom>
              <a:blipFill>
                <a:blip r:embed="rId3"/>
                <a:stretch>
                  <a:fillRect l="-1379" t="-4211" r="-86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BB02A08-06E9-674A-B752-C6BE881EAEA2}"/>
              </a:ext>
            </a:extLst>
          </p:cNvPr>
          <p:cNvSpPr txBox="1"/>
          <p:nvPr/>
        </p:nvSpPr>
        <p:spPr>
          <a:xfrm>
            <a:off x="265814" y="4152356"/>
            <a:ext cx="7146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Tx processing</a:t>
            </a:r>
            <a:r>
              <a:rPr lang="en-US" dirty="0">
                <a:latin typeface="+mn-lt"/>
              </a:rPr>
              <a:t>:   miners check eval proofs, and if valid,</a:t>
            </a:r>
          </a:p>
          <a:p>
            <a:pPr algn="l"/>
            <a:r>
              <a:rPr lang="en-US" dirty="0">
                <a:latin typeface="+mn-lt"/>
              </a:rPr>
              <a:t>	add inputs to set S and outputs to set T.       That’s it!</a:t>
            </a:r>
          </a:p>
        </p:txBody>
      </p:sp>
    </p:spTree>
    <p:extLst>
      <p:ext uri="{BB962C8B-B14F-4D97-AF65-F5344CB8AC3E}">
        <p14:creationId xmlns:p14="http://schemas.microsoft.com/office/powerpoint/2010/main" val="34828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F0A6-469D-4C4F-93F9-50B5A311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this work 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EFEDE-12E6-5E4A-BD5F-47A4FD900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242" y="913071"/>
                <a:ext cx="8229600" cy="25442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Problem</a:t>
                </a:r>
                <a:r>
                  <a:rPr lang="en-US" dirty="0"/>
                  <a:t>:   how does a user prove that her UTXO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satisfies</a:t>
                </a:r>
              </a:p>
              <a:p>
                <a:pPr marL="0" indent="0"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  &amp;&amp;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en-US" dirty="0"/>
                  <a:t>      ???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This requires knowledge of the entire blockchain</a:t>
                </a:r>
              </a:p>
              <a:p>
                <a:pPr marL="0" indent="0">
                  <a:buNone/>
                </a:pPr>
                <a:r>
                  <a:rPr lang="en-US" dirty="0"/>
                  <a:t>	⇒    user needs large memory and compute time</a:t>
                </a:r>
              </a:p>
              <a:p>
                <a:pPr marL="0" indent="0">
                  <a:buNone/>
                </a:pPr>
                <a:r>
                  <a:rPr lang="en-US" dirty="0"/>
                  <a:t>	⇒    … can be outsourced to an untrusted 3</a:t>
                </a:r>
                <a:r>
                  <a:rPr lang="en-US" baseline="30000" dirty="0"/>
                  <a:t>rd</a:t>
                </a:r>
                <a:r>
                  <a:rPr lang="en-US" dirty="0"/>
                  <a:t> party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EFEDE-12E6-5E4A-BD5F-47A4FD900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242" y="913071"/>
                <a:ext cx="8229600" cy="2544263"/>
              </a:xfrm>
              <a:blipFill>
                <a:blip r:embed="rId2"/>
                <a:stretch>
                  <a:fillRect l="-1079" t="-1493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D8CFE07-F9D4-5B40-975F-40654C0975A7}"/>
              </a:ext>
            </a:extLst>
          </p:cNvPr>
          <p:cNvGrpSpPr/>
          <p:nvPr/>
        </p:nvGrpSpPr>
        <p:grpSpPr>
          <a:xfrm>
            <a:off x="3717852" y="3563661"/>
            <a:ext cx="4405422" cy="1579836"/>
            <a:chOff x="3717852" y="3563661"/>
            <a:chExt cx="4405422" cy="157983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F1409C9-60BF-554B-A303-6F180EBF3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984" y="3612256"/>
              <a:ext cx="1212109" cy="997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41B0DC-FD1F-4D40-87FC-2615B94D2958}"/>
                </a:ext>
              </a:extLst>
            </p:cNvPr>
            <p:cNvSpPr txBox="1"/>
            <p:nvPr/>
          </p:nvSpPr>
          <p:spPr>
            <a:xfrm>
              <a:off x="5152061" y="4681832"/>
              <a:ext cx="234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The proof factory</a:t>
              </a:r>
            </a:p>
          </p:txBody>
        </p:sp>
        <p:pic>
          <p:nvPicPr>
            <p:cNvPr id="1028" name="Picture 4" descr="Clipart Database Free | Free Images at Clker.com - vector clip art online,  royalty free &amp; public domain">
              <a:extLst>
                <a:ext uri="{FF2B5EF4-FFF2-40B4-BE49-F238E27FC236}">
                  <a16:creationId xmlns:a16="http://schemas.microsoft.com/office/drawing/2014/main" id="{5CF1B557-DEF4-7344-8755-5B5F9ED5D9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51"/>
            <a:stretch/>
          </p:blipFill>
          <p:spPr bwMode="auto">
            <a:xfrm>
              <a:off x="5426149" y="3665123"/>
              <a:ext cx="975237" cy="91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2B0E02-3F76-CA4D-808A-C31D98C4EE09}"/>
                </a:ext>
              </a:extLst>
            </p:cNvPr>
            <p:cNvSpPr txBox="1"/>
            <p:nvPr/>
          </p:nvSpPr>
          <p:spPr>
            <a:xfrm>
              <a:off x="6228266" y="3707248"/>
              <a:ext cx="16962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polynomials</a:t>
              </a:r>
            </a:p>
            <a:p>
              <a:pPr algn="l"/>
              <a:r>
                <a:rPr lang="en-US" dirty="0">
                  <a:latin typeface="+mn-lt"/>
                </a:rPr>
                <a:t>   S and 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0A8E87-631D-9641-95F3-C87DFD9D02CA}"/>
                </a:ext>
              </a:extLst>
            </p:cNvPr>
            <p:cNvSpPr/>
            <p:nvPr/>
          </p:nvSpPr>
          <p:spPr>
            <a:xfrm>
              <a:off x="3717852" y="3563661"/>
              <a:ext cx="4405422" cy="11181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D51C1F1-7B1A-834F-8B46-788271628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90" y="3796244"/>
            <a:ext cx="584281" cy="8643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356261C-842D-1847-89AE-C26F37315358}"/>
              </a:ext>
            </a:extLst>
          </p:cNvPr>
          <p:cNvGrpSpPr/>
          <p:nvPr/>
        </p:nvGrpSpPr>
        <p:grpSpPr>
          <a:xfrm>
            <a:off x="1020726" y="3688439"/>
            <a:ext cx="2521070" cy="461665"/>
            <a:chOff x="1020726" y="3571480"/>
            <a:chExt cx="2521070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0E192E-B5FA-0246-9675-DAF93127FC24}"/>
                </a:ext>
              </a:extLst>
            </p:cNvPr>
            <p:cNvCxnSpPr/>
            <p:nvPr/>
          </p:nvCxnSpPr>
          <p:spPr>
            <a:xfrm>
              <a:off x="1020726" y="3944679"/>
              <a:ext cx="25210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A3F56BE-1DF2-B240-92D0-93653BC9F8FF}"/>
                    </a:ext>
                  </a:extLst>
                </p:cNvPr>
                <p:cNvSpPr txBox="1"/>
                <p:nvPr/>
              </p:nvSpPr>
              <p:spPr>
                <a:xfrm>
                  <a:off x="1218612" y="3571480"/>
                  <a:ext cx="205953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UTXO 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r>
                    <a:rPr lang="en-US" dirty="0">
                      <a:latin typeface="+mn-lt"/>
                    </a:rPr>
                    <a:t>  ,   fee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A3F56BE-1DF2-B240-92D0-93653BC9F8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612" y="3571480"/>
                  <a:ext cx="2059538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908" t="-8108" r="-3067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3CD5C-2F4D-1246-931D-28D06A183B69}"/>
              </a:ext>
            </a:extLst>
          </p:cNvPr>
          <p:cNvGrpSpPr/>
          <p:nvPr/>
        </p:nvGrpSpPr>
        <p:grpSpPr>
          <a:xfrm>
            <a:off x="1020726" y="4336330"/>
            <a:ext cx="2521070" cy="461665"/>
            <a:chOff x="1020726" y="4325698"/>
            <a:chExt cx="2521070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362A562-E958-9847-BA06-707FEA9003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0726" y="4405424"/>
              <a:ext cx="25210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888661-9167-DB4B-8D60-212FB462C302}"/>
                    </a:ext>
                  </a:extLst>
                </p:cNvPr>
                <p:cNvSpPr txBox="1"/>
                <p:nvPr/>
              </p:nvSpPr>
              <p:spPr>
                <a:xfrm>
                  <a:off x="1628254" y="4325698"/>
                  <a:ext cx="11256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888661-9167-DB4B-8D60-212FB462C3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8254" y="4325698"/>
                  <a:ext cx="112569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8989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C93D8-714B-4540-B165-4FAEF97F742C}"/>
              </a:ext>
            </a:extLst>
          </p:cNvPr>
          <p:cNvCxnSpPr/>
          <p:nvPr/>
        </p:nvCxnSpPr>
        <p:spPr>
          <a:xfrm flipV="1">
            <a:off x="0" y="3441703"/>
            <a:ext cx="9144000" cy="98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6BE310-3397-D249-A073-BFCE421D1C80}"/>
                  </a:ext>
                </a:extLst>
              </p:cNvPr>
              <p:cNvSpPr txBox="1"/>
              <p:nvPr/>
            </p:nvSpPr>
            <p:spPr>
              <a:xfrm>
                <a:off x="26397" y="4660565"/>
                <a:ext cx="1231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spend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6BE310-3397-D249-A073-BFCE421D1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" y="4660565"/>
                <a:ext cx="1231043" cy="461665"/>
              </a:xfrm>
              <a:prstGeom prst="rect">
                <a:avLst/>
              </a:prstGeom>
              <a:blipFill>
                <a:blip r:embed="rId8"/>
                <a:stretch>
                  <a:fillRect l="-714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9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69CE-0CB6-764A-A274-3B135D17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this practical?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7B07-C838-DA4D-968A-E6A40EED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019410"/>
            <a:ext cx="8633637" cy="4124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 quite …  </a:t>
            </a:r>
          </a:p>
          <a:p>
            <a:pPr>
              <a:tabLst>
                <a:tab pos="1714500" algn="l"/>
              </a:tabLst>
            </a:pPr>
            <a:r>
              <a:rPr lang="en-US" dirty="0"/>
              <a:t>Problem:	the factory’s work per proof is </a:t>
            </a:r>
            <a:r>
              <a:rPr lang="en-US" u="sng" dirty="0"/>
              <a:t>linear</a:t>
            </a:r>
            <a:r>
              <a:rPr lang="en-US" dirty="0"/>
              <a:t> in the 		number of UTXOs ever created</a:t>
            </a:r>
          </a:p>
          <a:p>
            <a:pPr>
              <a:spcBef>
                <a:spcPts val="1776"/>
              </a:spcBef>
              <a:tabLst>
                <a:tab pos="1714500" algn="l"/>
              </a:tabLst>
            </a:pPr>
            <a:r>
              <a:rPr lang="en-US" u="sng" dirty="0"/>
              <a:t>Many</a:t>
            </a:r>
            <a:r>
              <a:rPr lang="en-US" dirty="0"/>
              <a:t> variations on this design:</a:t>
            </a:r>
          </a:p>
          <a:p>
            <a:pPr lvl="1">
              <a:tabLst>
                <a:tab pos="1714500" algn="l"/>
              </a:tabLst>
            </a:pPr>
            <a:r>
              <a:rPr lang="en-US" dirty="0"/>
              <a:t>can reduce factory’s work to  log</a:t>
            </a:r>
            <a:r>
              <a:rPr lang="en-US" baseline="-25000" dirty="0"/>
              <a:t>2</a:t>
            </a:r>
            <a:r>
              <a:rPr lang="en-US" dirty="0"/>
              <a:t>(# current UTXOs)  per proof</a:t>
            </a:r>
          </a:p>
          <a:p>
            <a:pPr lvl="1">
              <a:tabLst>
                <a:tab pos="1714500" algn="l"/>
              </a:tabLst>
            </a:pPr>
            <a:r>
              <a:rPr lang="en-US" dirty="0"/>
              <a:t>Factory’s memory is linear in (# current UTXOs)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End result:		outsource memory requirements to a </a:t>
            </a:r>
            <a:br>
              <a:rPr lang="en-US" dirty="0"/>
            </a:br>
            <a:r>
              <a:rPr lang="en-US" dirty="0"/>
              <a:t>				small number of 3</a:t>
            </a:r>
            <a:r>
              <a:rPr lang="en-US" baseline="30000" dirty="0"/>
              <a:t>rd</a:t>
            </a:r>
            <a:r>
              <a:rPr lang="en-US" dirty="0"/>
              <a:t> party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6963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D1E4A89-B974-A04B-9A6E-BB43C0EC4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C211A8-3D9D-CE4B-9805-DC4696FBF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33051"/>
            <a:ext cx="7772400" cy="695368"/>
          </a:xfrm>
        </p:spPr>
        <p:txBody>
          <a:bodyPr/>
          <a:lstStyle/>
          <a:p>
            <a:r>
              <a:rPr lang="en-US" dirty="0"/>
              <a:t>Taproot:  semi-private </a:t>
            </a:r>
            <a:br>
              <a:rPr lang="en-US" dirty="0"/>
            </a:br>
            <a:r>
              <a:rPr lang="en-US" dirty="0"/>
              <a:t>scripts in Bitcoin</a:t>
            </a:r>
          </a:p>
        </p:txBody>
      </p:sp>
    </p:spTree>
    <p:extLst>
      <p:ext uri="{BB962C8B-B14F-4D97-AF65-F5344CB8AC3E}">
        <p14:creationId xmlns:p14="http://schemas.microsoft.com/office/powerpoint/2010/main" val="1035371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7153-3DB2-4F40-A17A-6E18F27E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Taproot is coming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77DE5-F8DE-514A-AFC2-C99FAD8C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77" y="1081581"/>
            <a:ext cx="69342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55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30D6-0239-4C42-A238-B1B5116B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Script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22279-D411-B24D-ABDF-5303927B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Currently:   Bitcoin scripts must be fully revealed in spending Tx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we keep the script secret?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Answer:  Yes</a:t>
            </a:r>
            <a:r>
              <a:rPr lang="en-US"/>
              <a:t>, easily!     </a:t>
            </a:r>
            <a:r>
              <a:rPr lang="en-US" dirty="0"/>
              <a:t>when all goes well …</a:t>
            </a:r>
          </a:p>
        </p:txBody>
      </p:sp>
    </p:spTree>
    <p:extLst>
      <p:ext uri="{BB962C8B-B14F-4D97-AF65-F5344CB8AC3E}">
        <p14:creationId xmlns:p14="http://schemas.microsoft.com/office/powerpoint/2010/main" val="115420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89C-7EDD-AB4B-9D88-D01DFA3D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Recap:   Rollup with privacy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0EA72-D5B3-CC45-9742-8BE740C9485B}"/>
              </a:ext>
            </a:extLst>
          </p:cNvPr>
          <p:cNvGrpSpPr/>
          <p:nvPr/>
        </p:nvGrpSpPr>
        <p:grpSpPr>
          <a:xfrm>
            <a:off x="3463964" y="1004407"/>
            <a:ext cx="1764970" cy="1261639"/>
            <a:chOff x="2845588" y="2896625"/>
            <a:chExt cx="1764970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D3825-D168-A54B-89DB-CAAC1062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FBB447-2DCD-C54A-986F-6B7D46FC57CE}"/>
                </a:ext>
              </a:extLst>
            </p:cNvPr>
            <p:cNvSpPr txBox="1"/>
            <p:nvPr/>
          </p:nvSpPr>
          <p:spPr>
            <a:xfrm>
              <a:off x="2845588" y="2896625"/>
              <a:ext cx="1764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rollup server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FD7B9-73AF-C84B-ADB7-233159236A97}"/>
              </a:ext>
            </a:extLst>
          </p:cNvPr>
          <p:cNvSpPr txBox="1"/>
          <p:nvPr/>
        </p:nvSpPr>
        <p:spPr>
          <a:xfrm>
            <a:off x="2400546" y="3784078"/>
            <a:ext cx="938077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dirty="0">
                <a:latin typeface="+mn-lt"/>
              </a:rPr>
              <a:t>5 DAI</a:t>
            </a:r>
          </a:p>
          <a:p>
            <a:pPr algn="l"/>
            <a:r>
              <a:rPr lang="en-US" sz="2000" dirty="0">
                <a:latin typeface="+mn-lt"/>
              </a:rPr>
              <a:t>  </a:t>
            </a:r>
            <a:r>
              <a:rPr lang="en-US" sz="2000" b="1" dirty="0">
                <a:latin typeface="+mn-lt"/>
              </a:rPr>
              <a:t>1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2ACE-B651-B142-8179-2B8F5556BC35}"/>
              </a:ext>
            </a:extLst>
          </p:cNvPr>
          <p:cNvSpPr txBox="1"/>
          <p:nvPr/>
        </p:nvSpPr>
        <p:spPr>
          <a:xfrm>
            <a:off x="3601599" y="3784078"/>
            <a:ext cx="920445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>
                <a:latin typeface="+mn-lt"/>
              </a:rPr>
              <a:t>3 ETH</a:t>
            </a:r>
          </a:p>
          <a:p>
            <a:pPr algn="l"/>
            <a:r>
              <a:rPr lang="en-US" sz="2000" b="1" dirty="0">
                <a:latin typeface="+mn-lt"/>
              </a:rPr>
              <a:t>  2 BAT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2BD64-A54D-8145-BABF-2460DA532060}"/>
              </a:ext>
            </a:extLst>
          </p:cNvPr>
          <p:cNvSpPr txBox="1"/>
          <p:nvPr/>
        </p:nvSpPr>
        <p:spPr>
          <a:xfrm>
            <a:off x="4586087" y="389179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4408A-6415-EF46-9D81-6DF51B738DC8}"/>
              </a:ext>
            </a:extLst>
          </p:cNvPr>
          <p:cNvSpPr txBox="1"/>
          <p:nvPr/>
        </p:nvSpPr>
        <p:spPr>
          <a:xfrm>
            <a:off x="5047996" y="3784077"/>
            <a:ext cx="936347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Zoe: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>
                <a:latin typeface="+mn-lt"/>
              </a:rPr>
              <a:t>2 ETH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  1 BAT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B0D612-A9E8-844D-A88B-AC3B51C04814}"/>
              </a:ext>
            </a:extLst>
          </p:cNvPr>
          <p:cNvGrpSpPr/>
          <p:nvPr/>
        </p:nvGrpSpPr>
        <p:grpSpPr>
          <a:xfrm>
            <a:off x="2400546" y="2447952"/>
            <a:ext cx="3564319" cy="1198978"/>
            <a:chOff x="2400546" y="2447952"/>
            <a:chExt cx="3564319" cy="1198978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65C01C15-E00C-3043-8148-3FD59570C846}"/>
                </a:ext>
              </a:extLst>
            </p:cNvPr>
            <p:cNvSpPr/>
            <p:nvPr/>
          </p:nvSpPr>
          <p:spPr>
            <a:xfrm>
              <a:off x="2400546" y="2815933"/>
              <a:ext cx="3564319" cy="8309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Merkle Tree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07AB-3952-CF45-A593-EFA872ED93E6}"/>
                </a:ext>
              </a:extLst>
            </p:cNvPr>
            <p:cNvSpPr txBox="1"/>
            <p:nvPr/>
          </p:nvSpPr>
          <p:spPr>
            <a:xfrm>
              <a:off x="3570756" y="2447952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new root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5A0CE-F3AD-3048-A79B-9860CCBDB6C2}"/>
              </a:ext>
            </a:extLst>
          </p:cNvPr>
          <p:cNvSpPr/>
          <p:nvPr/>
        </p:nvSpPr>
        <p:spPr>
          <a:xfrm>
            <a:off x="2254101" y="1004408"/>
            <a:ext cx="3907395" cy="40141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62BE3-AAB0-EA4C-B3BF-0B6912D8FD49}"/>
              </a:ext>
            </a:extLst>
          </p:cNvPr>
          <p:cNvGrpSpPr/>
          <p:nvPr/>
        </p:nvGrpSpPr>
        <p:grpSpPr>
          <a:xfrm>
            <a:off x="6547472" y="1182074"/>
            <a:ext cx="2474652" cy="3739117"/>
            <a:chOff x="6419876" y="1235239"/>
            <a:chExt cx="2474652" cy="37391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63E442-88B5-FA4A-9A2F-03A7252CEAEA}"/>
                </a:ext>
              </a:extLst>
            </p:cNvPr>
            <p:cNvSpPr txBox="1"/>
            <p:nvPr/>
          </p:nvSpPr>
          <p:spPr>
            <a:xfrm>
              <a:off x="6419876" y="1434815"/>
              <a:ext cx="24746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Layer 1 blockchain</a:t>
              </a:r>
            </a:p>
            <a:p>
              <a:pPr algn="ctr"/>
              <a:r>
                <a:rPr lang="en-US" dirty="0">
                  <a:latin typeface="+mn-lt"/>
                </a:rPr>
                <a:t>(e.g. Ethereum)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5690E6-465D-F448-A137-8D750AF86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609" y="3783610"/>
              <a:ext cx="1190746" cy="119074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927844-7CAF-894C-A309-45E538814FE6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B0B7767-8B66-284C-B29F-DFE6C91566D4}"/>
              </a:ext>
            </a:extLst>
          </p:cNvPr>
          <p:cNvSpPr/>
          <p:nvPr/>
        </p:nvSpPr>
        <p:spPr>
          <a:xfrm>
            <a:off x="7093681" y="2465285"/>
            <a:ext cx="1382233" cy="426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block  354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8F7593-023F-6E43-961D-5EDC97C81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5" y="2571750"/>
            <a:ext cx="473557" cy="816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AEAAF4-68AA-A549-ADC2-47FA5C518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9" y="1182074"/>
            <a:ext cx="584280" cy="864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7E784-1E89-CD49-9572-AA5C8010BF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87" y="3961426"/>
            <a:ext cx="584281" cy="86432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21EA5-435F-AF48-908B-C2A43B48BAF6}"/>
              </a:ext>
            </a:extLst>
          </p:cNvPr>
          <p:cNvGrpSpPr/>
          <p:nvPr/>
        </p:nvGrpSpPr>
        <p:grpSpPr>
          <a:xfrm>
            <a:off x="828705" y="1288921"/>
            <a:ext cx="2850083" cy="400110"/>
            <a:chOff x="828705" y="1288921"/>
            <a:chExt cx="2850083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898EA4-2443-CB4C-AC35-F005E8A4A54C}"/>
                </a:ext>
              </a:extLst>
            </p:cNvPr>
            <p:cNvCxnSpPr/>
            <p:nvPr/>
          </p:nvCxnSpPr>
          <p:spPr>
            <a:xfrm>
              <a:off x="828705" y="1626781"/>
              <a:ext cx="2850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/>
                <p:nvPr/>
              </p:nvSpPr>
              <p:spPr>
                <a:xfrm>
                  <a:off x="1097643" y="1288921"/>
                  <a:ext cx="2305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[A⇾B:  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643" y="1288921"/>
                  <a:ext cx="2305952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2747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DACC78-0CF2-1847-B30D-C994EECD419C}"/>
              </a:ext>
            </a:extLst>
          </p:cNvPr>
          <p:cNvGrpSpPr/>
          <p:nvPr/>
        </p:nvGrpSpPr>
        <p:grpSpPr>
          <a:xfrm>
            <a:off x="836868" y="1904828"/>
            <a:ext cx="2891614" cy="1325269"/>
            <a:chOff x="836868" y="1904828"/>
            <a:chExt cx="2891614" cy="132526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D9778F-C9DC-3E4E-B0A9-A0240302EBD4}"/>
                </a:ext>
              </a:extLst>
            </p:cNvPr>
            <p:cNvCxnSpPr/>
            <p:nvPr/>
          </p:nvCxnSpPr>
          <p:spPr>
            <a:xfrm flipV="1">
              <a:off x="836868" y="1946482"/>
              <a:ext cx="2891614" cy="10650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BF6A4A-8B1C-0C4E-AB9C-A46D3391FBAD}"/>
                </a:ext>
              </a:extLst>
            </p:cNvPr>
            <p:cNvGrpSpPr/>
            <p:nvPr/>
          </p:nvGrpSpPr>
          <p:grpSpPr>
            <a:xfrm>
              <a:off x="1015361" y="1904828"/>
              <a:ext cx="1729189" cy="1325269"/>
              <a:chOff x="1015361" y="1904828"/>
              <a:chExt cx="1729189" cy="132526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C6587-346C-3E4D-BF32-EA62ED4808D7}"/>
                  </a:ext>
                </a:extLst>
              </p:cNvPr>
              <p:cNvGrpSpPr/>
              <p:nvPr/>
            </p:nvGrpSpPr>
            <p:grpSpPr>
              <a:xfrm>
                <a:off x="1053876" y="2210306"/>
                <a:ext cx="1690674" cy="1019791"/>
                <a:chOff x="981557" y="2311404"/>
                <a:chExt cx="1690674" cy="10197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159878-E306-D14C-8CE0-7A70D1CC2BE6}"/>
                    </a:ext>
                  </a:extLst>
                </p:cNvPr>
                <p:cNvSpPr/>
                <p:nvPr/>
              </p:nvSpPr>
              <p:spPr>
                <a:xfrm>
                  <a:off x="1007918" y="2311404"/>
                  <a:ext cx="1664313" cy="101979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BD6395-7AE6-D84E-8797-A74DC897FD6C}"/>
                    </a:ext>
                  </a:extLst>
                </p:cNvPr>
                <p:cNvSpPr txBox="1"/>
                <p:nvPr/>
              </p:nvSpPr>
              <p:spPr>
                <a:xfrm>
                  <a:off x="997414" y="2331410"/>
                  <a:ext cx="161294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[B⇾Z:  1 ETH]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20F86F-FAD1-E04C-A42B-E2485DCA0473}"/>
                    </a:ext>
                  </a:extLst>
                </p:cNvPr>
                <p:cNvSpPr txBox="1"/>
                <p:nvPr/>
              </p:nvSpPr>
              <p:spPr>
                <a:xfrm>
                  <a:off x="981557" y="2638782"/>
                  <a:ext cx="159357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[Z⇾B:  2 BAT]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3785" y="2923250"/>
                      <a:ext cx="1372940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785" y="2923250"/>
                      <a:ext cx="1372940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875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3366EB-9996-CB46-9666-C6C2D1628847}"/>
                  </a:ext>
                </a:extLst>
              </p:cNvPr>
              <p:cNvSpPr txBox="1"/>
              <p:nvPr/>
            </p:nvSpPr>
            <p:spPr>
              <a:xfrm>
                <a:off x="1015361" y="1904828"/>
                <a:ext cx="1423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atomic swap: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A54D30-E340-DF4B-A93A-AC0132BFDEC1}"/>
              </a:ext>
            </a:extLst>
          </p:cNvPr>
          <p:cNvGrpSpPr/>
          <p:nvPr/>
        </p:nvGrpSpPr>
        <p:grpSpPr>
          <a:xfrm>
            <a:off x="1015361" y="2196540"/>
            <a:ext cx="2791360" cy="2254825"/>
            <a:chOff x="1015361" y="2196540"/>
            <a:chExt cx="2791360" cy="225482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0FCBC02-9124-964F-934D-64F7FE7A1DDE}"/>
                </a:ext>
              </a:extLst>
            </p:cNvPr>
            <p:cNvCxnSpPr/>
            <p:nvPr/>
          </p:nvCxnSpPr>
          <p:spPr>
            <a:xfrm flipV="1">
              <a:off x="1015361" y="2196540"/>
              <a:ext cx="2791360" cy="20911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403384-4CCB-C047-AE8D-5188E85A0DA4}"/>
                </a:ext>
              </a:extLst>
            </p:cNvPr>
            <p:cNvSpPr txBox="1"/>
            <p:nvPr/>
          </p:nvSpPr>
          <p:spPr>
            <a:xfrm>
              <a:off x="1288876" y="3989700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5A0D39-04D5-B346-B3E9-380CF055C366}"/>
              </a:ext>
            </a:extLst>
          </p:cNvPr>
          <p:cNvGrpSpPr/>
          <p:nvPr/>
        </p:nvGrpSpPr>
        <p:grpSpPr>
          <a:xfrm>
            <a:off x="4887142" y="2634575"/>
            <a:ext cx="3574685" cy="919781"/>
            <a:chOff x="4887142" y="2634575"/>
            <a:chExt cx="3574685" cy="91978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6546509-C719-EE4B-98A7-E8E1D1E4F79D}"/>
                </a:ext>
              </a:extLst>
            </p:cNvPr>
            <p:cNvCxnSpPr>
              <a:cxnSpLocks/>
              <a:stCxn id="12" idx="3"/>
              <a:endCxn id="46" idx="1"/>
            </p:cNvCxnSpPr>
            <p:nvPr/>
          </p:nvCxnSpPr>
          <p:spPr>
            <a:xfrm>
              <a:off x="4887142" y="2678785"/>
              <a:ext cx="2192452" cy="6620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38BEF2-5D50-2447-AB15-62D5D16C4D8B}"/>
                </a:ext>
              </a:extLst>
            </p:cNvPr>
            <p:cNvSpPr/>
            <p:nvPr/>
          </p:nvSpPr>
          <p:spPr>
            <a:xfrm>
              <a:off x="7079594" y="3127359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357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3E4E5A-7EF6-0B47-8465-415D0CDE8F0B}"/>
                </a:ext>
              </a:extLst>
            </p:cNvPr>
            <p:cNvSpPr txBox="1"/>
            <p:nvPr/>
          </p:nvSpPr>
          <p:spPr>
            <a:xfrm rot="973836">
              <a:off x="4925450" y="2634575"/>
              <a:ext cx="2153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 data , </a:t>
              </a:r>
              <a:r>
                <a:rPr lang="en-US" sz="2000" dirty="0">
                  <a:latin typeface="+mn-lt"/>
                </a:rPr>
                <a:t>[SNARK]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4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8737-84EA-1F4F-BE1D-DDC2FC1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3A9ECA-2387-8147-89E7-9B87707401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4929" y="1200151"/>
                <a:ext cx="8752113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ECDSA and </a:t>
                </a:r>
                <a:r>
                  <a:rPr lang="en-US" dirty="0" err="1"/>
                  <a:t>Schnorr</a:t>
                </a:r>
                <a:r>
                  <a:rPr lang="en-US" dirty="0"/>
                  <a:t> public keys:</a:t>
                </a:r>
              </a:p>
              <a:p>
                <a:pPr>
                  <a:tabLst>
                    <a:tab pos="1414463" algn="l"/>
                  </a:tabLst>
                </a:pPr>
                <a:r>
                  <a:rPr lang="en-US" dirty="0"/>
                  <a:t> </a:t>
                </a:r>
                <a:r>
                  <a:rPr lang="en-US" b="1" u="sng" dirty="0"/>
                  <a:t>KeyGen</a:t>
                </a:r>
                <a:r>
                  <a:rPr lang="en-US" dirty="0"/>
                  <a:t>():	  </a:t>
                </a:r>
                <a:r>
                  <a:rPr lang="en-US" dirty="0" err="1"/>
                  <a:t>sk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,     pk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  ∈ G        for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 in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 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  </a:t>
                </a:r>
                <a:r>
                  <a:rPr lang="en-US" dirty="0" err="1"/>
                  <a:t>sk</a:t>
                </a:r>
                <a:r>
                  <a:rPr lang="en-US" baseline="-25000" dirty="0" err="1"/>
                  <a:t>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 ,    </a:t>
                </a:r>
                <a:r>
                  <a:rPr lang="en-US" dirty="0" err="1"/>
                  <a:t>sk</a:t>
                </a:r>
                <a:r>
                  <a:rPr lang="en-US" baseline="-25000" dirty="0" err="1"/>
                  <a:t>B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Alice and Bob can sign with respect to    pk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⇒  an interactive protocol between Alice and Bob</a:t>
                </a:r>
              </a:p>
              <a:p>
                <a:pPr marL="0" indent="0">
                  <a:buNone/>
                </a:pPr>
                <a:r>
                  <a:rPr lang="en-US" dirty="0"/>
                  <a:t>				(note:  much simpler with BLS)</a:t>
                </a:r>
              </a:p>
              <a:p>
                <a:pPr marL="0" indent="0">
                  <a:buNone/>
                </a:pPr>
                <a:r>
                  <a:rPr lang="en-US" dirty="0"/>
                  <a:t>	⇒  Alice &amp; Bob can imply consent to Tx by signing with pk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3A9ECA-2387-8147-89E7-9B87707401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929" y="1200151"/>
                <a:ext cx="8752113" cy="3818430"/>
              </a:xfrm>
              <a:blipFill>
                <a:blip r:embed="rId2"/>
                <a:stretch>
                  <a:fillRect l="-1159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3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9A05-8957-0C4D-93F2-3ACCF582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FCD79-955F-9D44-9395-7576F0352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425543" cy="38184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S:   Bitcoin script that must be satisfied to spend a UTXO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S involves only  Alice and Bob.    Let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Goal:   keep S secret when possible.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How:  modify S so that a signature with respect to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					 pk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		is sufficient to spend UTXO, without revealing S  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FCD79-955F-9D44-9395-7576F0352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425543" cy="3818430"/>
              </a:xfrm>
              <a:blipFill>
                <a:blip r:embed="rId2"/>
                <a:stretch>
                  <a:fillRect l="-120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3D248B-A064-1842-A149-2702A749BFDB}"/>
              </a:ext>
            </a:extLst>
          </p:cNvPr>
          <p:cNvSpPr/>
          <p:nvPr/>
        </p:nvSpPr>
        <p:spPr>
          <a:xfrm>
            <a:off x="457199" y="3363686"/>
            <a:ext cx="7772401" cy="1654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A043-6472-9D4E-A1D8-AEDE2301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main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934A22-5535-8B49-ACC8-54193B4A43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72500" cy="38184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parties agree to spend UTXO,</a:t>
                </a:r>
              </a:p>
              <a:p>
                <a:pPr marL="400050" lvl="1" indent="0">
                  <a:buNone/>
                </a:pPr>
                <a:r>
                  <a:rPr lang="en-US" dirty="0"/>
                  <a:t>⇒  sign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/>
                  <a:t> and spend while keeping S secret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disagreement, Alice can reveal S </a:t>
                </a:r>
                <a:br>
                  <a:rPr lang="en-US" dirty="0"/>
                </a:br>
                <a:r>
                  <a:rPr lang="en-US" dirty="0"/>
                  <a:t>		and spend UTXO by proving that she can satisfy 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Taproot pk compactly supports both ways to spend the UTXO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934A22-5535-8B49-ACC8-54193B4A43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72500" cy="3818430"/>
              </a:xfrm>
              <a:blipFill>
                <a:blip r:embed="rId2"/>
                <a:stretch>
                  <a:fillRect l="-118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3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super cool final guest lecture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A1E5-B8A3-2F41-85BF-06B4380F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7951-44F0-C74E-8AEC-C3F6144F3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Rollup server sees:</a:t>
            </a:r>
          </a:p>
          <a:p>
            <a:pPr lvl="1"/>
            <a:r>
              <a:rPr lang="en-US" dirty="0"/>
              <a:t>all account balances, and</a:t>
            </a:r>
          </a:p>
          <a:p>
            <a:pPr lvl="1"/>
            <a:r>
              <a:rPr lang="en-US" dirty="0"/>
              <a:t>all transactions.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we hide this from the Rollup server?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Yes!      Using </a:t>
            </a:r>
            <a:r>
              <a:rPr lang="en-US" dirty="0" err="1"/>
              <a:t>zkSNARKs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47010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52F48B3-C373-2E40-9808-53C8D8277F47}"/>
              </a:ext>
            </a:extLst>
          </p:cNvPr>
          <p:cNvGrpSpPr/>
          <p:nvPr/>
        </p:nvGrpSpPr>
        <p:grpSpPr>
          <a:xfrm>
            <a:off x="374170" y="1948142"/>
            <a:ext cx="3402807" cy="3067911"/>
            <a:chOff x="374170" y="1948142"/>
            <a:chExt cx="3402807" cy="306791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29D4338-72DD-E94D-89AD-C335D0164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170" y="4199575"/>
              <a:ext cx="473557" cy="816478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B409CB4-3F79-5D47-AE85-029B9F5897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430" y="1948142"/>
              <a:ext cx="2762547" cy="27017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120BBA-B1C7-A740-BC06-F90703E77F68}"/>
                </a:ext>
              </a:extLst>
            </p:cNvPr>
            <p:cNvSpPr txBox="1"/>
            <p:nvPr/>
          </p:nvSpPr>
          <p:spPr>
            <a:xfrm>
              <a:off x="1337966" y="4243909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C529F5-07C6-2444-8230-C452E7E4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Replace balances with commitments (simplified)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7FE41-546D-3941-95FD-37390BC6E34C}"/>
              </a:ext>
            </a:extLst>
          </p:cNvPr>
          <p:cNvGrpSpPr/>
          <p:nvPr/>
        </p:nvGrpSpPr>
        <p:grpSpPr>
          <a:xfrm>
            <a:off x="3463964" y="1004407"/>
            <a:ext cx="1764970" cy="1261639"/>
            <a:chOff x="2845588" y="2896625"/>
            <a:chExt cx="1764970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116F45-F373-3644-AF3B-C51D94DE5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4189B7-7EE9-0046-A642-6D92598181C1}"/>
                </a:ext>
              </a:extLst>
            </p:cNvPr>
            <p:cNvSpPr txBox="1"/>
            <p:nvPr/>
          </p:nvSpPr>
          <p:spPr>
            <a:xfrm>
              <a:off x="2845588" y="2896625"/>
              <a:ext cx="1764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rollup server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52671A-795E-B94E-9A74-76EC3E9F489B}"/>
              </a:ext>
            </a:extLst>
          </p:cNvPr>
          <p:cNvSpPr txBox="1"/>
          <p:nvPr/>
        </p:nvSpPr>
        <p:spPr>
          <a:xfrm>
            <a:off x="2400546" y="3784078"/>
            <a:ext cx="93807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 err="1">
                <a:latin typeface="+mn-lt"/>
              </a:rPr>
              <a:t>com</a:t>
            </a:r>
            <a:r>
              <a:rPr lang="en-US" sz="2000" b="1" baseline="-25000" dirty="0" err="1">
                <a:latin typeface="+mn-lt"/>
              </a:rPr>
              <a:t>A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AEDA8-F1AC-FE44-ADEF-A82DD0C59A14}"/>
              </a:ext>
            </a:extLst>
          </p:cNvPr>
          <p:cNvSpPr txBox="1"/>
          <p:nvPr/>
        </p:nvSpPr>
        <p:spPr>
          <a:xfrm>
            <a:off x="3601599" y="3784078"/>
            <a:ext cx="87107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 err="1">
                <a:latin typeface="+mn-lt"/>
              </a:rPr>
              <a:t>com</a:t>
            </a:r>
            <a:r>
              <a:rPr lang="en-US" sz="2000" b="1" baseline="-25000" dirty="0" err="1">
                <a:latin typeface="+mn-lt"/>
              </a:rPr>
              <a:t>B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9EE14-CACA-1247-895C-7202595883D8}"/>
              </a:ext>
            </a:extLst>
          </p:cNvPr>
          <p:cNvSpPr txBox="1"/>
          <p:nvPr/>
        </p:nvSpPr>
        <p:spPr>
          <a:xfrm>
            <a:off x="4586087" y="389179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18E1C-FCD2-EE4C-B958-1C6D47AAFE82}"/>
              </a:ext>
            </a:extLst>
          </p:cNvPr>
          <p:cNvSpPr txBox="1"/>
          <p:nvPr/>
        </p:nvSpPr>
        <p:spPr>
          <a:xfrm>
            <a:off x="5047996" y="3784077"/>
            <a:ext cx="84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Zoe: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 err="1">
                <a:latin typeface="+mn-lt"/>
              </a:rPr>
              <a:t>com</a:t>
            </a:r>
            <a:r>
              <a:rPr lang="en-US" sz="2000" b="1" baseline="-25000" dirty="0" err="1">
                <a:latin typeface="+mn-lt"/>
              </a:rPr>
              <a:t>Z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FCF35C02-5621-E44C-9EBA-7F8620929C68}"/>
              </a:ext>
            </a:extLst>
          </p:cNvPr>
          <p:cNvSpPr/>
          <p:nvPr/>
        </p:nvSpPr>
        <p:spPr>
          <a:xfrm>
            <a:off x="2400546" y="2815933"/>
            <a:ext cx="3564319" cy="83099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38DE1E-B23C-F14A-914E-B6F4411F0A1C}"/>
              </a:ext>
            </a:extLst>
          </p:cNvPr>
          <p:cNvSpPr txBox="1"/>
          <p:nvPr/>
        </p:nvSpPr>
        <p:spPr>
          <a:xfrm>
            <a:off x="3825940" y="2447952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F58C75-BBC1-324A-AD5C-54CE052B33CD}"/>
              </a:ext>
            </a:extLst>
          </p:cNvPr>
          <p:cNvSpPr/>
          <p:nvPr/>
        </p:nvSpPr>
        <p:spPr>
          <a:xfrm>
            <a:off x="2254101" y="1004408"/>
            <a:ext cx="3907395" cy="40141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EB6FD2-953C-4146-9966-137F9C7A02EF}"/>
              </a:ext>
            </a:extLst>
          </p:cNvPr>
          <p:cNvGrpSpPr/>
          <p:nvPr/>
        </p:nvGrpSpPr>
        <p:grpSpPr>
          <a:xfrm>
            <a:off x="6547472" y="1182074"/>
            <a:ext cx="2474652" cy="3739117"/>
            <a:chOff x="6419876" y="1235239"/>
            <a:chExt cx="2474652" cy="37391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52AAE7-25CA-B643-8474-D77E4632B9CE}"/>
                </a:ext>
              </a:extLst>
            </p:cNvPr>
            <p:cNvSpPr txBox="1"/>
            <p:nvPr/>
          </p:nvSpPr>
          <p:spPr>
            <a:xfrm>
              <a:off x="6419876" y="1434815"/>
              <a:ext cx="24746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Layer 1 blockchain</a:t>
              </a:r>
            </a:p>
            <a:p>
              <a:pPr algn="ctr"/>
              <a:r>
                <a:rPr lang="en-US" dirty="0">
                  <a:latin typeface="+mn-lt"/>
                </a:rPr>
                <a:t>(e.g. Ethereum)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1381C8F-8CA1-644B-A511-CFE0F2EC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609" y="3783610"/>
              <a:ext cx="1190746" cy="119074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4D8963-5087-7846-AC66-91AEF30A33F3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4A1051-FBB4-9844-8567-1EB3ED509A3E}"/>
              </a:ext>
            </a:extLst>
          </p:cNvPr>
          <p:cNvGrpSpPr/>
          <p:nvPr/>
        </p:nvGrpSpPr>
        <p:grpSpPr>
          <a:xfrm>
            <a:off x="4586087" y="2465285"/>
            <a:ext cx="3889827" cy="426997"/>
            <a:chOff x="4586087" y="2465285"/>
            <a:chExt cx="3889827" cy="426997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01E7BA-25FD-9A4C-9C1F-783116865454}"/>
                </a:ext>
              </a:extLst>
            </p:cNvPr>
            <p:cNvCxnSpPr>
              <a:cxnSpLocks/>
            </p:cNvCxnSpPr>
            <p:nvPr/>
          </p:nvCxnSpPr>
          <p:spPr>
            <a:xfrm>
              <a:off x="4586087" y="2678785"/>
              <a:ext cx="2410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343C83-3F16-DD4E-AF9E-F5C9DA12FBE1}"/>
                </a:ext>
              </a:extLst>
            </p:cNvPr>
            <p:cNvSpPr/>
            <p:nvPr/>
          </p:nvSpPr>
          <p:spPr>
            <a:xfrm>
              <a:off x="7093681" y="2465285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354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9B9395D-7E8D-0746-B3A8-D3332DA30DF7}"/>
              </a:ext>
            </a:extLst>
          </p:cNvPr>
          <p:cNvSpPr txBox="1"/>
          <p:nvPr/>
        </p:nvSpPr>
        <p:spPr>
          <a:xfrm>
            <a:off x="2844489" y="4659888"/>
            <a:ext cx="2939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(commitment to balances)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A74F9A-D839-9F4A-8CAE-39F120EC7F83}"/>
              </a:ext>
            </a:extLst>
          </p:cNvPr>
          <p:cNvGrpSpPr/>
          <p:nvPr/>
        </p:nvGrpSpPr>
        <p:grpSpPr>
          <a:xfrm>
            <a:off x="202013" y="2616359"/>
            <a:ext cx="1930978" cy="1275440"/>
            <a:chOff x="202013" y="2616359"/>
            <a:chExt cx="1930978" cy="12754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6764033-5B63-D84D-9CBF-733BEE6F3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345" y="2616359"/>
              <a:ext cx="584280" cy="86431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D9D403-344C-2D42-A765-11111A18F508}"/>
                </a:ext>
              </a:extLst>
            </p:cNvPr>
            <p:cNvSpPr txBox="1"/>
            <p:nvPr/>
          </p:nvSpPr>
          <p:spPr>
            <a:xfrm>
              <a:off x="202013" y="3430134"/>
              <a:ext cx="1930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open of </a:t>
              </a:r>
              <a:r>
                <a:rPr lang="en-US" b="1" dirty="0" err="1">
                  <a:latin typeface="+mn-lt"/>
                </a:rPr>
                <a:t>com</a:t>
              </a:r>
              <a:r>
                <a:rPr lang="en-US" b="1" baseline="-25000" dirty="0" err="1">
                  <a:latin typeface="+mn-lt"/>
                </a:rPr>
                <a:t>A</a:t>
              </a:r>
              <a:endParaRPr lang="en-US" b="1" baseline="-25000" dirty="0">
                <a:latin typeface="+mn-lt"/>
              </a:endParaRPr>
            </a:p>
          </p:txBody>
        </p:sp>
      </p:grpSp>
      <p:sp>
        <p:nvSpPr>
          <p:cNvPr id="38" name="Cloud Callout 37">
            <a:extLst>
              <a:ext uri="{FF2B5EF4-FFF2-40B4-BE49-F238E27FC236}">
                <a16:creationId xmlns:a16="http://schemas.microsoft.com/office/drawing/2014/main" id="{E77F8FCC-8D56-CC4B-B61B-34181B46AD67}"/>
              </a:ext>
            </a:extLst>
          </p:cNvPr>
          <p:cNvSpPr/>
          <p:nvPr/>
        </p:nvSpPr>
        <p:spPr>
          <a:xfrm>
            <a:off x="39917" y="1036679"/>
            <a:ext cx="2988011" cy="812224"/>
          </a:xfrm>
          <a:prstGeom prst="cloudCallout">
            <a:avLst>
              <a:gd name="adj1" fmla="val -29048"/>
              <a:gd name="adj2" fmla="val 1348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⇾ B:  2 ETH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DF8BBB-105A-E445-BBDD-189DB9826153}"/>
              </a:ext>
            </a:extLst>
          </p:cNvPr>
          <p:cNvGrpSpPr/>
          <p:nvPr/>
        </p:nvGrpSpPr>
        <p:grpSpPr>
          <a:xfrm>
            <a:off x="951530" y="1626781"/>
            <a:ext cx="2727258" cy="1180368"/>
            <a:chOff x="951530" y="1626781"/>
            <a:chExt cx="2727258" cy="118036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FA8C9C0-3C8C-D84F-817D-2DA90B061A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735" y="1626781"/>
              <a:ext cx="2678053" cy="11803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29250C-B729-184F-9793-211E38460906}"/>
                    </a:ext>
                  </a:extLst>
                </p:cNvPr>
                <p:cNvSpPr txBox="1"/>
                <p:nvPr/>
              </p:nvSpPr>
              <p:spPr>
                <a:xfrm>
                  <a:off x="951530" y="2081396"/>
                  <a:ext cx="2659767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</a:t>
                  </a:r>
                  <a:r>
                    <a:rPr lang="en-US" sz="2000" dirty="0" err="1">
                      <a:latin typeface="+mn-lt"/>
                    </a:rPr>
                    <a:t>Δ</a:t>
                  </a:r>
                  <a:r>
                    <a:rPr lang="en-US" sz="2000" dirty="0">
                      <a:latin typeface="+mn-lt"/>
                    </a:rPr>
                    <a:t>-</a:t>
                  </a:r>
                  <a:r>
                    <a:rPr lang="en-US" sz="2000" b="1" dirty="0">
                      <a:latin typeface="+mn-lt"/>
                    </a:rPr>
                    <a:t>com</a:t>
                  </a:r>
                  <a:r>
                    <a:rPr lang="en-US" sz="2000" dirty="0">
                      <a:latin typeface="+mn-lt"/>
                    </a:rPr>
                    <a:t>,  SNARK],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29250C-B729-184F-9793-211E38460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530" y="2081396"/>
                  <a:ext cx="2659767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896" t="-6061" b="-24242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84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C324093-BDFF-6C4C-8C0F-F17CF2149385}"/>
              </a:ext>
            </a:extLst>
          </p:cNvPr>
          <p:cNvGrpSpPr/>
          <p:nvPr/>
        </p:nvGrpSpPr>
        <p:grpSpPr>
          <a:xfrm>
            <a:off x="374170" y="1948142"/>
            <a:ext cx="3402807" cy="3067911"/>
            <a:chOff x="374170" y="1948142"/>
            <a:chExt cx="3402807" cy="306791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362371-DE47-BE4A-B554-66BF8FBD6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170" y="4199575"/>
              <a:ext cx="473557" cy="816478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1DBC131-CF0C-C645-A76B-8CA610C4A7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430" y="1948142"/>
              <a:ext cx="2762547" cy="27017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66913B-AEB0-2D47-9EF0-C2A0863EE594}"/>
                </a:ext>
              </a:extLst>
            </p:cNvPr>
            <p:cNvSpPr txBox="1"/>
            <p:nvPr/>
          </p:nvSpPr>
          <p:spPr>
            <a:xfrm>
              <a:off x="1337966" y="4243909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C529F5-07C6-2444-8230-C452E7E4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Replace balances with commitments (simplified)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7FE41-546D-3941-95FD-37390BC6E34C}"/>
              </a:ext>
            </a:extLst>
          </p:cNvPr>
          <p:cNvGrpSpPr/>
          <p:nvPr/>
        </p:nvGrpSpPr>
        <p:grpSpPr>
          <a:xfrm>
            <a:off x="3463964" y="1004407"/>
            <a:ext cx="1764970" cy="1261639"/>
            <a:chOff x="2845588" y="2896625"/>
            <a:chExt cx="1764970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116F45-F373-3644-AF3B-C51D94DE5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4189B7-7EE9-0046-A642-6D92598181C1}"/>
                </a:ext>
              </a:extLst>
            </p:cNvPr>
            <p:cNvSpPr txBox="1"/>
            <p:nvPr/>
          </p:nvSpPr>
          <p:spPr>
            <a:xfrm>
              <a:off x="2845588" y="2896625"/>
              <a:ext cx="1764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rollup server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52671A-795E-B94E-9A74-76EC3E9F489B}"/>
              </a:ext>
            </a:extLst>
          </p:cNvPr>
          <p:cNvSpPr txBox="1"/>
          <p:nvPr/>
        </p:nvSpPr>
        <p:spPr>
          <a:xfrm>
            <a:off x="2400546" y="3784078"/>
            <a:ext cx="93807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 err="1">
                <a:latin typeface="+mn-lt"/>
              </a:rPr>
              <a:t>com’</a:t>
            </a:r>
            <a:r>
              <a:rPr lang="en-US" sz="2000" b="1" baseline="-25000" dirty="0" err="1">
                <a:latin typeface="+mn-lt"/>
              </a:rPr>
              <a:t>A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AEDA8-F1AC-FE44-ADEF-A82DD0C59A14}"/>
              </a:ext>
            </a:extLst>
          </p:cNvPr>
          <p:cNvSpPr txBox="1"/>
          <p:nvPr/>
        </p:nvSpPr>
        <p:spPr>
          <a:xfrm>
            <a:off x="3601599" y="3784078"/>
            <a:ext cx="93038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 err="1">
                <a:latin typeface="+mn-lt"/>
              </a:rPr>
              <a:t>com’</a:t>
            </a:r>
            <a:r>
              <a:rPr lang="en-US" sz="2000" b="1" baseline="-25000" dirty="0" err="1">
                <a:latin typeface="+mn-lt"/>
              </a:rPr>
              <a:t>B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9EE14-CACA-1247-895C-7202595883D8}"/>
              </a:ext>
            </a:extLst>
          </p:cNvPr>
          <p:cNvSpPr txBox="1"/>
          <p:nvPr/>
        </p:nvSpPr>
        <p:spPr>
          <a:xfrm>
            <a:off x="4586087" y="389179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18E1C-FCD2-EE4C-B958-1C6D47AAFE82}"/>
              </a:ext>
            </a:extLst>
          </p:cNvPr>
          <p:cNvSpPr txBox="1"/>
          <p:nvPr/>
        </p:nvSpPr>
        <p:spPr>
          <a:xfrm>
            <a:off x="5047996" y="3784077"/>
            <a:ext cx="84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Zoe: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 err="1">
                <a:latin typeface="+mn-lt"/>
              </a:rPr>
              <a:t>com</a:t>
            </a:r>
            <a:r>
              <a:rPr lang="en-US" sz="2000" b="1" baseline="-25000" dirty="0" err="1">
                <a:latin typeface="+mn-lt"/>
              </a:rPr>
              <a:t>Z</a:t>
            </a:r>
            <a:endParaRPr lang="en-US" sz="2000" b="1" baseline="-2500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C8A63B-2C35-5B4E-8725-AE8B419F2BBF}"/>
              </a:ext>
            </a:extLst>
          </p:cNvPr>
          <p:cNvGrpSpPr/>
          <p:nvPr/>
        </p:nvGrpSpPr>
        <p:grpSpPr>
          <a:xfrm>
            <a:off x="2400546" y="2447952"/>
            <a:ext cx="3564319" cy="1198978"/>
            <a:chOff x="2400546" y="2447952"/>
            <a:chExt cx="3564319" cy="1198978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CF35C02-5621-E44C-9EBA-7F8620929C68}"/>
                </a:ext>
              </a:extLst>
            </p:cNvPr>
            <p:cNvSpPr/>
            <p:nvPr/>
          </p:nvSpPr>
          <p:spPr>
            <a:xfrm>
              <a:off x="2400546" y="2815933"/>
              <a:ext cx="3564319" cy="8309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Merkle Tree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38DE1E-B23C-F14A-914E-B6F4411F0A1C}"/>
                </a:ext>
              </a:extLst>
            </p:cNvPr>
            <p:cNvSpPr txBox="1"/>
            <p:nvPr/>
          </p:nvSpPr>
          <p:spPr>
            <a:xfrm>
              <a:off x="3597338" y="2447952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new root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F58C75-BBC1-324A-AD5C-54CE052B33CD}"/>
              </a:ext>
            </a:extLst>
          </p:cNvPr>
          <p:cNvSpPr/>
          <p:nvPr/>
        </p:nvSpPr>
        <p:spPr>
          <a:xfrm>
            <a:off x="2254101" y="1004408"/>
            <a:ext cx="3907395" cy="40141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EB6FD2-953C-4146-9966-137F9C7A02EF}"/>
              </a:ext>
            </a:extLst>
          </p:cNvPr>
          <p:cNvGrpSpPr/>
          <p:nvPr/>
        </p:nvGrpSpPr>
        <p:grpSpPr>
          <a:xfrm>
            <a:off x="6547472" y="1182074"/>
            <a:ext cx="2474652" cy="3739117"/>
            <a:chOff x="6419876" y="1235239"/>
            <a:chExt cx="2474652" cy="37391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52AAE7-25CA-B643-8474-D77E4632B9CE}"/>
                </a:ext>
              </a:extLst>
            </p:cNvPr>
            <p:cNvSpPr txBox="1"/>
            <p:nvPr/>
          </p:nvSpPr>
          <p:spPr>
            <a:xfrm>
              <a:off x="6419876" y="1434815"/>
              <a:ext cx="24746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Layer 1 blockchain</a:t>
              </a:r>
            </a:p>
            <a:p>
              <a:pPr algn="ctr"/>
              <a:r>
                <a:rPr lang="en-US" dirty="0">
                  <a:latin typeface="+mn-lt"/>
                </a:rPr>
                <a:t>(e.g. Ethereum)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1381C8F-8CA1-644B-A511-CFE0F2EC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609" y="3783610"/>
              <a:ext cx="1190746" cy="119074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4D8963-5087-7846-AC66-91AEF30A33F3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E343C83-3F16-DD4E-AF9E-F5C9DA12FBE1}"/>
              </a:ext>
            </a:extLst>
          </p:cNvPr>
          <p:cNvSpPr/>
          <p:nvPr/>
        </p:nvSpPr>
        <p:spPr>
          <a:xfrm>
            <a:off x="7093681" y="2465285"/>
            <a:ext cx="1382233" cy="426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block  354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B9395D-7E8D-0746-B3A8-D3332DA30DF7}"/>
              </a:ext>
            </a:extLst>
          </p:cNvPr>
          <p:cNvSpPr txBox="1"/>
          <p:nvPr/>
        </p:nvSpPr>
        <p:spPr>
          <a:xfrm>
            <a:off x="2844489" y="4659888"/>
            <a:ext cx="2939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(commitment to balances)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6764033-5B63-D84D-9CBF-733BEE6F3F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45" y="2616359"/>
            <a:ext cx="584280" cy="86431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A8C9C0-3C8C-D84F-817D-2DA90B061A60}"/>
              </a:ext>
            </a:extLst>
          </p:cNvPr>
          <p:cNvCxnSpPr>
            <a:cxnSpLocks/>
          </p:cNvCxnSpPr>
          <p:nvPr/>
        </p:nvCxnSpPr>
        <p:spPr>
          <a:xfrm flipV="1">
            <a:off x="1000735" y="1626781"/>
            <a:ext cx="2678053" cy="1180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6D9D403-344C-2D42-A765-11111A18F508}"/>
              </a:ext>
            </a:extLst>
          </p:cNvPr>
          <p:cNvSpPr txBox="1"/>
          <p:nvPr/>
        </p:nvSpPr>
        <p:spPr>
          <a:xfrm>
            <a:off x="202013" y="3430134"/>
            <a:ext cx="1930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open of </a:t>
            </a:r>
            <a:r>
              <a:rPr lang="en-US" b="1" dirty="0" err="1">
                <a:latin typeface="+mn-lt"/>
              </a:rPr>
              <a:t>com</a:t>
            </a:r>
            <a:r>
              <a:rPr lang="en-US" b="1" baseline="-25000" dirty="0" err="1">
                <a:latin typeface="+mn-lt"/>
              </a:rPr>
              <a:t>A</a:t>
            </a:r>
            <a:endParaRPr lang="en-US" b="1" baseline="-25000" dirty="0">
              <a:latin typeface="+mn-lt"/>
            </a:endParaRPr>
          </a:p>
        </p:txBody>
      </p:sp>
      <p:sp>
        <p:nvSpPr>
          <p:cNvPr id="38" name="Cloud Callout 37">
            <a:extLst>
              <a:ext uri="{FF2B5EF4-FFF2-40B4-BE49-F238E27FC236}">
                <a16:creationId xmlns:a16="http://schemas.microsoft.com/office/drawing/2014/main" id="{E77F8FCC-8D56-CC4B-B61B-34181B46AD67}"/>
              </a:ext>
            </a:extLst>
          </p:cNvPr>
          <p:cNvSpPr/>
          <p:nvPr/>
        </p:nvSpPr>
        <p:spPr>
          <a:xfrm>
            <a:off x="39917" y="1036679"/>
            <a:ext cx="2988011" cy="812224"/>
          </a:xfrm>
          <a:prstGeom prst="cloudCallout">
            <a:avLst>
              <a:gd name="adj1" fmla="val -29048"/>
              <a:gd name="adj2" fmla="val 1348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⇾ B:  2 ETH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B6C884-AFBA-5444-B1AF-1B8D036092B5}"/>
              </a:ext>
            </a:extLst>
          </p:cNvPr>
          <p:cNvGrpSpPr/>
          <p:nvPr/>
        </p:nvGrpSpPr>
        <p:grpSpPr>
          <a:xfrm>
            <a:off x="4812163" y="2594990"/>
            <a:ext cx="3649664" cy="959366"/>
            <a:chOff x="4812163" y="2594990"/>
            <a:chExt cx="3649664" cy="95936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649A59A-5214-BB45-A2A2-6B7870CFA4CA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4887142" y="2678785"/>
              <a:ext cx="2192452" cy="6620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6EDEB3-8BFA-514D-9C80-EC259335620F}"/>
                </a:ext>
              </a:extLst>
            </p:cNvPr>
            <p:cNvSpPr/>
            <p:nvPr/>
          </p:nvSpPr>
          <p:spPr>
            <a:xfrm>
              <a:off x="7079594" y="3127359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357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16A6E3-A7F7-4040-96BD-68B4FA50DA99}"/>
                </a:ext>
              </a:extLst>
            </p:cNvPr>
            <p:cNvSpPr txBox="1"/>
            <p:nvPr/>
          </p:nvSpPr>
          <p:spPr>
            <a:xfrm rot="973836">
              <a:off x="4812163" y="2594990"/>
              <a:ext cx="23150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 data , </a:t>
              </a:r>
              <a:r>
                <a:rPr lang="en-US" sz="2000" dirty="0">
                  <a:latin typeface="+mn-lt"/>
                </a:rPr>
                <a:t>[recursive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                  SNARK]</a:t>
              </a:r>
              <a:endParaRPr lang="en-US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676A81-272D-9B49-BDDC-2EB0142E459A}"/>
                  </a:ext>
                </a:extLst>
              </p:cNvPr>
              <p:cNvSpPr txBox="1"/>
              <p:nvPr/>
            </p:nvSpPr>
            <p:spPr>
              <a:xfrm>
                <a:off x="953431" y="2078359"/>
                <a:ext cx="2659767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[</a:t>
                </a:r>
                <a:r>
                  <a:rPr lang="en-US" sz="2000" dirty="0" err="1">
                    <a:latin typeface="+mn-lt"/>
                  </a:rPr>
                  <a:t>Δ</a:t>
                </a:r>
                <a:r>
                  <a:rPr lang="en-US" sz="2000" dirty="0">
                    <a:latin typeface="+mn-lt"/>
                  </a:rPr>
                  <a:t>-</a:t>
                </a:r>
                <a:r>
                  <a:rPr lang="en-US" sz="2000" b="1" dirty="0">
                    <a:latin typeface="+mn-lt"/>
                  </a:rPr>
                  <a:t>com</a:t>
                </a:r>
                <a:r>
                  <a:rPr lang="en-US" sz="2000" dirty="0">
                    <a:latin typeface="+mn-lt"/>
                  </a:rPr>
                  <a:t>,  SNARK],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676A81-272D-9B49-BDDC-2EB0142E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31" y="2078359"/>
                <a:ext cx="2659767" cy="400110"/>
              </a:xfrm>
              <a:prstGeom prst="rect">
                <a:avLst/>
              </a:prstGeom>
              <a:blipFill>
                <a:blip r:embed="rId6"/>
                <a:stretch>
                  <a:fillRect l="-1887" t="-9091" b="-2424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0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C324093-BDFF-6C4C-8C0F-F17CF2149385}"/>
              </a:ext>
            </a:extLst>
          </p:cNvPr>
          <p:cNvGrpSpPr/>
          <p:nvPr/>
        </p:nvGrpSpPr>
        <p:grpSpPr>
          <a:xfrm>
            <a:off x="374170" y="1948142"/>
            <a:ext cx="3402807" cy="3067911"/>
            <a:chOff x="374170" y="1948142"/>
            <a:chExt cx="3402807" cy="306791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362371-DE47-BE4A-B554-66BF8FBD6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170" y="4199575"/>
              <a:ext cx="473557" cy="816478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1DBC131-CF0C-C645-A76B-8CA610C4A7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430" y="1948142"/>
              <a:ext cx="2762547" cy="27017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66913B-AEB0-2D47-9EF0-C2A0863EE594}"/>
                </a:ext>
              </a:extLst>
            </p:cNvPr>
            <p:cNvSpPr txBox="1"/>
            <p:nvPr/>
          </p:nvSpPr>
          <p:spPr>
            <a:xfrm>
              <a:off x="1337966" y="4243909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C529F5-07C6-2444-8230-C452E7E4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Replace balances with commitments (simplified)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7FE41-546D-3941-95FD-37390BC6E34C}"/>
              </a:ext>
            </a:extLst>
          </p:cNvPr>
          <p:cNvGrpSpPr/>
          <p:nvPr/>
        </p:nvGrpSpPr>
        <p:grpSpPr>
          <a:xfrm>
            <a:off x="3463964" y="1004407"/>
            <a:ext cx="1764970" cy="1261639"/>
            <a:chOff x="2845588" y="2896625"/>
            <a:chExt cx="1764970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116F45-F373-3644-AF3B-C51D94DE5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4189B7-7EE9-0046-A642-6D92598181C1}"/>
                </a:ext>
              </a:extLst>
            </p:cNvPr>
            <p:cNvSpPr txBox="1"/>
            <p:nvPr/>
          </p:nvSpPr>
          <p:spPr>
            <a:xfrm>
              <a:off x="2845588" y="2896625"/>
              <a:ext cx="1764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rollup server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52671A-795E-B94E-9A74-76EC3E9F489B}"/>
              </a:ext>
            </a:extLst>
          </p:cNvPr>
          <p:cNvSpPr txBox="1"/>
          <p:nvPr/>
        </p:nvSpPr>
        <p:spPr>
          <a:xfrm>
            <a:off x="2400546" y="3784078"/>
            <a:ext cx="93807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 err="1">
                <a:latin typeface="+mn-lt"/>
              </a:rPr>
              <a:t>com’</a:t>
            </a:r>
            <a:r>
              <a:rPr lang="en-US" sz="2000" b="1" baseline="-25000" dirty="0" err="1">
                <a:latin typeface="+mn-lt"/>
              </a:rPr>
              <a:t>A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AEDA8-F1AC-FE44-ADEF-A82DD0C59A14}"/>
              </a:ext>
            </a:extLst>
          </p:cNvPr>
          <p:cNvSpPr txBox="1"/>
          <p:nvPr/>
        </p:nvSpPr>
        <p:spPr>
          <a:xfrm>
            <a:off x="3601599" y="3784078"/>
            <a:ext cx="93038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 err="1">
                <a:latin typeface="+mn-lt"/>
              </a:rPr>
              <a:t>com’</a:t>
            </a:r>
            <a:r>
              <a:rPr lang="en-US" sz="2000" b="1" baseline="-25000" dirty="0" err="1">
                <a:latin typeface="+mn-lt"/>
              </a:rPr>
              <a:t>B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9EE14-CACA-1247-895C-7202595883D8}"/>
              </a:ext>
            </a:extLst>
          </p:cNvPr>
          <p:cNvSpPr txBox="1"/>
          <p:nvPr/>
        </p:nvSpPr>
        <p:spPr>
          <a:xfrm>
            <a:off x="4586087" y="389179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18E1C-FCD2-EE4C-B958-1C6D47AAFE82}"/>
              </a:ext>
            </a:extLst>
          </p:cNvPr>
          <p:cNvSpPr txBox="1"/>
          <p:nvPr/>
        </p:nvSpPr>
        <p:spPr>
          <a:xfrm>
            <a:off x="5047996" y="3784077"/>
            <a:ext cx="84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Zoe: 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sz="2000" b="1" dirty="0" err="1">
                <a:latin typeface="+mn-lt"/>
              </a:rPr>
              <a:t>com</a:t>
            </a:r>
            <a:r>
              <a:rPr lang="en-US" sz="2000" b="1" baseline="-25000" dirty="0" err="1">
                <a:latin typeface="+mn-lt"/>
              </a:rPr>
              <a:t>Z</a:t>
            </a:r>
            <a:endParaRPr lang="en-US" sz="2000" b="1" baseline="-2500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C8A63B-2C35-5B4E-8725-AE8B419F2BBF}"/>
              </a:ext>
            </a:extLst>
          </p:cNvPr>
          <p:cNvGrpSpPr/>
          <p:nvPr/>
        </p:nvGrpSpPr>
        <p:grpSpPr>
          <a:xfrm>
            <a:off x="2400546" y="2447952"/>
            <a:ext cx="3564319" cy="1198978"/>
            <a:chOff x="2400546" y="2447952"/>
            <a:chExt cx="3564319" cy="1198978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CF35C02-5621-E44C-9EBA-7F8620929C68}"/>
                </a:ext>
              </a:extLst>
            </p:cNvPr>
            <p:cNvSpPr/>
            <p:nvPr/>
          </p:nvSpPr>
          <p:spPr>
            <a:xfrm>
              <a:off x="2400546" y="2815933"/>
              <a:ext cx="3564319" cy="8309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Merkle Tree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38DE1E-B23C-F14A-914E-B6F4411F0A1C}"/>
                </a:ext>
              </a:extLst>
            </p:cNvPr>
            <p:cNvSpPr txBox="1"/>
            <p:nvPr/>
          </p:nvSpPr>
          <p:spPr>
            <a:xfrm>
              <a:off x="3597338" y="2447952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new root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F58C75-BBC1-324A-AD5C-54CE052B33CD}"/>
              </a:ext>
            </a:extLst>
          </p:cNvPr>
          <p:cNvSpPr/>
          <p:nvPr/>
        </p:nvSpPr>
        <p:spPr>
          <a:xfrm>
            <a:off x="2254101" y="1004408"/>
            <a:ext cx="3907395" cy="40141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EB6FD2-953C-4146-9966-137F9C7A02EF}"/>
              </a:ext>
            </a:extLst>
          </p:cNvPr>
          <p:cNvGrpSpPr/>
          <p:nvPr/>
        </p:nvGrpSpPr>
        <p:grpSpPr>
          <a:xfrm>
            <a:off x="6547472" y="1182074"/>
            <a:ext cx="2474652" cy="3739117"/>
            <a:chOff x="6419876" y="1235239"/>
            <a:chExt cx="2474652" cy="37391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52AAE7-25CA-B643-8474-D77E4632B9CE}"/>
                </a:ext>
              </a:extLst>
            </p:cNvPr>
            <p:cNvSpPr txBox="1"/>
            <p:nvPr/>
          </p:nvSpPr>
          <p:spPr>
            <a:xfrm>
              <a:off x="6419876" y="1434815"/>
              <a:ext cx="24746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Layer 1 blockchain</a:t>
              </a:r>
            </a:p>
            <a:p>
              <a:pPr algn="ctr"/>
              <a:r>
                <a:rPr lang="en-US" dirty="0">
                  <a:latin typeface="+mn-lt"/>
                </a:rPr>
                <a:t>(e.g. Ethereum)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1381C8F-8CA1-644B-A511-CFE0F2EC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609" y="3783610"/>
              <a:ext cx="1190746" cy="119074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4D8963-5087-7846-AC66-91AEF30A33F3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E343C83-3F16-DD4E-AF9E-F5C9DA12FBE1}"/>
              </a:ext>
            </a:extLst>
          </p:cNvPr>
          <p:cNvSpPr/>
          <p:nvPr/>
        </p:nvSpPr>
        <p:spPr>
          <a:xfrm>
            <a:off x="7093681" y="2465285"/>
            <a:ext cx="1382233" cy="426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block  354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B9395D-7E8D-0746-B3A8-D3332DA30DF7}"/>
              </a:ext>
            </a:extLst>
          </p:cNvPr>
          <p:cNvSpPr txBox="1"/>
          <p:nvPr/>
        </p:nvSpPr>
        <p:spPr>
          <a:xfrm>
            <a:off x="2844489" y="4659888"/>
            <a:ext cx="2939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(commitment to balances)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6764033-5B63-D84D-9CBF-733BEE6F3F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45" y="2616359"/>
            <a:ext cx="584280" cy="86431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A8C9C0-3C8C-D84F-817D-2DA90B061A60}"/>
              </a:ext>
            </a:extLst>
          </p:cNvPr>
          <p:cNvCxnSpPr>
            <a:cxnSpLocks/>
          </p:cNvCxnSpPr>
          <p:nvPr/>
        </p:nvCxnSpPr>
        <p:spPr>
          <a:xfrm flipV="1">
            <a:off x="1000735" y="1626781"/>
            <a:ext cx="2678053" cy="1180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6D9D403-344C-2D42-A765-11111A18F508}"/>
              </a:ext>
            </a:extLst>
          </p:cNvPr>
          <p:cNvSpPr txBox="1"/>
          <p:nvPr/>
        </p:nvSpPr>
        <p:spPr>
          <a:xfrm>
            <a:off x="202013" y="3430134"/>
            <a:ext cx="1930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open of </a:t>
            </a:r>
            <a:r>
              <a:rPr lang="en-US" b="1" dirty="0" err="1">
                <a:latin typeface="+mn-lt"/>
              </a:rPr>
              <a:t>com</a:t>
            </a:r>
            <a:r>
              <a:rPr lang="en-US" b="1" baseline="-25000" dirty="0" err="1">
                <a:latin typeface="+mn-lt"/>
              </a:rPr>
              <a:t>A</a:t>
            </a:r>
            <a:endParaRPr lang="en-US" b="1" baseline="-25000" dirty="0">
              <a:latin typeface="+mn-lt"/>
            </a:endParaRPr>
          </a:p>
        </p:txBody>
      </p:sp>
      <p:sp>
        <p:nvSpPr>
          <p:cNvPr id="38" name="Cloud Callout 37">
            <a:extLst>
              <a:ext uri="{FF2B5EF4-FFF2-40B4-BE49-F238E27FC236}">
                <a16:creationId xmlns:a16="http://schemas.microsoft.com/office/drawing/2014/main" id="{E77F8FCC-8D56-CC4B-B61B-34181B46AD67}"/>
              </a:ext>
            </a:extLst>
          </p:cNvPr>
          <p:cNvSpPr/>
          <p:nvPr/>
        </p:nvSpPr>
        <p:spPr>
          <a:xfrm>
            <a:off x="39917" y="1036679"/>
            <a:ext cx="2988011" cy="812224"/>
          </a:xfrm>
          <a:prstGeom prst="cloudCallout">
            <a:avLst>
              <a:gd name="adj1" fmla="val -29048"/>
              <a:gd name="adj2" fmla="val 1348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⇾ B:  2 ETH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B6C884-AFBA-5444-B1AF-1B8D036092B5}"/>
              </a:ext>
            </a:extLst>
          </p:cNvPr>
          <p:cNvGrpSpPr/>
          <p:nvPr/>
        </p:nvGrpSpPr>
        <p:grpSpPr>
          <a:xfrm>
            <a:off x="4812163" y="2594990"/>
            <a:ext cx="3649664" cy="959366"/>
            <a:chOff x="4812163" y="2594990"/>
            <a:chExt cx="3649664" cy="95936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649A59A-5214-BB45-A2A2-6B7870CFA4CA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4887142" y="2678785"/>
              <a:ext cx="2192452" cy="6620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6EDEB3-8BFA-514D-9C80-EC259335620F}"/>
                </a:ext>
              </a:extLst>
            </p:cNvPr>
            <p:cNvSpPr/>
            <p:nvPr/>
          </p:nvSpPr>
          <p:spPr>
            <a:xfrm>
              <a:off x="7079594" y="3127359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357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16A6E3-A7F7-4040-96BD-68B4FA50DA99}"/>
                </a:ext>
              </a:extLst>
            </p:cNvPr>
            <p:cNvSpPr txBox="1"/>
            <p:nvPr/>
          </p:nvSpPr>
          <p:spPr>
            <a:xfrm rot="973836">
              <a:off x="4812163" y="2594990"/>
              <a:ext cx="23150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 data , </a:t>
              </a:r>
              <a:r>
                <a:rPr lang="en-US" sz="2000" dirty="0">
                  <a:latin typeface="+mn-lt"/>
                </a:rPr>
                <a:t>[recursive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                  SNARK]</a:t>
              </a:r>
              <a:endParaRPr lang="en-US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676A81-272D-9B49-BDDC-2EB0142E459A}"/>
                  </a:ext>
                </a:extLst>
              </p:cNvPr>
              <p:cNvSpPr txBox="1"/>
              <p:nvPr/>
            </p:nvSpPr>
            <p:spPr>
              <a:xfrm>
                <a:off x="953431" y="2078359"/>
                <a:ext cx="2659767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[</a:t>
                </a:r>
                <a:r>
                  <a:rPr lang="en-US" sz="2000" dirty="0" err="1">
                    <a:latin typeface="+mn-lt"/>
                  </a:rPr>
                  <a:t>Δ</a:t>
                </a:r>
                <a:r>
                  <a:rPr lang="en-US" sz="2000" dirty="0">
                    <a:latin typeface="+mn-lt"/>
                  </a:rPr>
                  <a:t>-</a:t>
                </a:r>
                <a:r>
                  <a:rPr lang="en-US" sz="2000" b="1" dirty="0">
                    <a:latin typeface="+mn-lt"/>
                  </a:rPr>
                  <a:t>com</a:t>
                </a:r>
                <a:r>
                  <a:rPr lang="en-US" sz="2000" dirty="0">
                    <a:latin typeface="+mn-lt"/>
                  </a:rPr>
                  <a:t>,  SNARK],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676A81-272D-9B49-BDDC-2EB0142E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31" y="2078359"/>
                <a:ext cx="2659767" cy="400110"/>
              </a:xfrm>
              <a:prstGeom prst="rect">
                <a:avLst/>
              </a:prstGeom>
              <a:blipFill>
                <a:blip r:embed="rId6"/>
                <a:stretch>
                  <a:fillRect l="-1887" t="-9091" b="-2424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21">
            <a:extLst>
              <a:ext uri="{FF2B5EF4-FFF2-40B4-BE49-F238E27FC236}">
                <a16:creationId xmlns:a16="http://schemas.microsoft.com/office/drawing/2014/main" id="{233DF45E-8864-B54F-8436-0F784541A437}"/>
              </a:ext>
            </a:extLst>
          </p:cNvPr>
          <p:cNvSpPr/>
          <p:nvPr/>
        </p:nvSpPr>
        <p:spPr>
          <a:xfrm>
            <a:off x="2400547" y="1735374"/>
            <a:ext cx="4065568" cy="1089469"/>
          </a:xfrm>
          <a:custGeom>
            <a:avLst/>
            <a:gdLst>
              <a:gd name="connsiteX0" fmla="*/ 3298371 w 3298371"/>
              <a:gd name="connsiteY0" fmla="*/ 1089469 h 1089469"/>
              <a:gd name="connsiteX1" fmla="*/ 2922814 w 3298371"/>
              <a:gd name="connsiteY1" fmla="*/ 485312 h 1089469"/>
              <a:gd name="connsiteX2" fmla="*/ 1845128 w 3298371"/>
              <a:gd name="connsiteY2" fmla="*/ 44440 h 1089469"/>
              <a:gd name="connsiteX3" fmla="*/ 849086 w 3298371"/>
              <a:gd name="connsiteY3" fmla="*/ 28112 h 1089469"/>
              <a:gd name="connsiteX4" fmla="*/ 228600 w 3298371"/>
              <a:gd name="connsiteY4" fmla="*/ 158740 h 1089469"/>
              <a:gd name="connsiteX5" fmla="*/ 0 w 3298371"/>
              <a:gd name="connsiteY5" fmla="*/ 419997 h 108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8371" h="1089469">
                <a:moveTo>
                  <a:pt x="3298371" y="1089469"/>
                </a:moveTo>
                <a:cubicBezTo>
                  <a:pt x="3231696" y="874476"/>
                  <a:pt x="3165021" y="659483"/>
                  <a:pt x="2922814" y="485312"/>
                </a:cubicBezTo>
                <a:cubicBezTo>
                  <a:pt x="2680607" y="311140"/>
                  <a:pt x="2190749" y="120640"/>
                  <a:pt x="1845128" y="44440"/>
                </a:cubicBezTo>
                <a:cubicBezTo>
                  <a:pt x="1499507" y="-31760"/>
                  <a:pt x="1118507" y="9062"/>
                  <a:pt x="849086" y="28112"/>
                </a:cubicBezTo>
                <a:cubicBezTo>
                  <a:pt x="579665" y="47162"/>
                  <a:pt x="370114" y="93426"/>
                  <a:pt x="228600" y="158740"/>
                </a:cubicBezTo>
                <a:cubicBezTo>
                  <a:pt x="87086" y="224054"/>
                  <a:pt x="43543" y="322025"/>
                  <a:pt x="0" y="41999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71F4-2206-794B-849A-C3187CB1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</a:t>
            </a:r>
            <a:r>
              <a:rPr lang="en-US" dirty="0" err="1"/>
              <a:t>zk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-Rollup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91975-BF8D-6041-80B9-3C47CC38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Problem:   Rollup server sees identity of payer and payee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Better data structure enables fully private Tx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… can even run DAPPs privately  (e.g.,  </a:t>
            </a:r>
            <a:r>
              <a:rPr lang="en-US" sz="2000" dirty="0"/>
              <a:t>ZEXE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970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11E3F57-5C9B-8544-8B29-DC3A73FDFE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EC49BB-2F11-0244-9CC0-C8FD2FF93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discussion</a:t>
            </a:r>
          </a:p>
        </p:txBody>
      </p:sp>
    </p:spTree>
    <p:extLst>
      <p:ext uri="{BB962C8B-B14F-4D97-AF65-F5344CB8AC3E}">
        <p14:creationId xmlns:p14="http://schemas.microsoft.com/office/powerpoint/2010/main" val="270760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94650</TotalTime>
  <Words>1848</Words>
  <Application>Microsoft Macintosh PowerPoint</Application>
  <PresentationFormat>On-screen Show (16:9)</PresentationFormat>
  <Paragraphs>331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Final topics:  Cute Crypto Tricks</vt:lpstr>
      <vt:lpstr>Quick Recap:   Rollup with privacy</vt:lpstr>
      <vt:lpstr>Quick Recap:   Rollup with privacy</vt:lpstr>
      <vt:lpstr>Privacy?</vt:lpstr>
      <vt:lpstr>Replace balances with commitments (simplified)</vt:lpstr>
      <vt:lpstr>Replace balances with commitments (simplified)</vt:lpstr>
      <vt:lpstr>Replace balances with commitments (simplified)</vt:lpstr>
      <vt:lpstr>(zk)2-Rollup</vt:lpstr>
      <vt:lpstr>General discussion</vt:lpstr>
      <vt:lpstr>Discussion Topics</vt:lpstr>
      <vt:lpstr>Fun crypto tricks</vt:lpstr>
      <vt:lpstr>BLS signatures</vt:lpstr>
      <vt:lpstr>BLS Signatures</vt:lpstr>
      <vt:lpstr>BLS Signatures</vt:lpstr>
      <vt:lpstr>How does verify work?</vt:lpstr>
      <vt:lpstr>Properties:  signature aggregation  [BGLS’03]</vt:lpstr>
      <vt:lpstr>Aggregation:  how </vt:lpstr>
      <vt:lpstr>Compressing the blockchain with BLS</vt:lpstr>
      <vt:lpstr>Reducing Miner State</vt:lpstr>
      <vt:lpstr>UTXO set size</vt:lpstr>
      <vt:lpstr>Recall:  polynomial commitments</vt:lpstr>
      <vt:lpstr>Homomorphic polynomial commitment</vt:lpstr>
      <vt:lpstr>Committing to a set  (of UTXOs)</vt:lpstr>
      <vt:lpstr>How does this help?</vt:lpstr>
      <vt:lpstr>Does this work ??</vt:lpstr>
      <vt:lpstr>Is this practical?</vt:lpstr>
      <vt:lpstr>Taproot:  semi-private  scripts in Bitcoin</vt:lpstr>
      <vt:lpstr>Taproot is coming …</vt:lpstr>
      <vt:lpstr>Script privacy</vt:lpstr>
      <vt:lpstr>How?</vt:lpstr>
      <vt:lpstr>How?</vt:lpstr>
      <vt:lpstr>The main point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1517</cp:revision>
  <cp:lastPrinted>2020-11-09T06:39:36Z</cp:lastPrinted>
  <dcterms:created xsi:type="dcterms:W3CDTF">2010-10-17T19:58:05Z</dcterms:created>
  <dcterms:modified xsi:type="dcterms:W3CDTF">2020-11-17T02:25:35Z</dcterms:modified>
</cp:coreProperties>
</file>