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1352" r:id="rId2"/>
    <p:sldId id="1642" r:id="rId3"/>
    <p:sldId id="1646" r:id="rId4"/>
    <p:sldId id="1664" r:id="rId5"/>
    <p:sldId id="1651" r:id="rId6"/>
    <p:sldId id="1656" r:id="rId7"/>
    <p:sldId id="1657" r:id="rId8"/>
    <p:sldId id="1659" r:id="rId9"/>
    <p:sldId id="1658" r:id="rId10"/>
    <p:sldId id="1660" r:id="rId11"/>
    <p:sldId id="1663" r:id="rId12"/>
    <p:sldId id="1662" r:id="rId13"/>
    <p:sldId id="1665" r:id="rId14"/>
    <p:sldId id="1669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1" r:id="rId28"/>
    <p:sldId id="272" r:id="rId29"/>
    <p:sldId id="273" r:id="rId30"/>
    <p:sldId id="274" r:id="rId31"/>
    <p:sldId id="275" r:id="rId32"/>
    <p:sldId id="1666" r:id="rId33"/>
    <p:sldId id="1667" r:id="rId34"/>
    <p:sldId id="1668" r:id="rId35"/>
    <p:sldId id="1670" r:id="rId36"/>
    <p:sldId id="1671" r:id="rId37"/>
    <p:sldId id="1633" r:id="rId38"/>
  </p:sldIdLst>
  <p:sldSz cx="9144000" cy="5143500" type="screen16x9"/>
  <p:notesSz cx="9144000" cy="6858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9A0000"/>
    <a:srgbClr val="3025FF"/>
    <a:srgbClr val="AD0000"/>
    <a:srgbClr val="96060B"/>
    <a:srgbClr val="CAC9CA"/>
    <a:srgbClr val="848384"/>
    <a:srgbClr val="353535"/>
    <a:srgbClr val="181818"/>
    <a:srgbClr val="E2FDBE"/>
    <a:srgbClr val="FEFA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 autoAdjust="0"/>
    <p:restoredTop sz="90723" autoAdjust="0"/>
  </p:normalViewPr>
  <p:slideViewPr>
    <p:cSldViewPr snapToGrid="0">
      <p:cViewPr varScale="1">
        <p:scale>
          <a:sx n="120" d="100"/>
          <a:sy n="120" d="100"/>
        </p:scale>
        <p:origin x="200" y="2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352" y="387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125" d="100"/>
          <a:sy n="125" d="100"/>
        </p:scale>
        <p:origin x="-3960" y="-11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69C4B-EC5A-BA4C-B83C-9270746811F3}" type="datetimeFigureOut">
              <a:rPr lang="en-US" smtClean="0"/>
              <a:pPr/>
              <a:t>10/14/20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ECE5B-4CC4-F446-93E7-1DC269D82A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31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8D36DFA-3B2C-F743-90CA-9BD1CAE78F1A}" type="datetime1">
              <a:rPr lang="en-US"/>
              <a:pPr>
                <a:defRPr/>
              </a:pPr>
              <a:t>10/14/20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17EB13C-F963-D44E-AB67-20FAD2F50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718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nonce must match current nonce of sender in sender’s account data.   When Tx processed successfully, nonce in sender’s account data is incremented by 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EB13C-F963-D44E-AB67-20FAD2F50C9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4419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44974218e1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44974218e1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All coins initially belong to owner, then owner transfers coins to others using transfer(). 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537416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44974218e1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44974218e1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29465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601df82bc266eab8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601df82bc266eab8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20282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44974218e1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44974218e1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63555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44974218e1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44974218e1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903726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44974218e1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44974218e1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5610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44974218e1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44974218e1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884292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44974218e1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44974218e1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934835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44974218e1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44974218e1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882896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44974218e1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44974218e1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9862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gas for each instruction defined by a hard coded table.</a:t>
            </a:r>
          </a:p>
          <a:p>
            <a:r>
              <a:rPr lang="en-US" dirty="0"/>
              <a:t>Max refund in (5) is </a:t>
            </a:r>
            <a:r>
              <a:rPr lang="en-US" dirty="0" err="1"/>
              <a:t>gasLimit</a:t>
            </a:r>
            <a:r>
              <a:rPr lang="en-US" dirty="0"/>
              <a:t> times </a:t>
            </a:r>
            <a:r>
              <a:rPr lang="en-US" dirty="0" err="1"/>
              <a:t>gasPrice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EB13C-F963-D44E-AB67-20FAD2F50C9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34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4974218e1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4974218e1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send():  returns false on failure.    transfer() raises exception on failure.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49867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4974218e1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4974218e1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22061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44974218e1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44974218e1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82910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44974218e1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44974218e1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0118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44974218e1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44974218e1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SafeMath</a:t>
            </a:r>
            <a:r>
              <a:rPr lang="en-US" dirty="0"/>
              <a:t> can be declared as a library:    Library </a:t>
            </a:r>
            <a:r>
              <a:rPr lang="en-US" dirty="0" err="1"/>
              <a:t>SafeMath</a:t>
            </a:r>
            <a:r>
              <a:rPr lang="en-US" dirty="0"/>
              <a:t> { }     (instead of a contract)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Libraries are called using DELEGATECALL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12626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44974218e1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44974218e1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1061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44cc33c9a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44cc33c9a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transfer:  transfer from Tx sender.   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transferFrom</a:t>
            </a:r>
            <a:r>
              <a:rPr lang="en-US" dirty="0"/>
              <a:t>:  transfer from some other account.   Function will check permissions.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approve:  allow _spender to spend _value from Tx sender’s account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totalSupply</a:t>
            </a:r>
            <a:r>
              <a:rPr lang="en-US" dirty="0"/>
              <a:t>:  total coins in all accounts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allowance:  how much can _spender spend from _owner’s </a:t>
            </a:r>
            <a:r>
              <a:rPr lang="en-US" dirty="0" err="1"/>
              <a:t>acccount</a:t>
            </a:r>
            <a:r>
              <a:rPr lang="en-US" dirty="0"/>
              <a:t>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57448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5DFC8-652C-2A41-ABFD-B1F021817DFC}" type="datetime1">
              <a:rPr lang="en-US"/>
              <a:pPr>
                <a:defRPr/>
              </a:pPr>
              <a:t>10/14/20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E5B5C-DED7-1642-8D38-762AABC53A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459348"/>
            <a:ext cx="9144000" cy="1321876"/>
          </a:xfrm>
          <a:prstGeom prst="rect">
            <a:avLst/>
          </a:prstGeom>
          <a:solidFill>
            <a:srgbClr val="5A159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>
              <a:defRPr/>
            </a:pPr>
            <a:endParaRPr lang="en-US" sz="2400" b="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08610"/>
            <a:ext cx="7772400" cy="6953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>
          <a:xfrm>
            <a:off x="365125" y="1"/>
            <a:ext cx="8350251" cy="810599"/>
          </a:xfrm>
          <a:prstGeom prst="roundRect">
            <a:avLst/>
          </a:prstGeom>
          <a:noFill/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kern="0" dirty="0">
              <a:solidFill>
                <a:schemeClr val="bg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-4763"/>
            <a:ext cx="9144000" cy="838200"/>
          </a:xfrm>
          <a:prstGeom prst="rect">
            <a:avLst/>
          </a:prstGeom>
          <a:solidFill>
            <a:srgbClr val="99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>
              <a:defRPr/>
            </a:pP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4919"/>
            <a:ext cx="8229600" cy="623097"/>
          </a:xfrm>
          <a:prstGeom prst="rect">
            <a:avLst/>
          </a:prstGeom>
        </p:spPr>
        <p:txBody>
          <a:bodyPr wrap="none">
            <a:normAutofit/>
          </a:bodyPr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8184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F94FB-DBAC-5A49-BBDE-DEB602A733FE}" type="datetime1">
              <a:rPr lang="en-US"/>
              <a:pPr>
                <a:defRPr/>
              </a:pPr>
              <a:t>10/14/20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4F64E-2EE5-7440-95DF-06B2C2E4B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0762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793E1D0-547A-D244-A03A-F935803C2C43}" type="datetime1">
              <a:rPr lang="en-US"/>
              <a:pPr>
                <a:defRPr/>
              </a:pPr>
              <a:t>10/14/20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A64D269-B643-834D-96C1-658E4275C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  <p:sldLayoutId id="2147484101" r:id="rId2"/>
    <p:sldLayoutId id="2147484095" r:id="rId3"/>
    <p:sldLayoutId id="2147484102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800" kern="1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8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8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8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8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ethereum/EIPs/blob/master/EIPS/eip-20.md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570" y="1765005"/>
            <a:ext cx="8502354" cy="999460"/>
          </a:xfrm>
        </p:spPr>
        <p:txBody>
          <a:bodyPr>
            <a:noAutofit/>
          </a:bodyPr>
          <a:lstStyle/>
          <a:p>
            <a:pPr>
              <a:lnSpc>
                <a:spcPts val="5040"/>
              </a:lnSpc>
              <a:spcBef>
                <a:spcPts val="0"/>
              </a:spcBef>
            </a:pPr>
            <a:r>
              <a:rPr lang="en-US" sz="4800" dirty="0"/>
              <a:t>Solidity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1F1188-11C7-D44B-B40B-6A3A04244C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399" y="84621"/>
            <a:ext cx="1223505" cy="122350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6EC6456-65FF-AE4F-BF1C-E2E0C33D64E8}"/>
              </a:ext>
            </a:extLst>
          </p:cNvPr>
          <p:cNvSpPr txBox="1"/>
          <p:nvPr/>
        </p:nvSpPr>
        <p:spPr>
          <a:xfrm>
            <a:off x="3444768" y="234708"/>
            <a:ext cx="2480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CS251 Fall 2020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182417-0D84-1647-8BC9-3591C6CAE862}"/>
              </a:ext>
            </a:extLst>
          </p:cNvPr>
          <p:cNvSpPr txBox="1"/>
          <p:nvPr/>
        </p:nvSpPr>
        <p:spPr>
          <a:xfrm>
            <a:off x="3306539" y="719965"/>
            <a:ext cx="2756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(cs251.stanford.edu)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95BE49-D5B5-6345-A235-211F5413DB85}"/>
              </a:ext>
            </a:extLst>
          </p:cNvPr>
          <p:cNvSpPr txBox="1"/>
          <p:nvPr/>
        </p:nvSpPr>
        <p:spPr>
          <a:xfrm>
            <a:off x="3677364" y="3086230"/>
            <a:ext cx="17892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dirty="0">
                <a:latin typeface="+mn-lt"/>
              </a:rPr>
              <a:t>Dan Boneh</a:t>
            </a:r>
          </a:p>
        </p:txBody>
      </p:sp>
    </p:spTree>
    <p:extLst>
      <p:ext uri="{BB962C8B-B14F-4D97-AF65-F5344CB8AC3E}">
        <p14:creationId xmlns:p14="http://schemas.microsoft.com/office/powerpoint/2010/main" val="1566261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6BA1D-6948-3646-B238-038C165F8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Gas calculation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13FCE-CBC0-8F49-8C3A-923EAE11F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sz="2400" dirty="0"/>
              <a:t>Tx specifies	</a:t>
            </a:r>
            <a:r>
              <a:rPr lang="en-US" sz="2400" b="1" dirty="0" err="1"/>
              <a:t>gasPrice</a:t>
            </a:r>
            <a:r>
              <a:rPr lang="en-US" sz="2400" dirty="0"/>
              <a:t>:    conversion gas ⇾ Wei</a:t>
            </a:r>
          </a:p>
          <a:p>
            <a:pPr marL="914400" lvl="2" indent="0">
              <a:buNone/>
            </a:pPr>
            <a:r>
              <a:rPr lang="en-US" sz="2400" dirty="0"/>
              <a:t>		</a:t>
            </a:r>
            <a:r>
              <a:rPr lang="en-US" sz="2400" b="1" dirty="0" err="1"/>
              <a:t>gasLimit</a:t>
            </a:r>
            <a:r>
              <a:rPr lang="en-US" sz="2400" dirty="0"/>
              <a:t>:	max gas for Tx</a:t>
            </a:r>
          </a:p>
          <a:p>
            <a:pPr marL="914400" lvl="2" indent="0">
              <a:buNone/>
            </a:pPr>
            <a:endParaRPr lang="en-US" sz="2400" dirty="0"/>
          </a:p>
          <a:p>
            <a:pPr marL="571500" indent="-457200">
              <a:buAutoNum type="arabicParenBoth"/>
            </a:pPr>
            <a:r>
              <a:rPr lang="en-US" sz="2400" dirty="0"/>
              <a:t>if  </a:t>
            </a:r>
            <a:r>
              <a:rPr lang="en-US" sz="2400" b="1" dirty="0" err="1"/>
              <a:t>gasLimit×gasPrice</a:t>
            </a:r>
            <a:r>
              <a:rPr lang="en-US" sz="2400" b="1" dirty="0"/>
              <a:t> </a:t>
            </a:r>
            <a:r>
              <a:rPr lang="en-US" sz="2400" dirty="0"/>
              <a:t>&gt; </a:t>
            </a:r>
            <a:r>
              <a:rPr lang="en-US" sz="2400" dirty="0" err="1"/>
              <a:t>msg.sender.balance</a:t>
            </a:r>
            <a:r>
              <a:rPr lang="en-US" sz="2400" dirty="0"/>
              <a:t>:   abort</a:t>
            </a:r>
          </a:p>
          <a:p>
            <a:pPr marL="571500" indent="-457200">
              <a:buAutoNum type="arabicParenBoth"/>
            </a:pPr>
            <a:r>
              <a:rPr lang="en-US" sz="2400" dirty="0"/>
              <a:t>deduct </a:t>
            </a:r>
            <a:r>
              <a:rPr lang="en-US" sz="2400" b="1" dirty="0" err="1"/>
              <a:t>gasLimit×gasPrice</a:t>
            </a:r>
            <a:r>
              <a:rPr lang="en-US" sz="2400" b="1" dirty="0"/>
              <a:t> </a:t>
            </a:r>
            <a:r>
              <a:rPr lang="en-US" sz="2400" dirty="0"/>
              <a:t>from </a:t>
            </a:r>
            <a:r>
              <a:rPr lang="en-US" sz="2400" dirty="0" err="1"/>
              <a:t>msg.sender.balance</a:t>
            </a:r>
            <a:endParaRPr lang="en-US" sz="2400" dirty="0"/>
          </a:p>
          <a:p>
            <a:pPr marL="571500" indent="-457200">
              <a:buAutoNum type="arabicParenBoth"/>
            </a:pPr>
            <a:r>
              <a:rPr lang="en-US" sz="2400" dirty="0"/>
              <a:t>set Gas = </a:t>
            </a:r>
            <a:r>
              <a:rPr lang="en-US" sz="2400" dirty="0" err="1"/>
              <a:t>gasLimit</a:t>
            </a:r>
            <a:endParaRPr lang="en-US" sz="2400" dirty="0"/>
          </a:p>
          <a:p>
            <a:pPr marL="571500" indent="-457200">
              <a:buAutoNum type="arabicParenBoth"/>
            </a:pPr>
            <a:r>
              <a:rPr lang="en-US" sz="2400" dirty="0"/>
              <a:t>execute Tx:  deduct gas from Gas for each instruction</a:t>
            </a:r>
          </a:p>
          <a:p>
            <a:pPr marL="114300" indent="0">
              <a:buNone/>
            </a:pPr>
            <a:r>
              <a:rPr lang="en-US" sz="2400" dirty="0"/>
              <a:t>			if (Gas &lt; 0):  abort, miner keeps </a:t>
            </a:r>
            <a:r>
              <a:rPr lang="en-US" sz="2400" b="1" dirty="0" err="1"/>
              <a:t>gasLimit×gasPrice</a:t>
            </a:r>
            <a:r>
              <a:rPr lang="en-US" sz="2400" b="1" dirty="0"/>
              <a:t> </a:t>
            </a:r>
          </a:p>
          <a:p>
            <a:pPr marL="114300" indent="0">
              <a:buNone/>
            </a:pPr>
            <a:r>
              <a:rPr lang="en-US" sz="2400" dirty="0"/>
              <a:t>(5) Refund  </a:t>
            </a:r>
            <a:r>
              <a:rPr lang="en-US" sz="2400" b="1" dirty="0" err="1"/>
              <a:t>Gas×gasPrice</a:t>
            </a:r>
            <a:r>
              <a:rPr lang="en-US" sz="2400" b="1" dirty="0"/>
              <a:t> </a:t>
            </a:r>
            <a:r>
              <a:rPr lang="en-US" sz="2400" dirty="0"/>
              <a:t>to </a:t>
            </a:r>
            <a:r>
              <a:rPr lang="en-US" sz="2400" dirty="0" err="1"/>
              <a:t>msg.sender.balance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9318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6047D-06AA-0047-BA6D-0704E377B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Transactions are becoming more complex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4B464C-C8CB-6145-8A6F-168B845411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300" y="1016020"/>
            <a:ext cx="4371458" cy="334923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8807641-0C07-FD40-9F5E-CFE1006CD6DD}"/>
              </a:ext>
            </a:extLst>
          </p:cNvPr>
          <p:cNvSpPr txBox="1"/>
          <p:nvPr/>
        </p:nvSpPr>
        <p:spPr>
          <a:xfrm>
            <a:off x="290857" y="4633259"/>
            <a:ext cx="84154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 err="1">
                <a:latin typeface="+mn-lt"/>
              </a:rPr>
              <a:t>GasLimit</a:t>
            </a:r>
            <a:r>
              <a:rPr lang="en-US" sz="2000" dirty="0">
                <a:latin typeface="+mn-lt"/>
              </a:rPr>
              <a:t> is increasing over time   ⇒   each Tx takes more instructions to execute</a:t>
            </a:r>
          </a:p>
        </p:txBody>
      </p:sp>
    </p:spTree>
    <p:extLst>
      <p:ext uri="{BB962C8B-B14F-4D97-AF65-F5344CB8AC3E}">
        <p14:creationId xmlns:p14="http://schemas.microsoft.com/office/powerpoint/2010/main" val="3871698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7DA30-4872-4343-9248-E34D281EB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Gas prices:  spike during congestion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8A92299-132D-064B-8B38-B071ABB6721D}"/>
              </a:ext>
            </a:extLst>
          </p:cNvPr>
          <p:cNvGrpSpPr/>
          <p:nvPr/>
        </p:nvGrpSpPr>
        <p:grpSpPr>
          <a:xfrm>
            <a:off x="350874" y="946296"/>
            <a:ext cx="8591107" cy="2025143"/>
            <a:chOff x="361507" y="1116419"/>
            <a:chExt cx="8591107" cy="2025143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A0758D01-EA42-234B-9BCE-432DEFB696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7200" y="1292499"/>
              <a:ext cx="8495414" cy="1849063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ABFAC3E-3EA8-C347-8B75-5AD983618677}"/>
                </a:ext>
              </a:extLst>
            </p:cNvPr>
            <p:cNvSpPr/>
            <p:nvPr/>
          </p:nvSpPr>
          <p:spPr>
            <a:xfrm>
              <a:off x="361507" y="1116419"/>
              <a:ext cx="4912242" cy="2977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266FC66-E680-D443-9610-63EB889BD8EC}"/>
                </a:ext>
              </a:extLst>
            </p:cNvPr>
            <p:cNvSpPr txBox="1"/>
            <p:nvPr/>
          </p:nvSpPr>
          <p:spPr>
            <a:xfrm>
              <a:off x="565298" y="1585348"/>
              <a:ext cx="362990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dirty="0" err="1">
                  <a:latin typeface="+mn-lt"/>
                </a:rPr>
                <a:t>GasPrice</a:t>
              </a:r>
              <a:r>
                <a:rPr lang="en-US" dirty="0">
                  <a:latin typeface="+mn-lt"/>
                </a:rPr>
                <a:t> in </a:t>
              </a:r>
              <a:r>
                <a:rPr lang="en-US" dirty="0" err="1">
                  <a:latin typeface="+mn-lt"/>
                </a:rPr>
                <a:t>Gwei</a:t>
              </a:r>
              <a:r>
                <a:rPr lang="en-US" dirty="0">
                  <a:latin typeface="+mn-lt"/>
                </a:rPr>
                <a:t>:    </a:t>
              </a:r>
              <a:br>
                <a:rPr lang="en-US" dirty="0">
                  <a:latin typeface="+mn-lt"/>
                </a:rPr>
              </a:br>
              <a:r>
                <a:rPr lang="en-US">
                  <a:latin typeface="+mn-lt"/>
                </a:rPr>
                <a:t>       83 </a:t>
              </a:r>
              <a:r>
                <a:rPr lang="en-US" dirty="0" err="1">
                  <a:latin typeface="+mn-lt"/>
                </a:rPr>
                <a:t>Gwei</a:t>
              </a:r>
              <a:r>
                <a:rPr lang="en-US" dirty="0">
                  <a:latin typeface="+mn-lt"/>
                </a:rPr>
                <a:t> = 83×10</a:t>
              </a:r>
              <a:r>
                <a:rPr lang="en-US" baseline="30000" dirty="0">
                  <a:latin typeface="+mn-lt"/>
                </a:rPr>
                <a:t>-9</a:t>
              </a:r>
              <a:r>
                <a:rPr lang="en-US" dirty="0">
                  <a:latin typeface="+mn-lt"/>
                </a:rPr>
                <a:t> ETH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D68511A-4068-2B49-94DA-591B51083F2D}"/>
              </a:ext>
            </a:extLst>
          </p:cNvPr>
          <p:cNvGrpSpPr/>
          <p:nvPr/>
        </p:nvGrpSpPr>
        <p:grpSpPr>
          <a:xfrm>
            <a:off x="393403" y="3342740"/>
            <a:ext cx="8367822" cy="1665538"/>
            <a:chOff x="457200" y="3247043"/>
            <a:chExt cx="8367822" cy="1665538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F1A7A5D-5BC6-4341-A897-717640F07B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200" y="3247043"/>
              <a:ext cx="8367822" cy="1665538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FB43C5E-8D5A-DA48-AEEE-41C8F1653ED0}"/>
                </a:ext>
              </a:extLst>
            </p:cNvPr>
            <p:cNvSpPr txBox="1"/>
            <p:nvPr/>
          </p:nvSpPr>
          <p:spPr>
            <a:xfrm>
              <a:off x="696432" y="3502752"/>
              <a:ext cx="28918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dirty="0">
                  <a:latin typeface="+mn-lt"/>
                </a:rPr>
                <a:t>Average Tx fee in USD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16901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9222C63-088A-7746-87D4-8A3DD46156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Solidity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D4820B-0038-F145-903F-061B41F5214D}"/>
              </a:ext>
            </a:extLst>
          </p:cNvPr>
          <p:cNvSpPr txBox="1"/>
          <p:nvPr/>
        </p:nvSpPr>
        <p:spPr>
          <a:xfrm>
            <a:off x="1212113" y="3159410"/>
            <a:ext cx="6249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docs:   https://</a:t>
            </a:r>
            <a:r>
              <a:rPr lang="en-US" dirty="0" err="1">
                <a:latin typeface="+mn-lt"/>
              </a:rPr>
              <a:t>solidity.readthedocs.io</a:t>
            </a:r>
            <a:r>
              <a:rPr lang="en-US" dirty="0">
                <a:latin typeface="+mn-lt"/>
              </a:rPr>
              <a:t>/</a:t>
            </a:r>
            <a:r>
              <a:rPr lang="en-US" dirty="0" err="1">
                <a:latin typeface="+mn-lt"/>
              </a:rPr>
              <a:t>en</a:t>
            </a:r>
            <a:r>
              <a:rPr lang="en-US" dirty="0">
                <a:latin typeface="+mn-lt"/>
              </a:rPr>
              <a:t>/v0.7.2/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CA9782-6F53-6042-9827-0785C7F79D69}"/>
              </a:ext>
            </a:extLst>
          </p:cNvPr>
          <p:cNvSpPr txBox="1"/>
          <p:nvPr/>
        </p:nvSpPr>
        <p:spPr>
          <a:xfrm>
            <a:off x="1332010" y="4045674"/>
            <a:ext cx="6479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IDE:   https://remix-</a:t>
            </a:r>
            <a:r>
              <a:rPr lang="en-US" dirty="0" err="1">
                <a:latin typeface="+mn-lt"/>
              </a:rPr>
              <a:t>ide.readthedocs.io</a:t>
            </a:r>
            <a:r>
              <a:rPr lang="en-US" dirty="0">
                <a:latin typeface="+mn-lt"/>
              </a:rPr>
              <a:t>/</a:t>
            </a:r>
            <a:r>
              <a:rPr lang="en-US" dirty="0" err="1">
                <a:latin typeface="+mn-lt"/>
              </a:rPr>
              <a:t>en</a:t>
            </a:r>
            <a:r>
              <a:rPr lang="en-US" dirty="0">
                <a:latin typeface="+mn-lt"/>
              </a:rPr>
              <a:t>/latest/#</a:t>
            </a:r>
          </a:p>
        </p:txBody>
      </p:sp>
    </p:spTree>
    <p:extLst>
      <p:ext uri="{BB962C8B-B14F-4D97-AF65-F5344CB8AC3E}">
        <p14:creationId xmlns:p14="http://schemas.microsoft.com/office/powerpoint/2010/main" val="288046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43CF9-04EC-FE4E-867D-8B6E811FD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Contract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F941D-CAED-C943-A2EB-56B6CF2C8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9433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contract </a:t>
            </a:r>
            <a:r>
              <a:rPr lang="en-US" sz="2000" b="1" dirty="0"/>
              <a:t>IERC20Token</a:t>
            </a:r>
            <a:r>
              <a:rPr lang="en-US" sz="2000" dirty="0"/>
              <a:t> {</a:t>
            </a:r>
            <a:br>
              <a:rPr lang="en-US" sz="2000" dirty="0"/>
            </a:br>
            <a:r>
              <a:rPr lang="en-US" sz="2000" dirty="0"/>
              <a:t>	function </a:t>
            </a:r>
            <a:r>
              <a:rPr lang="en-US" sz="2000" b="1" dirty="0"/>
              <a:t>transfer</a:t>
            </a:r>
            <a:r>
              <a:rPr lang="en-US" sz="2000" dirty="0"/>
              <a:t>(address _to,   uint256 _value)   external   returns (bool);</a:t>
            </a:r>
          </a:p>
          <a:p>
            <a:pPr marL="0" indent="0">
              <a:buNone/>
            </a:pPr>
            <a:r>
              <a:rPr lang="en-US" sz="2000" dirty="0"/>
              <a:t>	function </a:t>
            </a:r>
            <a:r>
              <a:rPr lang="en-US" sz="2000" b="1" dirty="0" err="1"/>
              <a:t>totalSupply</a:t>
            </a:r>
            <a:r>
              <a:rPr lang="en-US" sz="2000" dirty="0"/>
              <a:t>()  external  view  returns (uint256);</a:t>
            </a:r>
          </a:p>
          <a:p>
            <a:pPr marL="0" indent="0">
              <a:buNone/>
            </a:pPr>
            <a:r>
              <a:rPr lang="en-US" sz="2000" dirty="0"/>
              <a:t>	…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spcBef>
                <a:spcPts val="1680"/>
              </a:spcBef>
              <a:buNone/>
            </a:pPr>
            <a:r>
              <a:rPr lang="en-US" sz="2000" dirty="0"/>
              <a:t>contract </a:t>
            </a:r>
            <a:r>
              <a:rPr lang="en-US" sz="2000" b="1" dirty="0"/>
              <a:t>ERC20Token</a:t>
            </a:r>
            <a:r>
              <a:rPr lang="en-US" sz="2000" dirty="0"/>
              <a:t> is </a:t>
            </a:r>
            <a:r>
              <a:rPr lang="en-US" sz="2000" b="1" dirty="0"/>
              <a:t>IERC20Token</a:t>
            </a:r>
            <a:r>
              <a:rPr lang="en-US" sz="2000" dirty="0"/>
              <a:t>  {           // inheritance</a:t>
            </a:r>
          </a:p>
          <a:p>
            <a:pPr marL="0" indent="0">
              <a:buNone/>
            </a:pPr>
            <a:r>
              <a:rPr lang="en-US" sz="2000" dirty="0"/>
              <a:t>	address owner; </a:t>
            </a:r>
          </a:p>
          <a:p>
            <a:pPr marL="0" indent="0">
              <a:buNone/>
            </a:pPr>
            <a:r>
              <a:rPr lang="en-US" sz="2000" dirty="0"/>
              <a:t>	constructor() public { owner = </a:t>
            </a:r>
            <a:r>
              <a:rPr lang="en-US" sz="2000" dirty="0" err="1"/>
              <a:t>msg.sender</a:t>
            </a:r>
            <a:r>
              <a:rPr lang="en-US" sz="2000" dirty="0"/>
              <a:t>; }</a:t>
            </a:r>
          </a:p>
          <a:p>
            <a:pPr marL="0" indent="0">
              <a:buNone/>
            </a:pPr>
            <a:r>
              <a:rPr lang="en-US" sz="2000" dirty="0"/>
              <a:t>	function </a:t>
            </a:r>
            <a:r>
              <a:rPr lang="en-US" sz="2000" b="1" dirty="0"/>
              <a:t>transfer</a:t>
            </a:r>
            <a:r>
              <a:rPr lang="en-US" sz="2000" dirty="0"/>
              <a:t>(address _to, uint256 _value)  external returns (bool)  {</a:t>
            </a:r>
          </a:p>
          <a:p>
            <a:pPr marL="0" indent="0">
              <a:buNone/>
            </a:pPr>
            <a:r>
              <a:rPr lang="en-US" sz="2000" dirty="0"/>
              <a:t>            …  </a:t>
            </a:r>
            <a:r>
              <a:rPr lang="en-US" sz="2000" dirty="0" err="1"/>
              <a:t>implentation</a:t>
            </a:r>
            <a:r>
              <a:rPr lang="en-US" sz="2000" dirty="0"/>
              <a:t> …</a:t>
            </a:r>
          </a:p>
          <a:p>
            <a:pPr marL="0" indent="0">
              <a:buNone/>
            </a:pPr>
            <a:r>
              <a:rPr lang="en-US" sz="2000" dirty="0"/>
              <a:t>}	}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26998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126049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Value types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832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uint256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address (bytes20)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_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address.balance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,    _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address.send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(value),    _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address.transfer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(value) </a:t>
            </a: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c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all: send </a:t>
            </a:r>
            <a:r>
              <a:rPr lang="en" sz="1800" dirty="0">
                <a:latin typeface="Roboto" panose="02000000000000000000" pitchFamily="2" charset="0"/>
                <a:ea typeface="Roboto" panose="02000000000000000000" pitchFamily="2" charset="0"/>
                <a:cs typeface="Roboto Mono"/>
                <a:sym typeface="Roboto Mono"/>
              </a:rPr>
              <a:t>Tx to another contract</a:t>
            </a:r>
          </a:p>
          <a:p>
            <a:pPr marL="596900" lvl="1" indent="0">
              <a:spcBef>
                <a:spcPts val="0"/>
              </a:spcBef>
              <a:buNone/>
            </a:pPr>
            <a:r>
              <a:rPr lang="en" sz="2400" dirty="0">
                <a:latin typeface="Roboto" panose="02000000000000000000" pitchFamily="2" charset="0"/>
                <a:ea typeface="Roboto" panose="02000000000000000000" pitchFamily="2" charset="0"/>
                <a:cs typeface="Roboto Mono"/>
                <a:sym typeface="Roboto Mono"/>
              </a:rPr>
              <a:t>		</a:t>
            </a:r>
            <a:r>
              <a:rPr lang="en-US" sz="1800" dirty="0">
                <a:ea typeface="Roboto" panose="02000000000000000000" pitchFamily="2" charset="0"/>
              </a:rPr>
              <a:t>bool success = _</a:t>
            </a:r>
            <a:r>
              <a:rPr lang="en-US" sz="1800" dirty="0" err="1">
                <a:ea typeface="Roboto" panose="02000000000000000000" pitchFamily="2" charset="0"/>
              </a:rPr>
              <a:t>address.call</a:t>
            </a:r>
            <a:r>
              <a:rPr lang="en-US" sz="1800" dirty="0">
                <a:ea typeface="Roboto" panose="02000000000000000000" pitchFamily="2" charset="0"/>
              </a:rPr>
              <a:t>(data).value(amount).gas(amount);</a:t>
            </a:r>
            <a:endParaRPr lang="en" sz="2400" dirty="0">
              <a:ea typeface="Roboto" panose="02000000000000000000" pitchFamily="2" charset="0"/>
              <a:cs typeface="Roboto Mono"/>
              <a:sym typeface="Roboto Mono"/>
            </a:endParaRP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d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elegatecall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: load code from another contract into current context  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bytes32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bool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1775327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243004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Reference types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structs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arrays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bytes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strings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m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appings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Roboto Mono"/>
              <a:buChar char="●"/>
            </a:pP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Declaration:		m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apping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 (address =&gt; unit256)  </a:t>
            </a:r>
            <a:r>
              <a:rPr lang="en" sz="1800" b="1" dirty="0">
                <a:latin typeface="Roboto Mono"/>
                <a:ea typeface="Roboto Mono"/>
                <a:cs typeface="Roboto Mono"/>
                <a:sym typeface="Roboto Mono"/>
              </a:rPr>
              <a:t>balances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Roboto Mono"/>
              <a:buChar char="●"/>
            </a:pP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Assignment:		b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alances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[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addr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] = value;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BAE680-9723-BE40-873D-CD54C7B0CCAA}"/>
              </a:ext>
            </a:extLst>
          </p:cNvPr>
          <p:cNvSpPr txBox="1"/>
          <p:nvPr/>
        </p:nvSpPr>
        <p:spPr>
          <a:xfrm>
            <a:off x="5938355" y="445025"/>
            <a:ext cx="2906693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n-lt"/>
              </a:rPr>
              <a:t> struct Person {</a:t>
            </a:r>
          </a:p>
          <a:p>
            <a:r>
              <a:rPr lang="en-US" sz="2000" dirty="0">
                <a:latin typeface="+mn-lt"/>
              </a:rPr>
              <a:t>        uint128 age;</a:t>
            </a:r>
          </a:p>
          <a:p>
            <a:r>
              <a:rPr lang="en-US" sz="2000" dirty="0">
                <a:latin typeface="+mn-lt"/>
              </a:rPr>
              <a:t>        uint128 balance;</a:t>
            </a:r>
          </a:p>
          <a:p>
            <a:r>
              <a:rPr lang="en-US" sz="2000" dirty="0">
                <a:latin typeface="+mn-lt"/>
              </a:rPr>
              <a:t>        address </a:t>
            </a:r>
            <a:r>
              <a:rPr lang="en-US" sz="2000" dirty="0" err="1">
                <a:latin typeface="+mn-lt"/>
              </a:rPr>
              <a:t>addr</a:t>
            </a:r>
            <a:r>
              <a:rPr lang="en-US" sz="2000" dirty="0">
                <a:latin typeface="+mn-lt"/>
              </a:rPr>
              <a:t>;</a:t>
            </a:r>
          </a:p>
          <a:p>
            <a:r>
              <a:rPr lang="en-US" sz="2000" dirty="0">
                <a:latin typeface="+mn-lt"/>
              </a:rPr>
              <a:t>    }</a:t>
            </a:r>
          </a:p>
          <a:p>
            <a:r>
              <a:rPr lang="en-US" sz="2000" dirty="0">
                <a:latin typeface="+mn-lt"/>
              </a:rPr>
              <a:t> Person[10] public people;</a:t>
            </a:r>
          </a:p>
        </p:txBody>
      </p:sp>
    </p:spTree>
    <p:extLst>
      <p:ext uri="{BB962C8B-B14F-4D97-AF65-F5344CB8AC3E}">
        <p14:creationId xmlns:p14="http://schemas.microsoft.com/office/powerpoint/2010/main" val="11244280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Globally available variables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699" y="876028"/>
            <a:ext cx="9013053" cy="426747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block:    .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blockhash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,  .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coinbase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,  .difficulty,  .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gaslimit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,  .number,  .timestamp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gasLeft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()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msg:   .data,  .sender,  .sig,  .value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tx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:  .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gasprice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,  .origin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 err="1">
                <a:solidFill>
                  <a:schemeClr val="bg1">
                    <a:lumMod val="65000"/>
                  </a:schemeClr>
                </a:solidFill>
                <a:latin typeface="Roboto Mono"/>
                <a:ea typeface="Roboto Mono"/>
                <a:cs typeface="Roboto Mono"/>
                <a:sym typeface="Roboto Mono"/>
              </a:rPr>
              <a:t>abi</a:t>
            </a:r>
            <a:r>
              <a:rPr lang="en" sz="1800" dirty="0">
                <a:solidFill>
                  <a:schemeClr val="bg1">
                    <a:lumMod val="65000"/>
                  </a:schemeClr>
                </a:solidFill>
                <a:latin typeface="Roboto Mono"/>
                <a:ea typeface="Roboto Mono"/>
                <a:cs typeface="Roboto Mono"/>
                <a:sym typeface="Roboto Mono"/>
              </a:rPr>
              <a:t>:  encode, </a:t>
            </a:r>
            <a:r>
              <a:rPr lang="en" sz="1800" dirty="0" err="1">
                <a:solidFill>
                  <a:schemeClr val="bg1">
                    <a:lumMod val="65000"/>
                  </a:schemeClr>
                </a:solidFill>
                <a:latin typeface="Roboto Mono"/>
                <a:ea typeface="Roboto Mono"/>
                <a:cs typeface="Roboto Mono"/>
                <a:sym typeface="Roboto Mono"/>
              </a:rPr>
              <a:t>encodePacked</a:t>
            </a:r>
            <a:r>
              <a:rPr lang="en" sz="1800" dirty="0">
                <a:solidFill>
                  <a:schemeClr val="bg1">
                    <a:lumMod val="65000"/>
                  </a:schemeClr>
                </a:solidFill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en" sz="1800" dirty="0" err="1">
                <a:solidFill>
                  <a:schemeClr val="bg1">
                    <a:lumMod val="65000"/>
                  </a:schemeClr>
                </a:solidFill>
                <a:latin typeface="Roboto Mono"/>
                <a:ea typeface="Roboto Mono"/>
                <a:cs typeface="Roboto Mono"/>
                <a:sym typeface="Roboto Mono"/>
              </a:rPr>
              <a:t>encodeWithSelector</a:t>
            </a:r>
            <a:r>
              <a:rPr lang="en" sz="1800" dirty="0">
                <a:solidFill>
                  <a:schemeClr val="bg1">
                    <a:lumMod val="65000"/>
                  </a:schemeClr>
                </a:solidFill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en" sz="1800" dirty="0" err="1">
                <a:solidFill>
                  <a:schemeClr val="bg1">
                    <a:lumMod val="65000"/>
                  </a:schemeClr>
                </a:solidFill>
                <a:latin typeface="Roboto Mono"/>
                <a:ea typeface="Roboto Mono"/>
                <a:cs typeface="Roboto Mono"/>
                <a:sym typeface="Roboto Mono"/>
              </a:rPr>
              <a:t>encodeWithSignature</a:t>
            </a:r>
            <a:endParaRPr sz="1800" dirty="0">
              <a:solidFill>
                <a:schemeClr val="bg1">
                  <a:lumMod val="65000"/>
                </a:schemeClr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K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eccak256(),  sha256(),  sha3()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require,   assert      e.g.:    require(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msg.value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 &gt; 100,  “insufficient funds sent”)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445A74B-17C7-B74B-8CA6-C25C5D92C763}"/>
              </a:ext>
            </a:extLst>
          </p:cNvPr>
          <p:cNvSpPr/>
          <p:nvPr/>
        </p:nvSpPr>
        <p:spPr>
          <a:xfrm>
            <a:off x="3264195" y="4338084"/>
            <a:ext cx="5422605" cy="5316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CB3E6C-EEEC-F34E-9CC3-6E61129ECDAF}"/>
              </a:ext>
            </a:extLst>
          </p:cNvPr>
          <p:cNvSpPr txBox="1"/>
          <p:nvPr/>
        </p:nvSpPr>
        <p:spPr>
          <a:xfrm>
            <a:off x="5784111" y="1701209"/>
            <a:ext cx="26949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dirty="0">
                <a:latin typeface="+mn-lt"/>
              </a:rPr>
              <a:t>A ⇾ B ⇾ C ⇾ D:</a:t>
            </a:r>
          </a:p>
          <a:p>
            <a:pPr algn="l"/>
            <a:r>
              <a:rPr lang="en-US" sz="2000" dirty="0">
                <a:latin typeface="+mn-lt"/>
              </a:rPr>
              <a:t>at D:	</a:t>
            </a:r>
            <a:r>
              <a:rPr lang="en-US" sz="2000" dirty="0" err="1">
                <a:latin typeface="+mn-lt"/>
              </a:rPr>
              <a:t>msg.sender</a:t>
            </a:r>
            <a:r>
              <a:rPr lang="en-US" sz="2000" dirty="0">
                <a:latin typeface="+mn-lt"/>
              </a:rPr>
              <a:t> = C</a:t>
            </a:r>
          </a:p>
          <a:p>
            <a:pPr algn="l"/>
            <a:r>
              <a:rPr lang="en-US" sz="2000" dirty="0">
                <a:latin typeface="+mn-lt"/>
              </a:rPr>
              <a:t>		</a:t>
            </a:r>
            <a:r>
              <a:rPr lang="en-US" sz="2000" dirty="0" err="1">
                <a:latin typeface="+mn-lt"/>
              </a:rPr>
              <a:t>tx.origin</a:t>
            </a:r>
            <a:r>
              <a:rPr lang="en-US" sz="2000" dirty="0">
                <a:latin typeface="+mn-lt"/>
              </a:rPr>
              <a:t> = A</a:t>
            </a:r>
          </a:p>
        </p:txBody>
      </p:sp>
    </p:spTree>
    <p:extLst>
      <p:ext uri="{BB962C8B-B14F-4D97-AF65-F5344CB8AC3E}">
        <p14:creationId xmlns:p14="http://schemas.microsoft.com/office/powerpoint/2010/main" val="406477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311700" y="179211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Function visibilities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8118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"/>
              <a:buChar char="●"/>
            </a:pP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e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xternal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: function can only be called from outside contract.</a:t>
            </a:r>
            <a:b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		Arguments read from 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calldata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public:  function can be called externally and internally. </a:t>
            </a:r>
            <a:b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		Arguments copied from </a:t>
            </a:r>
            <a:r>
              <a:rPr lang="en-US" sz="1800" dirty="0" err="1">
                <a:latin typeface="Roboto Mono"/>
                <a:ea typeface="Roboto Mono"/>
                <a:cs typeface="Roboto Mono"/>
                <a:sym typeface="Roboto Mono"/>
              </a:rPr>
              <a:t>calldata</a:t>
            </a: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 to memory</a:t>
            </a: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private:  only visible inside contract</a:t>
            </a:r>
          </a:p>
          <a:p>
            <a:pPr lvl="0" indent="-317500">
              <a:lnSpc>
                <a:spcPct val="150000"/>
              </a:lnSpc>
              <a:buSzPts val="1400"/>
              <a:buFont typeface="Roboto Mono"/>
              <a:buChar char="●"/>
            </a:pPr>
            <a:r>
              <a:rPr lang="en" sz="1800" dirty="0">
                <a:latin typeface="Roboto" panose="02000000000000000000" pitchFamily="2" charset="0"/>
                <a:ea typeface="Roboto" panose="02000000000000000000" pitchFamily="2" charset="0"/>
                <a:cs typeface="Roboto Mono"/>
                <a:sym typeface="Roboto Mono"/>
              </a:rPr>
              <a:t>internal: </a:t>
            </a: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only visible in 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</a:rPr>
              <a:t>this contract and contracts deriving from it</a:t>
            </a:r>
            <a:endParaRPr sz="1800" dirty="0">
              <a:latin typeface="Roboto" panose="02000000000000000000" pitchFamily="2" charset="0"/>
              <a:ea typeface="Roboto" panose="02000000000000000000" pitchFamily="2" charset="0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v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iew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:  only read storage  (no writes to storage) </a:t>
            </a: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pure:  does not touch storage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949837-EC66-D940-B7E0-99AB72FD2DDA}"/>
              </a:ext>
            </a:extLst>
          </p:cNvPr>
          <p:cNvSpPr txBox="1"/>
          <p:nvPr/>
        </p:nvSpPr>
        <p:spPr>
          <a:xfrm>
            <a:off x="1562986" y="4650586"/>
            <a:ext cx="6582956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n-lt"/>
              </a:rPr>
              <a:t>function f(</a:t>
            </a:r>
            <a:r>
              <a:rPr lang="en-US" sz="2000" dirty="0" err="1">
                <a:latin typeface="+mn-lt"/>
              </a:rPr>
              <a:t>uint</a:t>
            </a:r>
            <a:r>
              <a:rPr lang="en-US" sz="2000" dirty="0">
                <a:latin typeface="+mn-lt"/>
              </a:rPr>
              <a:t> a) private pure returns (</a:t>
            </a:r>
            <a:r>
              <a:rPr lang="en-US" sz="2000" dirty="0" err="1">
                <a:latin typeface="+mn-lt"/>
              </a:rPr>
              <a:t>uint</a:t>
            </a:r>
            <a:r>
              <a:rPr lang="en-US" sz="2000" dirty="0">
                <a:latin typeface="+mn-lt"/>
              </a:rPr>
              <a:t> b) { return a + 1; } </a:t>
            </a:r>
          </a:p>
        </p:txBody>
      </p:sp>
    </p:spTree>
    <p:extLst>
      <p:ext uri="{BB962C8B-B14F-4D97-AF65-F5344CB8AC3E}">
        <p14:creationId xmlns:p14="http://schemas.microsoft.com/office/powerpoint/2010/main" val="49013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311700" y="211108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Using imports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127963" y="1388396"/>
            <a:ext cx="8839407" cy="36275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dirty="0">
                <a:latin typeface="Roboto Mono"/>
                <a:ea typeface="Roboto Mono"/>
                <a:cs typeface="Roboto Mono"/>
                <a:sym typeface="Roboto Mono"/>
              </a:rPr>
              <a:t>Inheritance</a:t>
            </a:r>
            <a:endParaRPr sz="20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marR="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 sz="2000" dirty="0">
                <a:latin typeface="Roboto Mono"/>
                <a:ea typeface="Roboto Mono"/>
                <a:cs typeface="Roboto Mono"/>
                <a:sym typeface="Roboto Mono"/>
              </a:rPr>
              <a:t>contract A is </a:t>
            </a:r>
            <a:r>
              <a:rPr lang="en" sz="2000" dirty="0" err="1">
                <a:latin typeface="Roboto Mono"/>
                <a:ea typeface="Roboto Mono"/>
                <a:cs typeface="Roboto Mono"/>
                <a:sym typeface="Roboto Mono"/>
              </a:rPr>
              <a:t>SafeMath</a:t>
            </a:r>
            <a:r>
              <a:rPr lang="en" sz="2000" dirty="0">
                <a:latin typeface="Roboto Mono"/>
                <a:ea typeface="Roboto Mono"/>
                <a:cs typeface="Roboto Mono"/>
                <a:sym typeface="Roboto Mono"/>
              </a:rPr>
              <a:t> {}</a:t>
            </a:r>
            <a:endParaRPr sz="20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marR="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 sz="2000" dirty="0">
                <a:latin typeface="Roboto Mono"/>
                <a:ea typeface="Roboto Mono"/>
                <a:cs typeface="Roboto Mono"/>
                <a:sym typeface="Roboto Mono"/>
              </a:rPr>
              <a:t>uint256 a = </a:t>
            </a:r>
            <a:r>
              <a:rPr lang="en" sz="2000" dirty="0" err="1">
                <a:latin typeface="Roboto Mono"/>
                <a:ea typeface="Roboto Mono"/>
                <a:cs typeface="Roboto Mono"/>
                <a:sym typeface="Roboto Mono"/>
              </a:rPr>
              <a:t>safeAdd</a:t>
            </a:r>
            <a:r>
              <a:rPr lang="en" sz="2000" dirty="0">
                <a:latin typeface="Roboto Mono"/>
                <a:ea typeface="Roboto Mono"/>
                <a:cs typeface="Roboto Mono"/>
                <a:sym typeface="Roboto Mono"/>
              </a:rPr>
              <a:t>(b, c);</a:t>
            </a:r>
          </a:p>
          <a:p>
            <a:pPr marL="914400" marR="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 sz="2000" dirty="0" err="1">
                <a:latin typeface="Roboto Mono"/>
                <a:ea typeface="Roboto Mono"/>
                <a:cs typeface="Roboto Mono"/>
                <a:sym typeface="Roboto Mono"/>
              </a:rPr>
              <a:t>SafeMath</a:t>
            </a:r>
            <a:r>
              <a:rPr lang="en" sz="2000" dirty="0">
                <a:latin typeface="Roboto Mono"/>
                <a:ea typeface="Roboto Mono"/>
                <a:cs typeface="Roboto Mono"/>
                <a:sym typeface="Roboto Mono"/>
              </a:rPr>
              <a:t> code is compiled into the A contract</a:t>
            </a:r>
            <a:endParaRPr sz="20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82600">
              <a:lnSpc>
                <a:spcPct val="150000"/>
              </a:lnSpc>
              <a:spcBef>
                <a:spcPts val="3000"/>
              </a:spcBef>
              <a:buSzPts val="1400"/>
            </a:pPr>
            <a:r>
              <a:rPr lang="en" sz="2000" dirty="0">
                <a:latin typeface="Roboto Mono"/>
                <a:ea typeface="Roboto Mono"/>
                <a:cs typeface="Roboto Mono"/>
                <a:sym typeface="Roboto Mono"/>
              </a:rPr>
              <a:t>Libraries</a:t>
            </a:r>
            <a:endParaRPr sz="20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marR="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 sz="2000" dirty="0">
                <a:latin typeface="Roboto Mono"/>
                <a:ea typeface="Roboto Mono"/>
                <a:cs typeface="Roboto Mono"/>
                <a:sym typeface="Roboto Mono"/>
              </a:rPr>
              <a:t>contract A { using </a:t>
            </a:r>
            <a:r>
              <a:rPr lang="en" sz="2000" dirty="0" err="1">
                <a:latin typeface="Roboto Mono"/>
                <a:ea typeface="Roboto Mono"/>
                <a:cs typeface="Roboto Mono"/>
                <a:sym typeface="Roboto Mono"/>
              </a:rPr>
              <a:t>SafeMath</a:t>
            </a:r>
            <a:r>
              <a:rPr lang="en" sz="2000" dirty="0">
                <a:latin typeface="Roboto Mono"/>
                <a:ea typeface="Roboto Mono"/>
                <a:cs typeface="Roboto Mono"/>
                <a:sym typeface="Roboto Mono"/>
              </a:rPr>
              <a:t> for uint256;  }</a:t>
            </a:r>
            <a:endParaRPr sz="20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marR="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 sz="2000" dirty="0">
                <a:latin typeface="Roboto Mono"/>
                <a:ea typeface="Roboto Mono"/>
                <a:cs typeface="Roboto Mono"/>
                <a:sym typeface="Roboto Mono"/>
              </a:rPr>
              <a:t>uint256 a = </a:t>
            </a:r>
            <a:r>
              <a:rPr lang="en" sz="2000" dirty="0" err="1">
                <a:latin typeface="Roboto Mono"/>
                <a:ea typeface="Roboto Mono"/>
                <a:cs typeface="Roboto Mono"/>
                <a:sym typeface="Roboto Mono"/>
              </a:rPr>
              <a:t>b.safeAdd</a:t>
            </a:r>
            <a:r>
              <a:rPr lang="en" sz="2000" dirty="0">
                <a:latin typeface="Roboto Mono"/>
                <a:ea typeface="Roboto Mono"/>
                <a:cs typeface="Roboto Mono"/>
                <a:sym typeface="Roboto Mono"/>
              </a:rPr>
              <a:t>(c);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DD73E9-6469-4845-9754-AF1624642895}"/>
              </a:ext>
            </a:extLst>
          </p:cNvPr>
          <p:cNvSpPr txBox="1"/>
          <p:nvPr/>
        </p:nvSpPr>
        <p:spPr>
          <a:xfrm>
            <a:off x="4572000" y="211108"/>
            <a:ext cx="4395370" cy="25853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contract </a:t>
            </a:r>
            <a:r>
              <a:rPr lang="en-US" sz="1800" dirty="0" err="1">
                <a:latin typeface="+mn-lt"/>
              </a:rPr>
              <a:t>SafeMath</a:t>
            </a:r>
            <a:r>
              <a:rPr lang="en-US" sz="1800" dirty="0">
                <a:latin typeface="+mn-lt"/>
              </a:rPr>
              <a:t> {</a:t>
            </a:r>
          </a:p>
          <a:p>
            <a:r>
              <a:rPr lang="en-US" sz="1800" dirty="0">
                <a:latin typeface="+mn-lt"/>
              </a:rPr>
              <a:t>    function </a:t>
            </a:r>
            <a:r>
              <a:rPr lang="en-US" sz="1800" dirty="0" err="1">
                <a:latin typeface="+mn-lt"/>
              </a:rPr>
              <a:t>safeAdd</a:t>
            </a:r>
            <a:r>
              <a:rPr lang="en-US" sz="1800" dirty="0">
                <a:latin typeface="+mn-lt"/>
              </a:rPr>
              <a:t>(uint256 a, uint256 b)</a:t>
            </a:r>
          </a:p>
          <a:p>
            <a:r>
              <a:rPr lang="en-US" sz="1800" dirty="0">
                <a:latin typeface="+mn-lt"/>
              </a:rPr>
              <a:t>        	internal pure returns (uint256)</a:t>
            </a:r>
          </a:p>
          <a:p>
            <a:r>
              <a:rPr lang="en-US" sz="1800" dirty="0">
                <a:latin typeface="+mn-lt"/>
              </a:rPr>
              <a:t>    {</a:t>
            </a:r>
          </a:p>
          <a:p>
            <a:r>
              <a:rPr lang="en-US" sz="1800" dirty="0">
                <a:latin typeface="+mn-lt"/>
              </a:rPr>
              <a:t>        uint256 c = a + b;</a:t>
            </a:r>
          </a:p>
          <a:p>
            <a:r>
              <a:rPr lang="en-US" sz="1800" dirty="0">
                <a:latin typeface="+mn-lt"/>
              </a:rPr>
              <a:t>        require(c &gt;= a,  “UINT256_OVERFLOW");</a:t>
            </a:r>
          </a:p>
          <a:p>
            <a:r>
              <a:rPr lang="en-US" sz="1800" dirty="0">
                <a:latin typeface="+mn-lt"/>
              </a:rPr>
              <a:t>        return c;</a:t>
            </a:r>
          </a:p>
          <a:p>
            <a:r>
              <a:rPr lang="en-US" sz="1800" dirty="0">
                <a:latin typeface="+mn-lt"/>
              </a:rPr>
              <a:t>    }</a:t>
            </a:r>
          </a:p>
          <a:p>
            <a:r>
              <a:rPr lang="en-US" sz="1800" dirty="0">
                <a:latin typeface="+mn-lt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67885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E3C2E-05E9-9641-96EE-E358CBE10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4EC07-1D35-5C4D-B2D2-589BCDF66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686800" cy="39433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World state:   set of accounts identified by 160-bit address.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Two types of accounts:</a:t>
            </a:r>
          </a:p>
          <a:p>
            <a:pPr marL="857250" lvl="1" indent="-457200">
              <a:spcBef>
                <a:spcPts val="2376"/>
              </a:spcBef>
              <a:buAutoNum type="arabicParenBoth"/>
            </a:pPr>
            <a:r>
              <a:rPr lang="en-US" sz="2400" b="1" dirty="0"/>
              <a:t>owned accounts</a:t>
            </a:r>
            <a:r>
              <a:rPr lang="en-US" sz="2400" dirty="0"/>
              <a:t>:    address = H(PK)</a:t>
            </a:r>
          </a:p>
          <a:p>
            <a:pPr marL="400050" lvl="1" indent="0">
              <a:spcBef>
                <a:spcPts val="2376"/>
              </a:spcBef>
              <a:buNone/>
            </a:pPr>
            <a:r>
              <a:rPr lang="en-US" sz="2400" b="1" dirty="0"/>
              <a:t>(2) contracts</a:t>
            </a:r>
            <a:r>
              <a:rPr lang="en-US" sz="2400" dirty="0"/>
              <a:t>:  		address = H(</a:t>
            </a:r>
            <a:r>
              <a:rPr lang="en-US" sz="2400" dirty="0" err="1"/>
              <a:t>CreatorAddr</a:t>
            </a:r>
            <a:r>
              <a:rPr lang="en-US" sz="2400" dirty="0"/>
              <a:t>, </a:t>
            </a:r>
            <a:r>
              <a:rPr lang="en-US" sz="2400" dirty="0" err="1"/>
              <a:t>CreatorNonce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155216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ERC20 tokens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311700" y="1152474"/>
            <a:ext cx="8520600" cy="38022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u="sng" dirty="0">
                <a:solidFill>
                  <a:schemeClr val="hlink"/>
                </a:solidFill>
                <a:latin typeface="Roboto Mono"/>
                <a:ea typeface="Roboto Mono"/>
                <a:cs typeface="Roboto Mono"/>
                <a:sym typeface="Roboto Mono"/>
                <a:hlinkClick r:id="rId3"/>
              </a:rPr>
              <a:t>https://github.com/ethereum/EIPs/blob/master/EIPS/eip-20.md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A standard API for fungible tokens that provides basic functionality to transfer tokens or allow the tokens to be spent by a third party.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An ERC20 token is itself a smart contract that contains its own ledger of balances.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A standard interface allows other smart contracts to interact with every ERC20 tokens, rather than using special logic for each token.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30965369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ERC20 token interface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0" y="1269432"/>
            <a:ext cx="8959891" cy="373850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200"/>
              <a:buFont typeface="Roboto Mono"/>
              <a:buChar char="●"/>
            </a:pP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function </a:t>
            </a:r>
            <a:r>
              <a:rPr lang="en" sz="1600" b="1" dirty="0">
                <a:latin typeface="Roboto Mono"/>
                <a:ea typeface="Roboto Mono"/>
                <a:cs typeface="Roboto Mono"/>
                <a:sym typeface="Roboto Mono"/>
              </a:rPr>
              <a:t>transfer</a:t>
            </a: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(address _to,   uint256 _value) external returns (bool);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200"/>
              <a:buFont typeface="Roboto Mono"/>
              <a:buChar char="●"/>
            </a:pP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function </a:t>
            </a:r>
            <a:r>
              <a:rPr lang="en" sz="1600" b="1" dirty="0" err="1">
                <a:latin typeface="Roboto Mono"/>
                <a:ea typeface="Roboto Mono"/>
                <a:cs typeface="Roboto Mono"/>
                <a:sym typeface="Roboto Mono"/>
              </a:rPr>
              <a:t>transferFrom</a:t>
            </a: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(address _from,   address _to,   uint256 _value) external returns (bool);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200"/>
              <a:buFont typeface="Roboto Mono"/>
              <a:buChar char="●"/>
            </a:pP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function </a:t>
            </a:r>
            <a:r>
              <a:rPr lang="en" sz="1600" b="1" dirty="0">
                <a:latin typeface="Roboto Mono"/>
                <a:ea typeface="Roboto Mono"/>
                <a:cs typeface="Roboto Mono"/>
                <a:sym typeface="Roboto Mono"/>
              </a:rPr>
              <a:t>approve</a:t>
            </a: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(address _spender,  uint256 _value) external returns (bool);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SzPts val="1200"/>
              <a:buFont typeface="Roboto Mono"/>
              <a:buChar char="●"/>
            </a:pP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function </a:t>
            </a:r>
            <a:r>
              <a:rPr lang="en" sz="1600" b="1" dirty="0" err="1">
                <a:latin typeface="Roboto Mono"/>
                <a:ea typeface="Roboto Mono"/>
                <a:cs typeface="Roboto Mono"/>
                <a:sym typeface="Roboto Mono"/>
              </a:rPr>
              <a:t>totalSupply</a:t>
            </a: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() external view returns (uint256);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200"/>
              <a:buFont typeface="Roboto Mono"/>
              <a:buChar char="●"/>
            </a:pP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function </a:t>
            </a:r>
            <a:r>
              <a:rPr lang="en" sz="1600" b="1" dirty="0" err="1">
                <a:latin typeface="Roboto Mono"/>
                <a:ea typeface="Roboto Mono"/>
                <a:cs typeface="Roboto Mono"/>
                <a:sym typeface="Roboto Mono"/>
              </a:rPr>
              <a:t>balanceOf</a:t>
            </a: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(address _owner) external view returns (uint256);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200"/>
              <a:buFont typeface="Roboto Mono"/>
              <a:buChar char="●"/>
            </a:pP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function </a:t>
            </a:r>
            <a:r>
              <a:rPr lang="en" sz="1600" b="1" dirty="0">
                <a:latin typeface="Roboto Mono"/>
                <a:ea typeface="Roboto Mono"/>
                <a:cs typeface="Roboto Mono"/>
                <a:sym typeface="Roboto Mono"/>
              </a:rPr>
              <a:t>allowance</a:t>
            </a: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(address _owner, address _spender) external view returns (uint256);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24042367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435934" y="58973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latin typeface="Roboto Mono"/>
                <a:ea typeface="Roboto Mono"/>
                <a:cs typeface="Roboto Mono"/>
                <a:sym typeface="Roboto Mono"/>
              </a:rPr>
              <a:t>How are ERC20 tokens transferred?</a:t>
            </a:r>
            <a:endParaRPr sz="40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BDB4D5-F23D-9A4B-AC39-35DD5D738A4C}"/>
              </a:ext>
            </a:extLst>
          </p:cNvPr>
          <p:cNvSpPr txBox="1"/>
          <p:nvPr/>
        </p:nvSpPr>
        <p:spPr>
          <a:xfrm>
            <a:off x="271130" y="1151221"/>
            <a:ext cx="8685404" cy="393954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contract </a:t>
            </a:r>
            <a:r>
              <a:rPr lang="en-US" sz="2000" b="1" dirty="0">
                <a:latin typeface="+mn-lt"/>
              </a:rPr>
              <a:t>ERC20Token</a:t>
            </a:r>
            <a:r>
              <a:rPr lang="en-US" sz="2000" dirty="0">
                <a:latin typeface="+mn-lt"/>
              </a:rPr>
              <a:t> is IERC20Token  {</a:t>
            </a:r>
          </a:p>
          <a:p>
            <a:pPr>
              <a:spcBef>
                <a:spcPts val="1200"/>
              </a:spcBef>
            </a:pPr>
            <a:r>
              <a:rPr lang="en-US" sz="2000" dirty="0">
                <a:latin typeface="+mn-lt"/>
              </a:rPr>
              <a:t>    mapping (address =&gt; uint256) internal </a:t>
            </a:r>
            <a:r>
              <a:rPr lang="en-US" sz="2000" b="1" dirty="0">
                <a:latin typeface="+mn-lt"/>
              </a:rPr>
              <a:t>balances</a:t>
            </a:r>
            <a:r>
              <a:rPr lang="en-US" sz="2000" dirty="0">
                <a:latin typeface="+mn-lt"/>
              </a:rPr>
              <a:t>;</a:t>
            </a:r>
          </a:p>
          <a:p>
            <a:pPr>
              <a:spcBef>
                <a:spcPts val="1200"/>
              </a:spcBef>
            </a:pPr>
            <a:r>
              <a:rPr lang="en-US" sz="2000" dirty="0">
                <a:latin typeface="+mn-lt"/>
              </a:rPr>
              <a:t>    function </a:t>
            </a:r>
            <a:r>
              <a:rPr lang="en-US" sz="2000" b="1" dirty="0">
                <a:latin typeface="+mn-lt"/>
              </a:rPr>
              <a:t>transfer</a:t>
            </a:r>
            <a:r>
              <a:rPr lang="en-US" sz="2000" dirty="0">
                <a:latin typeface="+mn-lt"/>
              </a:rPr>
              <a:t>(address _to, uint256 _value) external returns (bool)  {</a:t>
            </a:r>
          </a:p>
          <a:p>
            <a:r>
              <a:rPr lang="en-US" sz="2000" dirty="0">
                <a:latin typeface="+mn-lt"/>
              </a:rPr>
              <a:t>        require(</a:t>
            </a:r>
            <a:r>
              <a:rPr lang="en-US" sz="2000" b="1" dirty="0">
                <a:latin typeface="+mn-lt"/>
              </a:rPr>
              <a:t>balances[</a:t>
            </a:r>
            <a:r>
              <a:rPr lang="en-US" sz="2000" b="1" dirty="0" err="1">
                <a:latin typeface="+mn-lt"/>
              </a:rPr>
              <a:t>msg.sender</a:t>
            </a:r>
            <a:r>
              <a:rPr lang="en-US" sz="2000" b="1" dirty="0">
                <a:latin typeface="+mn-lt"/>
              </a:rPr>
              <a:t>] &gt;= _value</a:t>
            </a:r>
            <a:r>
              <a:rPr lang="en-US" sz="2000" dirty="0">
                <a:latin typeface="+mn-lt"/>
              </a:rPr>
              <a:t>,  "ERC20_INSUFFICIENT_BALANCE");</a:t>
            </a:r>
          </a:p>
          <a:p>
            <a:r>
              <a:rPr lang="en-US" sz="2000" dirty="0">
                <a:latin typeface="+mn-lt"/>
              </a:rPr>
              <a:t>        require(</a:t>
            </a:r>
            <a:r>
              <a:rPr lang="en-US" sz="2000" b="1" dirty="0">
                <a:latin typeface="+mn-lt"/>
              </a:rPr>
              <a:t>balances[_to] + _value &gt;= balances[_to],  </a:t>
            </a:r>
            <a:r>
              <a:rPr lang="en-US" sz="2000" dirty="0">
                <a:latin typeface="+mn-lt"/>
              </a:rPr>
              <a:t>"UINT256_OVERFLOW” );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+mn-lt"/>
              </a:rPr>
              <a:t>        balances[</a:t>
            </a:r>
            <a:r>
              <a:rPr lang="en-US" sz="2000" dirty="0" err="1">
                <a:latin typeface="+mn-lt"/>
              </a:rPr>
              <a:t>msg.sender</a:t>
            </a:r>
            <a:r>
              <a:rPr lang="en-US" sz="2000" dirty="0">
                <a:latin typeface="+mn-lt"/>
              </a:rPr>
              <a:t>]  −=  _value;</a:t>
            </a:r>
          </a:p>
          <a:p>
            <a:r>
              <a:rPr lang="en-US" sz="2000" dirty="0">
                <a:latin typeface="+mn-lt"/>
              </a:rPr>
              <a:t>        balances[_to]  +=  _value;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+mn-lt"/>
              </a:rPr>
              <a:t>        emit Transfer(</a:t>
            </a:r>
            <a:r>
              <a:rPr lang="en-US" sz="2000" dirty="0" err="1">
                <a:latin typeface="+mn-lt"/>
              </a:rPr>
              <a:t>msg.sender</a:t>
            </a:r>
            <a:r>
              <a:rPr lang="en-US" sz="2000" dirty="0">
                <a:latin typeface="+mn-lt"/>
              </a:rPr>
              <a:t>, _to, _value);      //  write log message</a:t>
            </a:r>
          </a:p>
          <a:p>
            <a:r>
              <a:rPr lang="en-US" sz="2000" dirty="0">
                <a:latin typeface="+mn-lt"/>
              </a:rPr>
              <a:t>        return true;</a:t>
            </a:r>
          </a:p>
          <a:p>
            <a:r>
              <a:rPr lang="en-US" sz="2000" dirty="0">
                <a:latin typeface="+mn-lt"/>
              </a:rPr>
              <a:t>    }</a:t>
            </a:r>
          </a:p>
          <a:p>
            <a:r>
              <a:rPr lang="en-US" sz="2000" dirty="0">
                <a:latin typeface="+mn-lt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4699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>
            <a:off x="311700" y="2882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ABI encoding and decoding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400" dirty="0">
                <a:latin typeface="Roboto Mono"/>
                <a:ea typeface="Roboto Mono"/>
                <a:cs typeface="Roboto Mono"/>
                <a:sym typeface="Roboto Mono"/>
              </a:rPr>
              <a:t>Every function has a 4 byte selector that is calculated as </a:t>
            </a:r>
            <a:br>
              <a:rPr lang="en" sz="1400" dirty="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400" dirty="0">
                <a:latin typeface="Roboto Mono"/>
                <a:ea typeface="Roboto Mono"/>
                <a:cs typeface="Roboto Mono"/>
                <a:sym typeface="Roboto Mono"/>
              </a:rPr>
              <a:t>the first 4 bytes of the hash of the function signature.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Roboto Mono"/>
              <a:buChar char="●"/>
            </a:pPr>
            <a:r>
              <a:rPr lang="en" sz="1400" dirty="0">
                <a:latin typeface="Roboto Mono"/>
                <a:ea typeface="Roboto Mono"/>
                <a:cs typeface="Roboto Mono"/>
                <a:sym typeface="Roboto Mono"/>
              </a:rPr>
              <a:t>In the case of `transfer`, this looks like </a:t>
            </a:r>
            <a:r>
              <a:rPr lang="en" sz="1400" b="1" dirty="0">
                <a:latin typeface="Roboto Mono"/>
                <a:ea typeface="Roboto Mono"/>
                <a:cs typeface="Roboto Mono"/>
                <a:sym typeface="Roboto Mono"/>
              </a:rPr>
              <a:t>bytes4(keccak256(“transfer(address,uint256)”);</a:t>
            </a:r>
            <a:endParaRPr sz="1400" b="1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400" dirty="0">
                <a:latin typeface="Roboto Mono"/>
                <a:ea typeface="Roboto Mono"/>
                <a:cs typeface="Roboto Mono"/>
                <a:sym typeface="Roboto Mono"/>
              </a:rPr>
              <a:t>The function arguments are then ABI encoded into a single byte array and concatenated with the function selector. ABI encoding simple types means left padding each argument to 32 bytes.</a:t>
            </a:r>
          </a:p>
          <a:p>
            <a:pPr marL="457200" lvl="0" indent="-317500" algn="l" rtl="0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400" dirty="0">
                <a:latin typeface="Roboto Mono"/>
                <a:ea typeface="Roboto Mono"/>
                <a:cs typeface="Roboto Mono"/>
                <a:sym typeface="Roboto Mono"/>
              </a:rPr>
              <a:t>This data is then sent to the address of the contract, which is able to decode the arguments and execute the code.</a:t>
            </a:r>
          </a:p>
          <a:p>
            <a:pPr marL="457200" lvl="0" indent="-317500" algn="l" rtl="0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400" b="1" dirty="0">
                <a:latin typeface="Roboto Mono"/>
                <a:ea typeface="Roboto Mono"/>
                <a:cs typeface="Roboto Mono"/>
                <a:sym typeface="Roboto Mono"/>
              </a:rPr>
              <a:t>Functions can also be implemented within the fallback function</a:t>
            </a:r>
            <a:r>
              <a:rPr lang="en" b="1" dirty="0">
                <a:latin typeface="Roboto Mono"/>
                <a:ea typeface="Roboto Mono"/>
                <a:cs typeface="Roboto Mono"/>
                <a:sym typeface="Roboto Mono"/>
              </a:rPr>
              <a:t>.</a:t>
            </a:r>
            <a:endParaRPr b="1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21833273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Calling other contracts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27" name="Google Shape;127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Addresses can be cast to contract types.</a:t>
            </a:r>
          </a:p>
          <a:p>
            <a:pPr marL="1511300" lvl="3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address  _token;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1511300" lvl="3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IERC20Token  </a:t>
            </a:r>
            <a:r>
              <a:rPr lang="en" sz="1800" b="1" dirty="0" err="1">
                <a:latin typeface="Roboto Mono"/>
                <a:ea typeface="Roboto Mono"/>
                <a:cs typeface="Roboto Mono"/>
                <a:sym typeface="Roboto Mono"/>
              </a:rPr>
              <a:t>tokenContract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 = IERC20Token(_token);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1511300" lvl="3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ERC20Token  </a:t>
            </a:r>
            <a:r>
              <a:rPr lang="en" sz="1800" b="1" dirty="0" err="1">
                <a:latin typeface="Roboto Mono"/>
                <a:ea typeface="Roboto Mono"/>
                <a:cs typeface="Roboto Mono"/>
                <a:sym typeface="Roboto Mono"/>
              </a:rPr>
              <a:t>tokenContract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 = ERC20Token(_token);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When calling a function on an external contract, Solidity will automatically handle ABI encoding, copying to memory, and copying return values.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 sz="1800" b="1" dirty="0" err="1">
                <a:latin typeface="Roboto Mono"/>
                <a:ea typeface="Roboto Mono"/>
                <a:cs typeface="Roboto Mono"/>
                <a:sym typeface="Roboto Mono"/>
              </a:rPr>
              <a:t>tokenContract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.transfer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(_to,  _value);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0" indent="0" algn="l" rtl="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0" algn="l" rtl="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0" algn="l" rtl="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0" algn="l" rtl="0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20277810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Gas cost considerations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33" name="Google Shape;133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Everything costs gas, including processes that are happening under the hood (ABI decoding, copying variables to memory, 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etc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).</a:t>
            </a: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endParaRPr lang="en"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1397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Considerations in reducing gas costs: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How often to we expect a certain function to be called? Is the bottleneck the cost of deploying the contract or the cost of each individual function call?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Are the variables being used in 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calldata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, the stack, memory, or storage?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11175539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Stack variables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39" name="Google Shape;139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Stack variables are generally the cheapest to use and can be used for any simple types (anything that is &lt;= 32 bytes).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uint256 a = 123;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All simple types are represented as bytes32 at the EVM level.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Only 16 stack variables can exist within a single scope.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23462365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Calldata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45" name="Google Shape;145;p28"/>
          <p:cNvSpPr txBox="1">
            <a:spLocks noGrp="1"/>
          </p:cNvSpPr>
          <p:nvPr>
            <p:ph type="body" idx="1"/>
          </p:nvPr>
        </p:nvSpPr>
        <p:spPr>
          <a:xfrm>
            <a:off x="118636" y="1282075"/>
            <a:ext cx="8906728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600" dirty="0" err="1">
                <a:latin typeface="Roboto Mono"/>
                <a:ea typeface="Roboto Mono"/>
                <a:cs typeface="Roboto Mono"/>
                <a:sym typeface="Roboto Mono"/>
              </a:rPr>
              <a:t>Calldata</a:t>
            </a: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 is a read-only byte array.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Every byte of a transaction’s </a:t>
            </a:r>
            <a:r>
              <a:rPr lang="en" sz="1600" dirty="0" err="1">
                <a:latin typeface="Roboto Mono"/>
                <a:ea typeface="Roboto Mono"/>
                <a:cs typeface="Roboto Mono"/>
                <a:sym typeface="Roboto Mono"/>
              </a:rPr>
              <a:t>calldata</a:t>
            </a: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 costs gas </a:t>
            </a:r>
            <a:b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			(68 gas per non-zero byte, 4 gas per zero byte).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All else equal, a function with more arguments (and larger </a:t>
            </a:r>
            <a:r>
              <a:rPr lang="en" sz="1600" dirty="0" err="1">
                <a:latin typeface="Roboto Mono"/>
                <a:ea typeface="Roboto Mono"/>
                <a:cs typeface="Roboto Mono"/>
                <a:sym typeface="Roboto Mono"/>
              </a:rPr>
              <a:t>calldata</a:t>
            </a: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) will cost more gas.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It is cheaper to load variables directly from </a:t>
            </a:r>
            <a:r>
              <a:rPr lang="en" sz="1600" dirty="0" err="1">
                <a:latin typeface="Roboto Mono"/>
                <a:ea typeface="Roboto Mono"/>
                <a:cs typeface="Roboto Mono"/>
                <a:sym typeface="Roboto Mono"/>
              </a:rPr>
              <a:t>calldata</a:t>
            </a: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, rather than copying them to memory.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For the most part, this can be accomplished by marking a function as `external`.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28188702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Memory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51" name="Google Shape;151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Memory is a byte array.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Complex types (anything &gt; 32 bytes such as structs, arrays, and strings) must be stored in memory or in storage.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596900" marR="0" lvl="1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			string </a:t>
            </a:r>
            <a:r>
              <a:rPr lang="en" sz="1800" u="sng" dirty="0">
                <a:latin typeface="Roboto Mono"/>
                <a:ea typeface="Roboto Mono"/>
                <a:cs typeface="Roboto Mono"/>
                <a:sym typeface="Roboto Mono"/>
              </a:rPr>
              <a:t>memory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800" b="1" dirty="0">
                <a:latin typeface="Roboto Mono"/>
                <a:ea typeface="Roboto Mono"/>
                <a:cs typeface="Roboto Mono"/>
                <a:sym typeface="Roboto Mono"/>
              </a:rPr>
              <a:t>name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 = “Alice”;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endParaRPr lang="en"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Memory is cheap, but the cost of memory grows quadratically. 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22777212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0"/>
          <p:cNvSpPr txBox="1">
            <a:spLocks noGrp="1"/>
          </p:cNvSpPr>
          <p:nvPr>
            <p:ph type="title"/>
          </p:nvPr>
        </p:nvSpPr>
        <p:spPr>
          <a:xfrm>
            <a:off x="311700" y="124933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Storage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57" name="Google Shape;157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8660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Using storage is very expensive and should be used sparingly.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Writing to storage is most expensive.  Reading from storage is cheaper, but still relatively expensive.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mappings and state variables are always in storage.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Some gas is refunded when storage is deleted or set to 0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Trick for saving has:  variables &lt; 32 bytes can be packed into 32 byte slots.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marR="0" lvl="0" indent="0" algn="l" rtl="0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3189508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1776D-2771-CE4D-A503-E8EBFE74B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Recap:  Transactions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E4349-A885-384B-B8A1-85AD21B12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6" y="1071562"/>
            <a:ext cx="9015413" cy="4071937"/>
          </a:xfrm>
        </p:spPr>
        <p:txBody>
          <a:bodyPr>
            <a:normAutofit/>
          </a:bodyPr>
          <a:lstStyle/>
          <a:p>
            <a:pPr>
              <a:spcBef>
                <a:spcPts val="1176"/>
              </a:spcBef>
            </a:pPr>
            <a:r>
              <a:rPr lang="en-US" sz="2400" b="1" dirty="0"/>
              <a:t>To:</a:t>
            </a:r>
            <a:r>
              <a:rPr lang="en-US" sz="2400" dirty="0"/>
              <a:t>  32-byte address   (0 ⇾ create new account)</a:t>
            </a:r>
          </a:p>
          <a:p>
            <a:pPr>
              <a:spcBef>
                <a:spcPts val="1176"/>
              </a:spcBef>
            </a:pPr>
            <a:r>
              <a:rPr lang="en-US" sz="2400" b="1" dirty="0"/>
              <a:t>From</a:t>
            </a:r>
            <a:r>
              <a:rPr lang="en-US" sz="2400" dirty="0"/>
              <a:t>:   32-byte address</a:t>
            </a:r>
          </a:p>
          <a:p>
            <a:pPr>
              <a:spcBef>
                <a:spcPts val="1176"/>
              </a:spcBef>
            </a:pPr>
            <a:r>
              <a:rPr lang="en-US" sz="2400" b="1" dirty="0"/>
              <a:t>Value</a:t>
            </a:r>
            <a:r>
              <a:rPr lang="en-US" sz="2400" dirty="0"/>
              <a:t>:  # Wei being sent with Tx</a:t>
            </a:r>
          </a:p>
          <a:p>
            <a:pPr>
              <a:spcBef>
                <a:spcPts val="1176"/>
              </a:spcBef>
            </a:pPr>
            <a:r>
              <a:rPr lang="en-US" sz="2400" b="1" dirty="0" err="1"/>
              <a:t>gasPrice</a:t>
            </a:r>
            <a:r>
              <a:rPr lang="en-US" sz="2400" b="1" dirty="0"/>
              <a:t>,  </a:t>
            </a:r>
            <a:r>
              <a:rPr lang="en-US" sz="2400" b="1" dirty="0" err="1"/>
              <a:t>gasLimit</a:t>
            </a:r>
            <a:r>
              <a:rPr lang="en-US" sz="2400" dirty="0"/>
              <a:t>:  Tx fees (later)</a:t>
            </a:r>
          </a:p>
          <a:p>
            <a:pPr>
              <a:spcBef>
                <a:spcPts val="1176"/>
              </a:spcBef>
            </a:pPr>
            <a:r>
              <a:rPr lang="en-US" sz="2400" b="1" dirty="0"/>
              <a:t>data:  </a:t>
            </a:r>
            <a:r>
              <a:rPr lang="en-US" sz="2400" dirty="0"/>
              <a:t> what contract function to call &amp; arguments</a:t>
            </a:r>
          </a:p>
          <a:p>
            <a:pPr marL="0" indent="0">
              <a:spcBef>
                <a:spcPts val="1176"/>
              </a:spcBef>
              <a:buNone/>
            </a:pPr>
            <a:r>
              <a:rPr lang="en-US" sz="2400" dirty="0"/>
              <a:t>			if  To = 0:   create new contract   </a:t>
            </a:r>
            <a:r>
              <a:rPr lang="en-US" sz="2400" b="1" dirty="0"/>
              <a:t>code = (</a:t>
            </a:r>
            <a:r>
              <a:rPr lang="en-US" sz="2400" b="1" dirty="0" err="1"/>
              <a:t>init</a:t>
            </a:r>
            <a:r>
              <a:rPr lang="en-US" sz="2400" b="1" dirty="0"/>
              <a:t>, body)</a:t>
            </a:r>
          </a:p>
          <a:p>
            <a:pPr>
              <a:spcBef>
                <a:spcPts val="1176"/>
              </a:spcBef>
            </a:pPr>
            <a:r>
              <a:rPr lang="en-US" sz="2400" b="1" dirty="0"/>
              <a:t>[signature]:</a:t>
            </a:r>
            <a:r>
              <a:rPr lang="en-US" sz="2400" dirty="0"/>
              <a:t>  if Tx initiated by an owned account</a:t>
            </a:r>
          </a:p>
        </p:txBody>
      </p:sp>
    </p:spTree>
    <p:extLst>
      <p:ext uri="{BB962C8B-B14F-4D97-AF65-F5344CB8AC3E}">
        <p14:creationId xmlns:p14="http://schemas.microsoft.com/office/powerpoint/2010/main" val="1024410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1"/>
          <p:cNvSpPr txBox="1">
            <a:spLocks noGrp="1"/>
          </p:cNvSpPr>
          <p:nvPr>
            <p:ph type="title"/>
          </p:nvPr>
        </p:nvSpPr>
        <p:spPr>
          <a:xfrm>
            <a:off x="311700" y="126048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Event logs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63" name="Google Shape;163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Event logs are a cheap way of storing data that </a:t>
            </a:r>
            <a:b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does not need to be accessed by any contracts.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Events are stored in transaction receipts, rather than in storage.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21491942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2"/>
          <p:cNvSpPr txBox="1">
            <a:spLocks noGrp="1"/>
          </p:cNvSpPr>
          <p:nvPr>
            <p:ph type="title"/>
          </p:nvPr>
        </p:nvSpPr>
        <p:spPr>
          <a:xfrm>
            <a:off x="311700" y="179211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Security considerations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69" name="Google Shape;169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Are we checking math calculations for overflows and underflows?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What assertions should be made about function inputs, return values, and contract state?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Who is allowed to call each function?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Are we making any assumptions about the functionality of external contracts that are being called?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10629649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0C4C4B77-0311-B043-BBF9-B1586CF6DC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8730EE4-F67B-BA4C-932E-83A2F9B13F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Re-</a:t>
            </a:r>
            <a:r>
              <a:rPr lang="en-US" dirty="0" err="1"/>
              <a:t>entrency</a:t>
            </a:r>
            <a:r>
              <a:rPr lang="en-US" dirty="0"/>
              <a:t> bugs</a:t>
            </a:r>
          </a:p>
        </p:txBody>
      </p:sp>
    </p:spTree>
    <p:extLst>
      <p:ext uri="{BB962C8B-B14F-4D97-AF65-F5344CB8AC3E}">
        <p14:creationId xmlns:p14="http://schemas.microsoft.com/office/powerpoint/2010/main" val="22545744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DA0A2-0955-2743-B225-B5C2E5A9ED6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3403" y="137558"/>
            <a:ext cx="8516679" cy="500594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contract Bank{</a:t>
            </a:r>
          </a:p>
          <a:p>
            <a:pPr marL="0" indent="0">
              <a:spcBef>
                <a:spcPts val="1536"/>
              </a:spcBef>
              <a:buNone/>
            </a:pPr>
            <a:r>
              <a:rPr lang="en-US" sz="2000" dirty="0"/>
              <a:t>   mapping(address=&gt;</a:t>
            </a:r>
            <a:r>
              <a:rPr lang="en-US" sz="2000" dirty="0" err="1"/>
              <a:t>uint</a:t>
            </a:r>
            <a:r>
              <a:rPr lang="en-US" sz="2000" dirty="0"/>
              <a:t>) </a:t>
            </a:r>
            <a:r>
              <a:rPr lang="en-US" sz="2000" dirty="0" err="1"/>
              <a:t>userBalances</a:t>
            </a:r>
            <a:r>
              <a:rPr lang="en-US" sz="2000" dirty="0"/>
              <a:t>;</a:t>
            </a:r>
          </a:p>
          <a:p>
            <a:pPr marL="0" indent="0">
              <a:spcBef>
                <a:spcPts val="1536"/>
              </a:spcBef>
              <a:buNone/>
            </a:pPr>
            <a:r>
              <a:rPr lang="en-US" sz="2000" dirty="0"/>
              <a:t>   </a:t>
            </a:r>
            <a:r>
              <a:rPr lang="en-US" sz="2000" b="1" dirty="0"/>
              <a:t>function </a:t>
            </a:r>
            <a:r>
              <a:rPr lang="en-US" sz="2000" b="1" dirty="0" err="1"/>
              <a:t>getUserBalance</a:t>
            </a:r>
            <a:r>
              <a:rPr lang="en-US" sz="2000" dirty="0"/>
              <a:t>(address user) constant public returns(</a:t>
            </a:r>
            <a:r>
              <a:rPr lang="en-US" sz="2000" dirty="0" err="1"/>
              <a:t>uint</a:t>
            </a:r>
            <a:r>
              <a:rPr lang="en-US" sz="2000" dirty="0"/>
              <a:t>) {</a:t>
            </a:r>
          </a:p>
          <a:p>
            <a:pPr marL="0" indent="0">
              <a:buNone/>
            </a:pPr>
            <a:r>
              <a:rPr lang="en-US" sz="2000" dirty="0"/>
              <a:t>       return </a:t>
            </a:r>
            <a:r>
              <a:rPr lang="en-US" sz="2000" dirty="0" err="1"/>
              <a:t>userBalances</a:t>
            </a:r>
            <a:r>
              <a:rPr lang="en-US" sz="2000" dirty="0"/>
              <a:t>[user];      }</a:t>
            </a:r>
          </a:p>
          <a:p>
            <a:pPr marL="0" indent="0">
              <a:spcBef>
                <a:spcPts val="1536"/>
              </a:spcBef>
              <a:buNone/>
            </a:pPr>
            <a:r>
              <a:rPr lang="en-US" sz="2000" dirty="0"/>
              <a:t>   </a:t>
            </a:r>
            <a:r>
              <a:rPr lang="en-US" sz="2000" b="1" dirty="0"/>
              <a:t>function </a:t>
            </a:r>
            <a:r>
              <a:rPr lang="en-US" sz="2000" b="1" dirty="0" err="1"/>
              <a:t>addToBalance</a:t>
            </a:r>
            <a:r>
              <a:rPr lang="en-US" sz="2000" dirty="0"/>
              <a:t>() public payable {</a:t>
            </a:r>
          </a:p>
          <a:p>
            <a:pPr marL="0" indent="0">
              <a:buNone/>
            </a:pPr>
            <a:r>
              <a:rPr lang="en-US" sz="2000" dirty="0"/>
              <a:t>       </a:t>
            </a:r>
            <a:r>
              <a:rPr lang="en-US" sz="2000" dirty="0" err="1"/>
              <a:t>userBalances</a:t>
            </a:r>
            <a:r>
              <a:rPr lang="en-US" sz="2000" dirty="0"/>
              <a:t>[</a:t>
            </a:r>
            <a:r>
              <a:rPr lang="en-US" sz="2000" dirty="0" err="1"/>
              <a:t>msg.sender</a:t>
            </a:r>
            <a:r>
              <a:rPr lang="en-US" sz="2000" dirty="0"/>
              <a:t>] = </a:t>
            </a:r>
            <a:r>
              <a:rPr lang="en-US" sz="2000" dirty="0" err="1"/>
              <a:t>userBalances</a:t>
            </a:r>
            <a:r>
              <a:rPr lang="en-US" sz="2000" dirty="0"/>
              <a:t>[</a:t>
            </a:r>
            <a:r>
              <a:rPr lang="en-US" sz="2000" dirty="0" err="1"/>
              <a:t>msg.sender</a:t>
            </a:r>
            <a:r>
              <a:rPr lang="en-US" sz="2000" dirty="0"/>
              <a:t>] + </a:t>
            </a:r>
            <a:r>
              <a:rPr lang="en-US" sz="2000" dirty="0" err="1"/>
              <a:t>msg.value</a:t>
            </a:r>
            <a:r>
              <a:rPr lang="en-US" sz="2000" dirty="0"/>
              <a:t>;    }</a:t>
            </a:r>
          </a:p>
          <a:p>
            <a:pPr marL="0" indent="0">
              <a:spcBef>
                <a:spcPts val="1824"/>
              </a:spcBef>
              <a:buNone/>
            </a:pPr>
            <a:r>
              <a:rPr lang="en-US" sz="2000" dirty="0"/>
              <a:t>   // user withdraws funds</a:t>
            </a:r>
          </a:p>
          <a:p>
            <a:pPr marL="0" indent="0">
              <a:spcBef>
                <a:spcPts val="336"/>
              </a:spcBef>
              <a:buNone/>
            </a:pPr>
            <a:r>
              <a:rPr lang="en-US" sz="2000" dirty="0"/>
              <a:t>   </a:t>
            </a:r>
            <a:r>
              <a:rPr lang="en-US" sz="2000" b="1" dirty="0"/>
              <a:t>function </a:t>
            </a:r>
            <a:r>
              <a:rPr lang="en-US" sz="2000" b="1" dirty="0" err="1"/>
              <a:t>withdrawBalance</a:t>
            </a:r>
            <a:r>
              <a:rPr lang="en-US" sz="2000" dirty="0"/>
              <a:t>() public {</a:t>
            </a:r>
          </a:p>
          <a:p>
            <a:pPr marL="0" indent="0">
              <a:buNone/>
            </a:pPr>
            <a:r>
              <a:rPr lang="en-US" sz="2000" dirty="0"/>
              <a:t>       </a:t>
            </a:r>
            <a:r>
              <a:rPr lang="en-US" sz="2000" dirty="0" err="1"/>
              <a:t>uint</a:t>
            </a:r>
            <a:r>
              <a:rPr lang="en-US" sz="2000" dirty="0"/>
              <a:t> </a:t>
            </a:r>
            <a:r>
              <a:rPr lang="en-US" sz="2000" dirty="0" err="1"/>
              <a:t>amountToWithdraw</a:t>
            </a:r>
            <a:r>
              <a:rPr lang="en-US" sz="2000" dirty="0"/>
              <a:t> = </a:t>
            </a:r>
            <a:r>
              <a:rPr lang="en-US" sz="2000" dirty="0" err="1"/>
              <a:t>userBalances</a:t>
            </a:r>
            <a:r>
              <a:rPr lang="en-US" sz="2000" dirty="0"/>
              <a:t>[</a:t>
            </a:r>
            <a:r>
              <a:rPr lang="en-US" sz="2000" dirty="0" err="1"/>
              <a:t>msg.sender</a:t>
            </a:r>
            <a:r>
              <a:rPr lang="en-US" sz="2000" dirty="0"/>
              <a:t>];</a:t>
            </a:r>
            <a:br>
              <a:rPr lang="en-US" sz="2000" dirty="0"/>
            </a:br>
            <a:endParaRPr lang="en-US" sz="2000" dirty="0"/>
          </a:p>
          <a:p>
            <a:pPr marL="0" indent="0">
              <a:buNone/>
            </a:pPr>
            <a:r>
              <a:rPr lang="en-US" sz="2000" dirty="0"/>
              <a:t>       // send funds to caller ... vulnerable!</a:t>
            </a:r>
          </a:p>
          <a:p>
            <a:pPr marL="0" indent="0">
              <a:buNone/>
            </a:pPr>
            <a:r>
              <a:rPr lang="en-US" sz="2000" dirty="0"/>
              <a:t>       if (</a:t>
            </a:r>
            <a:r>
              <a:rPr lang="en-US" sz="2000" b="1" dirty="0" err="1"/>
              <a:t>msg.sender.call</a:t>
            </a:r>
            <a:r>
              <a:rPr lang="en-US" sz="2000" b="1" dirty="0"/>
              <a:t>().value(</a:t>
            </a:r>
            <a:r>
              <a:rPr lang="en-US" sz="2000" b="1" dirty="0" err="1"/>
              <a:t>amountToWithdraw</a:t>
            </a:r>
            <a:r>
              <a:rPr lang="en-US" sz="2000" b="1" dirty="0"/>
              <a:t>)</a:t>
            </a:r>
            <a:r>
              <a:rPr lang="en-US" sz="2000" dirty="0"/>
              <a:t> == false) {  throw;  }</a:t>
            </a:r>
          </a:p>
          <a:p>
            <a:pPr marL="0" indent="0">
              <a:buNone/>
            </a:pPr>
            <a:r>
              <a:rPr lang="en-US" sz="2000" dirty="0"/>
              <a:t>       </a:t>
            </a:r>
            <a:r>
              <a:rPr lang="en-US" sz="2000" dirty="0" err="1"/>
              <a:t>userBalances</a:t>
            </a:r>
            <a:r>
              <a:rPr lang="en-US" sz="2000" dirty="0"/>
              <a:t>[</a:t>
            </a:r>
            <a:r>
              <a:rPr lang="en-US" sz="2000" dirty="0" err="1"/>
              <a:t>msg.sender</a:t>
            </a:r>
            <a:r>
              <a:rPr lang="en-US" sz="2000" dirty="0"/>
              <a:t>] = 0;</a:t>
            </a:r>
          </a:p>
          <a:p>
            <a:pPr marL="0" indent="0">
              <a:buNone/>
            </a:pPr>
            <a:r>
              <a:rPr lang="en-US" sz="2000" dirty="0"/>
              <a:t>}  }</a:t>
            </a:r>
          </a:p>
        </p:txBody>
      </p:sp>
    </p:spTree>
    <p:extLst>
      <p:ext uri="{BB962C8B-B14F-4D97-AF65-F5344CB8AC3E}">
        <p14:creationId xmlns:p14="http://schemas.microsoft.com/office/powerpoint/2010/main" val="3412718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694E69-48C6-7F41-8BF2-CD291269C7A9}"/>
              </a:ext>
            </a:extLst>
          </p:cNvPr>
          <p:cNvSpPr txBox="1"/>
          <p:nvPr/>
        </p:nvSpPr>
        <p:spPr>
          <a:xfrm>
            <a:off x="175433" y="95960"/>
            <a:ext cx="887287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contract Attacker {</a:t>
            </a:r>
          </a:p>
          <a:p>
            <a:r>
              <a:rPr lang="en-US" sz="2000" dirty="0">
                <a:latin typeface="+mn-lt"/>
              </a:rPr>
              <a:t>   </a:t>
            </a:r>
            <a:r>
              <a:rPr lang="en-US" sz="2000" dirty="0" err="1">
                <a:latin typeface="+mn-lt"/>
              </a:rPr>
              <a:t>uint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numIterations</a:t>
            </a:r>
            <a:r>
              <a:rPr lang="en-US" sz="2000" dirty="0">
                <a:latin typeface="+mn-lt"/>
              </a:rPr>
              <a:t>;</a:t>
            </a:r>
          </a:p>
          <a:p>
            <a:r>
              <a:rPr lang="en-US" sz="2000" dirty="0">
                <a:latin typeface="+mn-lt"/>
              </a:rPr>
              <a:t>   Bank bank;</a:t>
            </a:r>
          </a:p>
          <a:p>
            <a:pPr>
              <a:spcBef>
                <a:spcPts val="1200"/>
              </a:spcBef>
            </a:pPr>
            <a:r>
              <a:rPr lang="en-US" sz="2000" dirty="0">
                <a:latin typeface="+mn-lt"/>
              </a:rPr>
              <a:t>   </a:t>
            </a:r>
            <a:r>
              <a:rPr lang="en-US" sz="2000" b="1" dirty="0">
                <a:latin typeface="+mn-lt"/>
              </a:rPr>
              <a:t>function Attacker</a:t>
            </a:r>
            <a:r>
              <a:rPr lang="en-US" sz="2000" dirty="0">
                <a:latin typeface="+mn-lt"/>
              </a:rPr>
              <a:t>(address _</a:t>
            </a:r>
            <a:r>
              <a:rPr lang="en-US" sz="2000" dirty="0" err="1">
                <a:latin typeface="+mn-lt"/>
              </a:rPr>
              <a:t>bankAddress</a:t>
            </a:r>
            <a:r>
              <a:rPr lang="en-US" sz="2000" dirty="0">
                <a:latin typeface="+mn-lt"/>
              </a:rPr>
              <a:t>) {     // constructor</a:t>
            </a:r>
          </a:p>
          <a:p>
            <a:r>
              <a:rPr lang="en-US" sz="2000" dirty="0">
                <a:latin typeface="+mn-lt"/>
              </a:rPr>
              <a:t>       	bank = Bank(_</a:t>
            </a:r>
            <a:r>
              <a:rPr lang="en-US" sz="2000" dirty="0" err="1">
                <a:latin typeface="+mn-lt"/>
              </a:rPr>
              <a:t>bankAddress</a:t>
            </a:r>
            <a:r>
              <a:rPr lang="en-US" sz="2000" dirty="0">
                <a:latin typeface="+mn-lt"/>
              </a:rPr>
              <a:t>);</a:t>
            </a:r>
          </a:p>
          <a:p>
            <a:r>
              <a:rPr lang="en-US" sz="2000" dirty="0">
                <a:latin typeface="+mn-lt"/>
              </a:rPr>
              <a:t>       	</a:t>
            </a:r>
            <a:r>
              <a:rPr lang="en-US" sz="2000" dirty="0" err="1">
                <a:latin typeface="+mn-lt"/>
              </a:rPr>
              <a:t>numIterations</a:t>
            </a:r>
            <a:r>
              <a:rPr lang="en-US" sz="2000" dirty="0">
                <a:latin typeface="+mn-lt"/>
              </a:rPr>
              <a:t> = 10;</a:t>
            </a:r>
          </a:p>
          <a:p>
            <a:r>
              <a:rPr lang="en-US" sz="2000" dirty="0">
                <a:latin typeface="+mn-lt"/>
              </a:rPr>
              <a:t>       	if (</a:t>
            </a:r>
            <a:r>
              <a:rPr lang="en-US" sz="2000" dirty="0" err="1">
                <a:latin typeface="+mn-lt"/>
              </a:rPr>
              <a:t>bank.value</a:t>
            </a:r>
            <a:r>
              <a:rPr lang="en-US" sz="2000" dirty="0">
                <a:latin typeface="+mn-lt"/>
              </a:rPr>
              <a:t>(75).</a:t>
            </a:r>
            <a:r>
              <a:rPr lang="en-US" sz="2000" dirty="0" err="1">
                <a:latin typeface="+mn-lt"/>
              </a:rPr>
              <a:t>addToBalance</a:t>
            </a:r>
            <a:r>
              <a:rPr lang="en-US" sz="2000" dirty="0">
                <a:latin typeface="+mn-lt"/>
              </a:rPr>
              <a:t>() == false)     {   throw;   }      // Deposit 75 Wei</a:t>
            </a:r>
          </a:p>
          <a:p>
            <a:r>
              <a:rPr lang="en-US" sz="2000" dirty="0">
                <a:latin typeface="+mn-lt"/>
              </a:rPr>
              <a:t>       	if (</a:t>
            </a:r>
            <a:r>
              <a:rPr lang="en-US" sz="2000" dirty="0" err="1">
                <a:latin typeface="+mn-lt"/>
              </a:rPr>
              <a:t>bank.withdrawBalance</a:t>
            </a:r>
            <a:r>
              <a:rPr lang="en-US" sz="2000" dirty="0">
                <a:latin typeface="+mn-lt"/>
              </a:rPr>
              <a:t>() == false)     { throw; }                      // Trigger attack</a:t>
            </a:r>
          </a:p>
          <a:p>
            <a:r>
              <a:rPr lang="en-US" sz="2000" dirty="0">
                <a:latin typeface="+mn-lt"/>
              </a:rPr>
              <a:t>   }   }</a:t>
            </a:r>
          </a:p>
          <a:p>
            <a:r>
              <a:rPr lang="en-US" sz="2000" dirty="0">
                <a:latin typeface="+mn-lt"/>
              </a:rPr>
              <a:t>  </a:t>
            </a:r>
          </a:p>
          <a:p>
            <a:r>
              <a:rPr lang="en-US" sz="2000" dirty="0">
                <a:latin typeface="+mn-lt"/>
              </a:rPr>
              <a:t>   </a:t>
            </a:r>
            <a:r>
              <a:rPr lang="en-US" sz="2000" b="1" dirty="0">
                <a:latin typeface="+mn-lt"/>
              </a:rPr>
              <a:t>function ()</a:t>
            </a:r>
            <a:r>
              <a:rPr lang="en-US" sz="2000" dirty="0">
                <a:latin typeface="+mn-lt"/>
              </a:rPr>
              <a:t> {	// the fallback function</a:t>
            </a:r>
          </a:p>
          <a:p>
            <a:r>
              <a:rPr lang="en-US" sz="2000" dirty="0">
                <a:latin typeface="+mn-lt"/>
              </a:rPr>
              <a:t>       if (</a:t>
            </a:r>
            <a:r>
              <a:rPr lang="en-US" sz="2000" dirty="0" err="1">
                <a:latin typeface="+mn-lt"/>
              </a:rPr>
              <a:t>numIterations</a:t>
            </a:r>
            <a:r>
              <a:rPr lang="en-US" sz="2000" dirty="0">
                <a:latin typeface="+mn-lt"/>
              </a:rPr>
              <a:t> &gt; 0) {</a:t>
            </a:r>
          </a:p>
          <a:p>
            <a:r>
              <a:rPr lang="en-US" sz="2000" dirty="0">
                <a:latin typeface="+mn-lt"/>
              </a:rPr>
              <a:t>           	</a:t>
            </a:r>
            <a:r>
              <a:rPr lang="en-US" sz="2000" dirty="0" err="1">
                <a:latin typeface="+mn-lt"/>
              </a:rPr>
              <a:t>numIterations</a:t>
            </a:r>
            <a:r>
              <a:rPr lang="en-US" sz="2000" dirty="0">
                <a:latin typeface="+mn-lt"/>
              </a:rPr>
              <a:t> --;   // make sure Tx does not run out of gas</a:t>
            </a:r>
          </a:p>
          <a:p>
            <a:r>
              <a:rPr lang="en-US" sz="2000" dirty="0">
                <a:latin typeface="+mn-lt"/>
              </a:rPr>
              <a:t>           	if (</a:t>
            </a:r>
            <a:r>
              <a:rPr lang="en-US" sz="2000" dirty="0" err="1">
                <a:latin typeface="+mn-lt"/>
              </a:rPr>
              <a:t>bank.withdrawBalance</a:t>
            </a:r>
            <a:r>
              <a:rPr lang="en-US" sz="2000" dirty="0">
                <a:latin typeface="+mn-lt"/>
              </a:rPr>
              <a:t>() == false) {  throw;  }</a:t>
            </a:r>
          </a:p>
          <a:p>
            <a:r>
              <a:rPr lang="en-US" sz="2000" dirty="0">
                <a:latin typeface="+mn-lt"/>
              </a:rPr>
              <a:t>}  }  }  }      </a:t>
            </a:r>
          </a:p>
        </p:txBody>
      </p:sp>
    </p:spTree>
    <p:extLst>
      <p:ext uri="{BB962C8B-B14F-4D97-AF65-F5344CB8AC3E}">
        <p14:creationId xmlns:p14="http://schemas.microsoft.com/office/powerpoint/2010/main" val="1447991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98158-93F4-AE4A-9A56-8678AE383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is this an attack?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99A93-FC47-4B4A-B031-D05ABB0AE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Both"/>
            </a:pPr>
            <a:r>
              <a:rPr lang="en-US" sz="2400" dirty="0"/>
              <a:t>Attacker ⇾ </a:t>
            </a:r>
            <a:r>
              <a:rPr lang="en-US" sz="2400" dirty="0" err="1"/>
              <a:t>Bank.addToBalance</a:t>
            </a:r>
            <a:r>
              <a:rPr lang="en-US" sz="2400" dirty="0"/>
              <a:t>(75)</a:t>
            </a:r>
          </a:p>
          <a:p>
            <a:pPr marL="457200" indent="-457200">
              <a:buAutoNum type="arabicParenBoth"/>
            </a:pPr>
            <a:endParaRPr lang="en-US" sz="2400" dirty="0"/>
          </a:p>
          <a:p>
            <a:pPr marL="457200" indent="-457200">
              <a:buAutoNum type="arabicParenBoth"/>
            </a:pPr>
            <a:r>
              <a:rPr lang="en-US" sz="2400" dirty="0"/>
              <a:t>Attacker ⇾ </a:t>
            </a:r>
            <a:r>
              <a:rPr lang="en-US" sz="2400" dirty="0" err="1"/>
              <a:t>Bank.withdrawBalance</a:t>
            </a:r>
            <a:r>
              <a:rPr lang="en-US" sz="2400" dirty="0"/>
              <a:t> ⇾</a:t>
            </a:r>
          </a:p>
          <a:p>
            <a:pPr marL="0" indent="0">
              <a:buNone/>
            </a:pPr>
            <a:r>
              <a:rPr lang="en-US" sz="2400" dirty="0"/>
              <a:t>				</a:t>
            </a:r>
            <a:r>
              <a:rPr lang="en-US" sz="2400" dirty="0" err="1"/>
              <a:t>Attacker.fallback</a:t>
            </a:r>
            <a:r>
              <a:rPr lang="en-US" sz="2400" dirty="0"/>
              <a:t> ⇾ </a:t>
            </a:r>
            <a:r>
              <a:rPr lang="en-US" sz="2400" dirty="0" err="1"/>
              <a:t>Bank.withdrawBalance</a:t>
            </a:r>
            <a:r>
              <a:rPr lang="en-US" sz="2400" dirty="0"/>
              <a:t> ⇾</a:t>
            </a:r>
          </a:p>
          <a:p>
            <a:pPr marL="0" indent="0">
              <a:buNone/>
            </a:pPr>
            <a:r>
              <a:rPr lang="en-US" sz="2400" dirty="0"/>
              <a:t>				</a:t>
            </a:r>
            <a:r>
              <a:rPr lang="en-US" sz="2400" dirty="0" err="1"/>
              <a:t>Attacker.fallback</a:t>
            </a:r>
            <a:r>
              <a:rPr lang="en-US" sz="2400" dirty="0"/>
              <a:t> ⇾ </a:t>
            </a:r>
            <a:r>
              <a:rPr lang="en-US" sz="2400" dirty="0" err="1"/>
              <a:t>Bank.withdrawBalance</a:t>
            </a:r>
            <a:r>
              <a:rPr lang="en-US" sz="2400" dirty="0"/>
              <a:t> ⇾  …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withdraw  75 Wei  at each recursive step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86326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58AA1-D800-5644-A380-59EE8B72E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fix?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3EE1D-2B90-2145-8770-AE4312B2B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336"/>
              </a:spcBef>
              <a:buNone/>
            </a:pPr>
            <a:r>
              <a:rPr lang="en-US" sz="2000" dirty="0"/>
              <a:t>   </a:t>
            </a:r>
            <a:r>
              <a:rPr lang="en-US" sz="2000" b="1" dirty="0"/>
              <a:t>function </a:t>
            </a:r>
            <a:r>
              <a:rPr lang="en-US" sz="2000" b="1" dirty="0" err="1"/>
              <a:t>withdrawBalance</a:t>
            </a:r>
            <a:r>
              <a:rPr lang="en-US" sz="2000" dirty="0"/>
              <a:t>() public {</a:t>
            </a:r>
          </a:p>
          <a:p>
            <a:pPr marL="0" indent="0">
              <a:buNone/>
            </a:pPr>
            <a:r>
              <a:rPr lang="en-US" sz="2000" dirty="0"/>
              <a:t>       </a:t>
            </a:r>
            <a:r>
              <a:rPr lang="en-US" sz="2000" dirty="0" err="1"/>
              <a:t>uint</a:t>
            </a:r>
            <a:r>
              <a:rPr lang="en-US" sz="2000" dirty="0"/>
              <a:t> </a:t>
            </a:r>
            <a:r>
              <a:rPr lang="en-US" sz="2000" dirty="0" err="1"/>
              <a:t>amountToWithdraw</a:t>
            </a:r>
            <a:r>
              <a:rPr lang="en-US" sz="2000" dirty="0"/>
              <a:t> = </a:t>
            </a:r>
            <a:r>
              <a:rPr lang="en-US" sz="2000" dirty="0" err="1"/>
              <a:t>userBalances</a:t>
            </a:r>
            <a:r>
              <a:rPr lang="en-US" sz="2000" dirty="0"/>
              <a:t>[</a:t>
            </a:r>
            <a:r>
              <a:rPr lang="en-US" sz="2000" dirty="0" err="1"/>
              <a:t>msg.sender</a:t>
            </a:r>
            <a:r>
              <a:rPr lang="en-US" sz="2000" dirty="0"/>
              <a:t>];</a:t>
            </a:r>
            <a:br>
              <a:rPr lang="en-US" sz="2000" dirty="0"/>
            </a:b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/>
              <a:t>       </a:t>
            </a:r>
            <a:r>
              <a:rPr lang="en-US" sz="2000" dirty="0" err="1"/>
              <a:t>userBalances</a:t>
            </a:r>
            <a:r>
              <a:rPr lang="en-US" sz="2000" dirty="0"/>
              <a:t>[</a:t>
            </a:r>
            <a:r>
              <a:rPr lang="en-US" sz="2000" dirty="0" err="1"/>
              <a:t>msg.sender</a:t>
            </a:r>
            <a:r>
              <a:rPr lang="en-US" sz="2000" dirty="0"/>
              <a:t>] = 0;</a:t>
            </a:r>
          </a:p>
          <a:p>
            <a:pPr marL="0" indent="0">
              <a:buNone/>
            </a:pPr>
            <a:r>
              <a:rPr lang="en-US" sz="2000" dirty="0"/>
              <a:t>       if (</a:t>
            </a:r>
            <a:r>
              <a:rPr lang="en-US" sz="2000" b="1" dirty="0" err="1"/>
              <a:t>msg.sender.call.value</a:t>
            </a:r>
            <a:r>
              <a:rPr lang="en-US" sz="2000" b="1" dirty="0"/>
              <a:t>(</a:t>
            </a:r>
            <a:r>
              <a:rPr lang="en-US" sz="2000" b="1" dirty="0" err="1"/>
              <a:t>amountToWithdraw</a:t>
            </a:r>
            <a:r>
              <a:rPr lang="en-US" sz="2000" b="1" dirty="0"/>
              <a:t>)</a:t>
            </a:r>
            <a:r>
              <a:rPr lang="en-US" sz="2000" dirty="0"/>
              <a:t>() == false) {  </a:t>
            </a:r>
          </a:p>
          <a:p>
            <a:pPr marL="0" indent="0">
              <a:buNone/>
            </a:pPr>
            <a:r>
              <a:rPr lang="en-US" sz="2000" dirty="0"/>
              <a:t>		 </a:t>
            </a:r>
            <a:r>
              <a:rPr lang="en-US" sz="2000" dirty="0" err="1"/>
              <a:t>userBalances</a:t>
            </a:r>
            <a:r>
              <a:rPr lang="en-US" sz="2000" dirty="0"/>
              <a:t>[</a:t>
            </a:r>
            <a:r>
              <a:rPr lang="en-US" sz="2000" dirty="0" err="1"/>
              <a:t>msg.sender</a:t>
            </a:r>
            <a:r>
              <a:rPr lang="en-US" sz="2000" dirty="0"/>
              <a:t>] = </a:t>
            </a:r>
            <a:r>
              <a:rPr lang="en-US" sz="2000" dirty="0" err="1"/>
              <a:t>amountToWithdraw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/>
              <a:t>		throw;  </a:t>
            </a:r>
          </a:p>
          <a:p>
            <a:pPr marL="0" indent="0">
              <a:buNone/>
            </a:pPr>
            <a:r>
              <a:rPr lang="en-US" sz="2000" dirty="0"/>
              <a:t>	}</a:t>
            </a:r>
          </a:p>
          <a:p>
            <a:pPr marL="0" indent="0">
              <a:buNone/>
            </a:pPr>
            <a:r>
              <a:rPr lang="en-US" sz="2000" dirty="0"/>
              <a:t>   }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602595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8172AE5B-21CD-D548-AD72-3757124A6A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7051" y="3333498"/>
            <a:ext cx="7150395" cy="131445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Next lecture:   crypto economics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66383B-610F-F040-85AB-9E762F54A5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END  OF  LECTURE</a:t>
            </a:r>
          </a:p>
        </p:txBody>
      </p:sp>
    </p:spTree>
    <p:extLst>
      <p:ext uri="{BB962C8B-B14F-4D97-AF65-F5344CB8AC3E}">
        <p14:creationId xmlns:p14="http://schemas.microsoft.com/office/powerpoint/2010/main" val="3254778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5A3A-026D-9C43-BE8B-2E6A761F1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Recap:  Blocks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4654B-7FB5-314E-94B3-80168B108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00151"/>
            <a:ext cx="8474149" cy="38184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Miners collect Tx from users: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⇒  run them sequentially on current world state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⇒  new block contains updated world state</a:t>
            </a:r>
            <a:br>
              <a:rPr lang="en-US" sz="2400" dirty="0"/>
            </a:br>
            <a:r>
              <a:rPr lang="en-US" sz="2400" dirty="0"/>
              <a:t>					  and Tx list and log </a:t>
            </a:r>
            <a:r>
              <a:rPr lang="en-US" sz="2400" dirty="0" err="1"/>
              <a:t>msgs</a:t>
            </a:r>
            <a:r>
              <a:rPr lang="en-US" sz="2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81392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C307E-8A75-744D-AAB3-27B13B6BD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Ethereum blockchain: abstractly</a:t>
            </a: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EF6B3101-4F91-784D-AB9F-63A9F3BE1131}"/>
              </a:ext>
            </a:extLst>
          </p:cNvPr>
          <p:cNvGrpSpPr/>
          <p:nvPr/>
        </p:nvGrpSpPr>
        <p:grpSpPr>
          <a:xfrm>
            <a:off x="8024042" y="1326037"/>
            <a:ext cx="986194" cy="1025778"/>
            <a:chOff x="8109105" y="1326037"/>
            <a:chExt cx="986194" cy="1025778"/>
          </a:xfrm>
        </p:grpSpPr>
        <p:sp>
          <p:nvSpPr>
            <p:cNvPr id="83" name="Right Brace 82">
              <a:extLst>
                <a:ext uri="{FF2B5EF4-FFF2-40B4-BE49-F238E27FC236}">
                  <a16:creationId xmlns:a16="http://schemas.microsoft.com/office/drawing/2014/main" id="{ECF43AA3-213C-7A44-AA18-0A3D83EF7CDE}"/>
                </a:ext>
              </a:extLst>
            </p:cNvPr>
            <p:cNvSpPr/>
            <p:nvPr/>
          </p:nvSpPr>
          <p:spPr>
            <a:xfrm>
              <a:off x="8109105" y="1326037"/>
              <a:ext cx="308956" cy="1025778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BCCCDAEA-1CE4-9044-9AF8-27909FEFDFC8}"/>
                </a:ext>
              </a:extLst>
            </p:cNvPr>
            <p:cNvCxnSpPr/>
            <p:nvPr/>
          </p:nvCxnSpPr>
          <p:spPr>
            <a:xfrm>
              <a:off x="8420984" y="1837472"/>
              <a:ext cx="34024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8F3DB399-D7BD-E646-AC4D-2A8A3A8B1DCD}"/>
                </a:ext>
              </a:extLst>
            </p:cNvPr>
            <p:cNvSpPr txBox="1"/>
            <p:nvPr/>
          </p:nvSpPr>
          <p:spPr>
            <a:xfrm>
              <a:off x="8697433" y="1522702"/>
              <a:ext cx="3978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dirty="0">
                  <a:latin typeface="+mn-lt"/>
                </a:rPr>
                <a:t>…</a:t>
              </a:r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E85EF8DA-7336-4449-A23C-9FE441F19B81}"/>
              </a:ext>
            </a:extLst>
          </p:cNvPr>
          <p:cNvGrpSpPr/>
          <p:nvPr/>
        </p:nvGrpSpPr>
        <p:grpSpPr>
          <a:xfrm>
            <a:off x="3451426" y="1284578"/>
            <a:ext cx="4877516" cy="3733323"/>
            <a:chOff x="3451426" y="1284578"/>
            <a:chExt cx="4877516" cy="3733323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5B6F8468-3136-5E4A-B633-165616FF3FFE}"/>
                </a:ext>
              </a:extLst>
            </p:cNvPr>
            <p:cNvGrpSpPr/>
            <p:nvPr/>
          </p:nvGrpSpPr>
          <p:grpSpPr>
            <a:xfrm>
              <a:off x="4816550" y="1284578"/>
              <a:ext cx="3512392" cy="3733323"/>
              <a:chOff x="425303" y="1360967"/>
              <a:chExt cx="3512392" cy="3733323"/>
            </a:xfrm>
          </p:grpSpPr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BFD0BDC0-2305-E14E-97F2-1653301D86EC}"/>
                  </a:ext>
                </a:extLst>
              </p:cNvPr>
              <p:cNvSpPr/>
              <p:nvPr/>
            </p:nvSpPr>
            <p:spPr>
              <a:xfrm>
                <a:off x="1307805" y="1360967"/>
                <a:ext cx="1329069" cy="2870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err="1">
                    <a:solidFill>
                      <a:schemeClr val="tx1"/>
                    </a:solidFill>
                  </a:rPr>
                  <a:t>prev</a:t>
                </a:r>
                <a:r>
                  <a:rPr lang="en-US" sz="2000" dirty="0">
                    <a:solidFill>
                      <a:schemeClr val="tx1"/>
                    </a:solidFill>
                  </a:rPr>
                  <a:t> hash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A1DF84C8-1B7A-1144-A317-B3F08F608159}"/>
                  </a:ext>
                </a:extLst>
              </p:cNvPr>
              <p:cNvSpPr/>
              <p:nvPr/>
            </p:nvSpPr>
            <p:spPr>
              <a:xfrm>
                <a:off x="1307805" y="1648047"/>
                <a:ext cx="1329069" cy="2870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105E54BF-3028-5441-AC13-89D794884A56}"/>
                  </a:ext>
                </a:extLst>
              </p:cNvPr>
              <p:cNvSpPr/>
              <p:nvPr/>
            </p:nvSpPr>
            <p:spPr>
              <a:xfrm>
                <a:off x="1307805" y="1940444"/>
                <a:ext cx="1329069" cy="2870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AFC3025D-FBD6-BC4B-86FB-E225D2CF83E6}"/>
                  </a:ext>
                </a:extLst>
              </p:cNvPr>
              <p:cNvSpPr/>
              <p:nvPr/>
            </p:nvSpPr>
            <p:spPr>
              <a:xfrm>
                <a:off x="1307804" y="2216892"/>
                <a:ext cx="1329069" cy="2870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Triangle 60">
                <a:extLst>
                  <a:ext uri="{FF2B5EF4-FFF2-40B4-BE49-F238E27FC236}">
                    <a16:creationId xmlns:a16="http://schemas.microsoft.com/office/drawing/2014/main" id="{6FF42BEE-FCF9-184A-8878-4E42F6DD9E0D}"/>
                  </a:ext>
                </a:extLst>
              </p:cNvPr>
              <p:cNvSpPr/>
              <p:nvPr/>
            </p:nvSpPr>
            <p:spPr>
              <a:xfrm>
                <a:off x="457200" y="3009014"/>
                <a:ext cx="946298" cy="1212112"/>
              </a:xfrm>
              <a:prstGeom prst="triangl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Triangle 61">
                <a:extLst>
                  <a:ext uri="{FF2B5EF4-FFF2-40B4-BE49-F238E27FC236}">
                    <a16:creationId xmlns:a16="http://schemas.microsoft.com/office/drawing/2014/main" id="{C380D326-24A6-EE44-9312-A95229FD94E0}"/>
                  </a:ext>
                </a:extLst>
              </p:cNvPr>
              <p:cNvSpPr/>
              <p:nvPr/>
            </p:nvSpPr>
            <p:spPr>
              <a:xfrm>
                <a:off x="1640959" y="3007430"/>
                <a:ext cx="946298" cy="1212112"/>
              </a:xfrm>
              <a:prstGeom prst="triangle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5B7463B7-9B01-AB4A-814F-51E0B3716515}"/>
                  </a:ext>
                </a:extLst>
              </p:cNvPr>
              <p:cNvSpPr txBox="1"/>
              <p:nvPr/>
            </p:nvSpPr>
            <p:spPr>
              <a:xfrm>
                <a:off x="425303" y="4257138"/>
                <a:ext cx="1056378" cy="837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2000" dirty="0">
                    <a:latin typeface="+mn-lt"/>
                  </a:rPr>
                  <a:t>updated</a:t>
                </a:r>
                <a:br>
                  <a:rPr lang="en-US" sz="2000" dirty="0">
                    <a:latin typeface="+mn-lt"/>
                  </a:rPr>
                </a:br>
                <a:r>
                  <a:rPr lang="en-US" sz="2000" dirty="0">
                    <a:latin typeface="+mn-lt"/>
                  </a:rPr>
                  <a:t>world</a:t>
                </a:r>
                <a:br>
                  <a:rPr lang="en-US" sz="2000" dirty="0">
                    <a:latin typeface="+mn-lt"/>
                  </a:rPr>
                </a:br>
                <a:r>
                  <a:rPr lang="en-US" sz="2000" dirty="0">
                    <a:latin typeface="+mn-lt"/>
                  </a:rPr>
                  <a:t>state</a:t>
                </a: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9A03C466-74F7-3049-80C6-A17854BAF5E1}"/>
                  </a:ext>
                </a:extLst>
              </p:cNvPr>
              <p:cNvSpPr txBox="1"/>
              <p:nvPr/>
            </p:nvSpPr>
            <p:spPr>
              <a:xfrm>
                <a:off x="1964637" y="4251661"/>
                <a:ext cx="409023" cy="3447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2000" dirty="0">
                    <a:latin typeface="+mn-lt"/>
                  </a:rPr>
                  <a:t>Tx</a:t>
                </a:r>
              </a:p>
            </p:txBody>
          </p:sp>
          <p:sp>
            <p:nvSpPr>
              <p:cNvPr id="65" name="Triangle 64">
                <a:extLst>
                  <a:ext uri="{FF2B5EF4-FFF2-40B4-BE49-F238E27FC236}">
                    <a16:creationId xmlns:a16="http://schemas.microsoft.com/office/drawing/2014/main" id="{A82C0E26-3117-9645-A77E-55B616CE99D7}"/>
                  </a:ext>
                </a:extLst>
              </p:cNvPr>
              <p:cNvSpPr/>
              <p:nvPr/>
            </p:nvSpPr>
            <p:spPr>
              <a:xfrm>
                <a:off x="2814084" y="3009014"/>
                <a:ext cx="946298" cy="1212112"/>
              </a:xfrm>
              <a:prstGeom prst="triangl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B62EEC81-24E6-4F4D-951C-CAFF27150223}"/>
                  </a:ext>
                </a:extLst>
              </p:cNvPr>
              <p:cNvSpPr txBox="1"/>
              <p:nvPr/>
            </p:nvSpPr>
            <p:spPr>
              <a:xfrm>
                <a:off x="2746856" y="4253245"/>
                <a:ext cx="1190839" cy="590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2000" dirty="0">
                    <a:latin typeface="+mn-lt"/>
                  </a:rPr>
                  <a:t>log</a:t>
                </a:r>
                <a:br>
                  <a:rPr lang="en-US" sz="2000" dirty="0">
                    <a:latin typeface="+mn-lt"/>
                  </a:rPr>
                </a:br>
                <a:r>
                  <a:rPr lang="en-US" sz="2000" dirty="0">
                    <a:latin typeface="+mn-lt"/>
                  </a:rPr>
                  <a:t>messages</a:t>
                </a: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B035A5DF-AAA3-AD42-B3E8-FDF63A5F2096}"/>
                  </a:ext>
                </a:extLst>
              </p:cNvPr>
              <p:cNvSpPr/>
              <p:nvPr/>
            </p:nvSpPr>
            <p:spPr>
              <a:xfrm>
                <a:off x="1805149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6AA6F78C-E928-AA4E-92BE-FCD9818AFD78}"/>
                  </a:ext>
                </a:extLst>
              </p:cNvPr>
              <p:cNvSpPr/>
              <p:nvPr/>
            </p:nvSpPr>
            <p:spPr>
              <a:xfrm>
                <a:off x="2037295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506D14B0-7C94-124F-881E-13764A1B377C}"/>
                  </a:ext>
                </a:extLst>
              </p:cNvPr>
              <p:cNvSpPr/>
              <p:nvPr/>
            </p:nvSpPr>
            <p:spPr>
              <a:xfrm>
                <a:off x="2269440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B29CCFEC-3811-9647-AD81-977FA040B9EE}"/>
                  </a:ext>
                </a:extLst>
              </p:cNvPr>
              <p:cNvSpPr/>
              <p:nvPr/>
            </p:nvSpPr>
            <p:spPr>
              <a:xfrm>
                <a:off x="2987135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D79435DB-27E2-E340-BF5E-11DB8BE39BB3}"/>
                  </a:ext>
                </a:extLst>
              </p:cNvPr>
              <p:cNvSpPr/>
              <p:nvPr/>
            </p:nvSpPr>
            <p:spPr>
              <a:xfrm>
                <a:off x="3219281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2EB1CFA0-6349-184C-8F02-C217F037D707}"/>
                  </a:ext>
                </a:extLst>
              </p:cNvPr>
              <p:cNvSpPr/>
              <p:nvPr/>
            </p:nvSpPr>
            <p:spPr>
              <a:xfrm>
                <a:off x="3451426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2C73D50E-8885-6D48-993F-FAF5E7C1A186}"/>
                  </a:ext>
                </a:extLst>
              </p:cNvPr>
              <p:cNvSpPr/>
              <p:nvPr/>
            </p:nvSpPr>
            <p:spPr>
              <a:xfrm>
                <a:off x="628479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6D68C1A6-235C-7C4B-A762-0917CEDB2038}"/>
                  </a:ext>
                </a:extLst>
              </p:cNvPr>
              <p:cNvSpPr/>
              <p:nvPr/>
            </p:nvSpPr>
            <p:spPr>
              <a:xfrm>
                <a:off x="860625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90BEDCD7-E7FE-A24E-8F92-22CBB810F7E9}"/>
                  </a:ext>
                </a:extLst>
              </p:cNvPr>
              <p:cNvSpPr/>
              <p:nvPr/>
            </p:nvSpPr>
            <p:spPr>
              <a:xfrm>
                <a:off x="1092770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8229237D-E913-8A45-B373-81B44EE6B46E}"/>
                  </a:ext>
                </a:extLst>
              </p:cNvPr>
              <p:cNvSpPr txBox="1"/>
              <p:nvPr/>
            </p:nvSpPr>
            <p:spPr>
              <a:xfrm>
                <a:off x="564603" y="3613486"/>
                <a:ext cx="77777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2000" dirty="0">
                    <a:latin typeface="+mn-lt"/>
                  </a:rPr>
                  <a:t>accts.</a:t>
                </a:r>
              </a:p>
            </p:txBody>
          </p:sp>
          <p:sp>
            <p:nvSpPr>
              <p:cNvPr id="78" name="Freeform 77">
                <a:extLst>
                  <a:ext uri="{FF2B5EF4-FFF2-40B4-BE49-F238E27FC236}">
                    <a16:creationId xmlns:a16="http://schemas.microsoft.com/office/drawing/2014/main" id="{997442E9-8B5C-A045-9038-39AF4963C1B4}"/>
                  </a:ext>
                </a:extLst>
              </p:cNvPr>
              <p:cNvSpPr/>
              <p:nvPr/>
            </p:nvSpPr>
            <p:spPr>
              <a:xfrm>
                <a:off x="880417" y="1807535"/>
                <a:ext cx="384857" cy="1169581"/>
              </a:xfrm>
              <a:custGeom>
                <a:avLst/>
                <a:gdLst>
                  <a:gd name="connsiteX0" fmla="*/ 55248 w 384857"/>
                  <a:gd name="connsiteY0" fmla="*/ 1169581 h 1169581"/>
                  <a:gd name="connsiteX1" fmla="*/ 2085 w 384857"/>
                  <a:gd name="connsiteY1" fmla="*/ 329609 h 1169581"/>
                  <a:gd name="connsiteX2" fmla="*/ 119043 w 384857"/>
                  <a:gd name="connsiteY2" fmla="*/ 74428 h 1169581"/>
                  <a:gd name="connsiteX3" fmla="*/ 384857 w 384857"/>
                  <a:gd name="connsiteY3" fmla="*/ 0 h 11695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4857" h="1169581">
                    <a:moveTo>
                      <a:pt x="55248" y="1169581"/>
                    </a:moveTo>
                    <a:cubicBezTo>
                      <a:pt x="23350" y="840857"/>
                      <a:pt x="-8547" y="512134"/>
                      <a:pt x="2085" y="329609"/>
                    </a:cubicBezTo>
                    <a:cubicBezTo>
                      <a:pt x="12717" y="147084"/>
                      <a:pt x="55248" y="129363"/>
                      <a:pt x="119043" y="74428"/>
                    </a:cubicBezTo>
                    <a:cubicBezTo>
                      <a:pt x="182838" y="19493"/>
                      <a:pt x="283847" y="9746"/>
                      <a:pt x="384857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Freeform 78">
                <a:extLst>
                  <a:ext uri="{FF2B5EF4-FFF2-40B4-BE49-F238E27FC236}">
                    <a16:creationId xmlns:a16="http://schemas.microsoft.com/office/drawing/2014/main" id="{91C0A4FE-4D59-554D-9AB7-9521BDC0D2A0}"/>
                  </a:ext>
                </a:extLst>
              </p:cNvPr>
              <p:cNvSpPr/>
              <p:nvPr/>
            </p:nvSpPr>
            <p:spPr>
              <a:xfrm flipH="1">
                <a:off x="2668772" y="2402958"/>
                <a:ext cx="705402" cy="623097"/>
              </a:xfrm>
              <a:custGeom>
                <a:avLst/>
                <a:gdLst>
                  <a:gd name="connsiteX0" fmla="*/ 55248 w 384857"/>
                  <a:gd name="connsiteY0" fmla="*/ 1169581 h 1169581"/>
                  <a:gd name="connsiteX1" fmla="*/ 2085 w 384857"/>
                  <a:gd name="connsiteY1" fmla="*/ 329609 h 1169581"/>
                  <a:gd name="connsiteX2" fmla="*/ 119043 w 384857"/>
                  <a:gd name="connsiteY2" fmla="*/ 74428 h 1169581"/>
                  <a:gd name="connsiteX3" fmla="*/ 384857 w 384857"/>
                  <a:gd name="connsiteY3" fmla="*/ 0 h 11695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4857" h="1169581">
                    <a:moveTo>
                      <a:pt x="55248" y="1169581"/>
                    </a:moveTo>
                    <a:cubicBezTo>
                      <a:pt x="23350" y="840857"/>
                      <a:pt x="-8547" y="512134"/>
                      <a:pt x="2085" y="329609"/>
                    </a:cubicBezTo>
                    <a:cubicBezTo>
                      <a:pt x="12717" y="147084"/>
                      <a:pt x="55248" y="129363"/>
                      <a:pt x="119043" y="74428"/>
                    </a:cubicBezTo>
                    <a:cubicBezTo>
                      <a:pt x="182838" y="19493"/>
                      <a:pt x="283847" y="9746"/>
                      <a:pt x="384857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Freeform 79">
                <a:extLst>
                  <a:ext uri="{FF2B5EF4-FFF2-40B4-BE49-F238E27FC236}">
                    <a16:creationId xmlns:a16="http://schemas.microsoft.com/office/drawing/2014/main" id="{98489F3A-AE96-D249-B76E-271ECFBB7CA6}"/>
                  </a:ext>
                </a:extLst>
              </p:cNvPr>
              <p:cNvSpPr/>
              <p:nvPr/>
            </p:nvSpPr>
            <p:spPr>
              <a:xfrm>
                <a:off x="1025855" y="2051556"/>
                <a:ext cx="1090024" cy="957458"/>
              </a:xfrm>
              <a:custGeom>
                <a:avLst/>
                <a:gdLst>
                  <a:gd name="connsiteX0" fmla="*/ 1090024 w 1090024"/>
                  <a:gd name="connsiteY0" fmla="*/ 957458 h 957458"/>
                  <a:gd name="connsiteX1" fmla="*/ 377643 w 1090024"/>
                  <a:gd name="connsiteY1" fmla="*/ 819235 h 957458"/>
                  <a:gd name="connsiteX2" fmla="*/ 37401 w 1090024"/>
                  <a:gd name="connsiteY2" fmla="*/ 468360 h 957458"/>
                  <a:gd name="connsiteX3" fmla="*/ 37401 w 1090024"/>
                  <a:gd name="connsiteY3" fmla="*/ 74956 h 957458"/>
                  <a:gd name="connsiteX4" fmla="*/ 292582 w 1090024"/>
                  <a:gd name="connsiteY4" fmla="*/ 528 h 957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90024" h="957458">
                    <a:moveTo>
                      <a:pt x="1090024" y="957458"/>
                    </a:moveTo>
                    <a:cubicBezTo>
                      <a:pt x="821552" y="929104"/>
                      <a:pt x="553080" y="900751"/>
                      <a:pt x="377643" y="819235"/>
                    </a:cubicBezTo>
                    <a:cubicBezTo>
                      <a:pt x="202206" y="737719"/>
                      <a:pt x="94108" y="592406"/>
                      <a:pt x="37401" y="468360"/>
                    </a:cubicBezTo>
                    <a:cubicBezTo>
                      <a:pt x="-19306" y="344314"/>
                      <a:pt x="-5129" y="152928"/>
                      <a:pt x="37401" y="74956"/>
                    </a:cubicBezTo>
                    <a:cubicBezTo>
                      <a:pt x="79931" y="-3016"/>
                      <a:pt x="186256" y="-1244"/>
                      <a:pt x="292582" y="52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C8A339DF-D210-C349-A1B6-D48C7D0B8E00}"/>
                </a:ext>
              </a:extLst>
            </p:cNvPr>
            <p:cNvGrpSpPr/>
            <p:nvPr/>
          </p:nvGrpSpPr>
          <p:grpSpPr>
            <a:xfrm>
              <a:off x="3451426" y="1428118"/>
              <a:ext cx="2247626" cy="1025778"/>
              <a:chOff x="3451426" y="1428118"/>
              <a:chExt cx="2247626" cy="1025778"/>
            </a:xfrm>
          </p:grpSpPr>
          <p:sp>
            <p:nvSpPr>
              <p:cNvPr id="81" name="Right Brace 80">
                <a:extLst>
                  <a:ext uri="{FF2B5EF4-FFF2-40B4-BE49-F238E27FC236}">
                    <a16:creationId xmlns:a16="http://schemas.microsoft.com/office/drawing/2014/main" id="{5FD43360-994E-5C44-9FAB-C792CB565F34}"/>
                  </a:ext>
                </a:extLst>
              </p:cNvPr>
              <p:cNvSpPr/>
              <p:nvPr/>
            </p:nvSpPr>
            <p:spPr>
              <a:xfrm>
                <a:off x="3451426" y="1428118"/>
                <a:ext cx="308956" cy="1025778"/>
              </a:xfrm>
              <a:prstGeom prst="righ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9" name="Elbow Connector 88">
                <a:extLst>
                  <a:ext uri="{FF2B5EF4-FFF2-40B4-BE49-F238E27FC236}">
                    <a16:creationId xmlns:a16="http://schemas.microsoft.com/office/drawing/2014/main" id="{0E412BEC-C6A3-8A44-8726-BCA55EC534E3}"/>
                  </a:ext>
                </a:extLst>
              </p:cNvPr>
              <p:cNvCxnSpPr>
                <a:endCxn id="57" idx="1"/>
              </p:cNvCxnSpPr>
              <p:nvPr/>
            </p:nvCxnSpPr>
            <p:spPr>
              <a:xfrm flipV="1">
                <a:off x="3760382" y="1428118"/>
                <a:ext cx="1938670" cy="507009"/>
              </a:xfrm>
              <a:prstGeom prst="bentConnector3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3449D4CA-94E0-F740-8D23-3DBA84065EEE}"/>
              </a:ext>
            </a:extLst>
          </p:cNvPr>
          <p:cNvGrpSpPr/>
          <p:nvPr/>
        </p:nvGrpSpPr>
        <p:grpSpPr>
          <a:xfrm>
            <a:off x="-15410" y="1360967"/>
            <a:ext cx="3953105" cy="3733323"/>
            <a:chOff x="-15410" y="1360967"/>
            <a:chExt cx="3953105" cy="3733323"/>
          </a:xfrm>
        </p:grpSpPr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BAEB7BF8-74B4-F54C-A86C-159EE6B0BAF2}"/>
                </a:ext>
              </a:extLst>
            </p:cNvPr>
            <p:cNvGrpSpPr/>
            <p:nvPr/>
          </p:nvGrpSpPr>
          <p:grpSpPr>
            <a:xfrm>
              <a:off x="425303" y="1360967"/>
              <a:ext cx="3512392" cy="3733323"/>
              <a:chOff x="425303" y="1360967"/>
              <a:chExt cx="3512392" cy="3733323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8E4BABF2-6249-0E48-BA33-9208DBCEFF8C}"/>
                  </a:ext>
                </a:extLst>
              </p:cNvPr>
              <p:cNvSpPr/>
              <p:nvPr/>
            </p:nvSpPr>
            <p:spPr>
              <a:xfrm>
                <a:off x="1307805" y="1360967"/>
                <a:ext cx="1329069" cy="2870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err="1">
                    <a:solidFill>
                      <a:schemeClr val="tx1"/>
                    </a:solidFill>
                  </a:rPr>
                  <a:t>prev</a:t>
                </a:r>
                <a:r>
                  <a:rPr lang="en-US" sz="2000" dirty="0">
                    <a:solidFill>
                      <a:schemeClr val="tx1"/>
                    </a:solidFill>
                  </a:rPr>
                  <a:t> hash</a:t>
                </a: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BE18BC1-9957-C349-AEC8-BCBC6972DBD2}"/>
                  </a:ext>
                </a:extLst>
              </p:cNvPr>
              <p:cNvSpPr/>
              <p:nvPr/>
            </p:nvSpPr>
            <p:spPr>
              <a:xfrm>
                <a:off x="1307805" y="1648047"/>
                <a:ext cx="1329069" cy="2870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2AB156F-0C94-934A-B2A7-7BEBD5767E4D}"/>
                  </a:ext>
                </a:extLst>
              </p:cNvPr>
              <p:cNvSpPr/>
              <p:nvPr/>
            </p:nvSpPr>
            <p:spPr>
              <a:xfrm>
                <a:off x="1307805" y="1940444"/>
                <a:ext cx="1329069" cy="2870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A66902E-B5E9-6D42-9B18-601A0F9DF095}"/>
                  </a:ext>
                </a:extLst>
              </p:cNvPr>
              <p:cNvSpPr/>
              <p:nvPr/>
            </p:nvSpPr>
            <p:spPr>
              <a:xfrm>
                <a:off x="1307804" y="2216892"/>
                <a:ext cx="1329069" cy="2870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riangle 7">
                <a:extLst>
                  <a:ext uri="{FF2B5EF4-FFF2-40B4-BE49-F238E27FC236}">
                    <a16:creationId xmlns:a16="http://schemas.microsoft.com/office/drawing/2014/main" id="{1DF7208F-DC57-8346-994A-021BAABDE068}"/>
                  </a:ext>
                </a:extLst>
              </p:cNvPr>
              <p:cNvSpPr/>
              <p:nvPr/>
            </p:nvSpPr>
            <p:spPr>
              <a:xfrm>
                <a:off x="457200" y="3009014"/>
                <a:ext cx="946298" cy="1212112"/>
              </a:xfrm>
              <a:prstGeom prst="triangl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riangle 8">
                <a:extLst>
                  <a:ext uri="{FF2B5EF4-FFF2-40B4-BE49-F238E27FC236}">
                    <a16:creationId xmlns:a16="http://schemas.microsoft.com/office/drawing/2014/main" id="{D1E6992F-5D31-1645-B007-902F2AFCE328}"/>
                  </a:ext>
                </a:extLst>
              </p:cNvPr>
              <p:cNvSpPr/>
              <p:nvPr/>
            </p:nvSpPr>
            <p:spPr>
              <a:xfrm>
                <a:off x="1640959" y="3007430"/>
                <a:ext cx="946298" cy="1212112"/>
              </a:xfrm>
              <a:prstGeom prst="triangle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DAA9FF5-AE82-D147-85C6-07ECBEB45743}"/>
                  </a:ext>
                </a:extLst>
              </p:cNvPr>
              <p:cNvSpPr txBox="1"/>
              <p:nvPr/>
            </p:nvSpPr>
            <p:spPr>
              <a:xfrm>
                <a:off x="425303" y="4257138"/>
                <a:ext cx="1056378" cy="837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2000" dirty="0">
                    <a:latin typeface="+mn-lt"/>
                  </a:rPr>
                  <a:t>updated</a:t>
                </a:r>
                <a:br>
                  <a:rPr lang="en-US" sz="2000" dirty="0">
                    <a:latin typeface="+mn-lt"/>
                  </a:rPr>
                </a:br>
                <a:r>
                  <a:rPr lang="en-US" sz="2000" dirty="0">
                    <a:latin typeface="+mn-lt"/>
                  </a:rPr>
                  <a:t>world</a:t>
                </a:r>
                <a:br>
                  <a:rPr lang="en-US" sz="2000" dirty="0">
                    <a:latin typeface="+mn-lt"/>
                  </a:rPr>
                </a:br>
                <a:r>
                  <a:rPr lang="en-US" sz="2000" dirty="0">
                    <a:latin typeface="+mn-lt"/>
                  </a:rPr>
                  <a:t>state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8A052A7-7006-6C42-9AC3-93B2EF3BFCF9}"/>
                  </a:ext>
                </a:extLst>
              </p:cNvPr>
              <p:cNvSpPr txBox="1"/>
              <p:nvPr/>
            </p:nvSpPr>
            <p:spPr>
              <a:xfrm>
                <a:off x="1964637" y="4251661"/>
                <a:ext cx="409023" cy="3447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2000" dirty="0">
                    <a:latin typeface="+mn-lt"/>
                  </a:rPr>
                  <a:t>Tx</a:t>
                </a:r>
              </a:p>
            </p:txBody>
          </p:sp>
          <p:sp>
            <p:nvSpPr>
              <p:cNvPr id="12" name="Triangle 11">
                <a:extLst>
                  <a:ext uri="{FF2B5EF4-FFF2-40B4-BE49-F238E27FC236}">
                    <a16:creationId xmlns:a16="http://schemas.microsoft.com/office/drawing/2014/main" id="{45065C1C-1F8D-2249-89A1-8410739E0B7C}"/>
                  </a:ext>
                </a:extLst>
              </p:cNvPr>
              <p:cNvSpPr/>
              <p:nvPr/>
            </p:nvSpPr>
            <p:spPr>
              <a:xfrm>
                <a:off x="2814084" y="3009014"/>
                <a:ext cx="946298" cy="1212112"/>
              </a:xfrm>
              <a:prstGeom prst="triangl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9FD29B8-E06B-A84F-A750-EF470760A6B3}"/>
                  </a:ext>
                </a:extLst>
              </p:cNvPr>
              <p:cNvSpPr txBox="1"/>
              <p:nvPr/>
            </p:nvSpPr>
            <p:spPr>
              <a:xfrm>
                <a:off x="2746856" y="4253245"/>
                <a:ext cx="1190839" cy="590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2000" dirty="0">
                    <a:latin typeface="+mn-lt"/>
                  </a:rPr>
                  <a:t>log</a:t>
                </a:r>
                <a:br>
                  <a:rPr lang="en-US" sz="2000" dirty="0">
                    <a:latin typeface="+mn-lt"/>
                  </a:rPr>
                </a:br>
                <a:r>
                  <a:rPr lang="en-US" sz="2000" dirty="0">
                    <a:latin typeface="+mn-lt"/>
                  </a:rPr>
                  <a:t>messages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A0B44CEF-AFD4-E241-9D27-995DFC255A75}"/>
                  </a:ext>
                </a:extLst>
              </p:cNvPr>
              <p:cNvSpPr/>
              <p:nvPr/>
            </p:nvSpPr>
            <p:spPr>
              <a:xfrm>
                <a:off x="1805149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AEA02F3-0B32-0041-81DC-478146C20AAE}"/>
                  </a:ext>
                </a:extLst>
              </p:cNvPr>
              <p:cNvSpPr/>
              <p:nvPr/>
            </p:nvSpPr>
            <p:spPr>
              <a:xfrm>
                <a:off x="2037295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08A7A52-F822-C041-9BEE-BCEA5CA8E31C}"/>
                  </a:ext>
                </a:extLst>
              </p:cNvPr>
              <p:cNvSpPr/>
              <p:nvPr/>
            </p:nvSpPr>
            <p:spPr>
              <a:xfrm>
                <a:off x="2269440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9153240E-1582-1148-91F4-BFA4F3E94F89}"/>
                  </a:ext>
                </a:extLst>
              </p:cNvPr>
              <p:cNvSpPr/>
              <p:nvPr/>
            </p:nvSpPr>
            <p:spPr>
              <a:xfrm>
                <a:off x="2987135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22FA1077-AF06-EB4D-80E7-D876F3E9E92C}"/>
                  </a:ext>
                </a:extLst>
              </p:cNvPr>
              <p:cNvSpPr/>
              <p:nvPr/>
            </p:nvSpPr>
            <p:spPr>
              <a:xfrm>
                <a:off x="3219281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94A1E71-B4DD-2C4D-8004-09F79A269688}"/>
                  </a:ext>
                </a:extLst>
              </p:cNvPr>
              <p:cNvSpPr/>
              <p:nvPr/>
            </p:nvSpPr>
            <p:spPr>
              <a:xfrm>
                <a:off x="3451426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3427870-D755-9C4F-B12A-B8A436148B97}"/>
                  </a:ext>
                </a:extLst>
              </p:cNvPr>
              <p:cNvSpPr/>
              <p:nvPr/>
            </p:nvSpPr>
            <p:spPr>
              <a:xfrm>
                <a:off x="628479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8746524C-1B87-E74E-84D1-B8873530BA2B}"/>
                  </a:ext>
                </a:extLst>
              </p:cNvPr>
              <p:cNvSpPr/>
              <p:nvPr/>
            </p:nvSpPr>
            <p:spPr>
              <a:xfrm>
                <a:off x="860625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72AE4F14-E94A-3C48-9EDD-0F39C45C7A52}"/>
                  </a:ext>
                </a:extLst>
              </p:cNvPr>
              <p:cNvSpPr/>
              <p:nvPr/>
            </p:nvSpPr>
            <p:spPr>
              <a:xfrm>
                <a:off x="1092770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D232827-A5AA-EA4A-B5B7-A7590DCDCD1B}"/>
                  </a:ext>
                </a:extLst>
              </p:cNvPr>
              <p:cNvSpPr txBox="1"/>
              <p:nvPr/>
            </p:nvSpPr>
            <p:spPr>
              <a:xfrm>
                <a:off x="564603" y="3613486"/>
                <a:ext cx="77777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2000" dirty="0">
                    <a:latin typeface="+mn-lt"/>
                  </a:rPr>
                  <a:t>accts.</a:t>
                </a:r>
              </a:p>
            </p:txBody>
          </p:sp>
          <p:sp>
            <p:nvSpPr>
              <p:cNvPr id="28" name="Freeform 27">
                <a:extLst>
                  <a:ext uri="{FF2B5EF4-FFF2-40B4-BE49-F238E27FC236}">
                    <a16:creationId xmlns:a16="http://schemas.microsoft.com/office/drawing/2014/main" id="{EAB45184-1EAB-504D-A0B9-811ED58D329F}"/>
                  </a:ext>
                </a:extLst>
              </p:cNvPr>
              <p:cNvSpPr/>
              <p:nvPr/>
            </p:nvSpPr>
            <p:spPr>
              <a:xfrm>
                <a:off x="880417" y="1807535"/>
                <a:ext cx="384857" cy="1169581"/>
              </a:xfrm>
              <a:custGeom>
                <a:avLst/>
                <a:gdLst>
                  <a:gd name="connsiteX0" fmla="*/ 55248 w 384857"/>
                  <a:gd name="connsiteY0" fmla="*/ 1169581 h 1169581"/>
                  <a:gd name="connsiteX1" fmla="*/ 2085 w 384857"/>
                  <a:gd name="connsiteY1" fmla="*/ 329609 h 1169581"/>
                  <a:gd name="connsiteX2" fmla="*/ 119043 w 384857"/>
                  <a:gd name="connsiteY2" fmla="*/ 74428 h 1169581"/>
                  <a:gd name="connsiteX3" fmla="*/ 384857 w 384857"/>
                  <a:gd name="connsiteY3" fmla="*/ 0 h 11695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4857" h="1169581">
                    <a:moveTo>
                      <a:pt x="55248" y="1169581"/>
                    </a:moveTo>
                    <a:cubicBezTo>
                      <a:pt x="23350" y="840857"/>
                      <a:pt x="-8547" y="512134"/>
                      <a:pt x="2085" y="329609"/>
                    </a:cubicBezTo>
                    <a:cubicBezTo>
                      <a:pt x="12717" y="147084"/>
                      <a:pt x="55248" y="129363"/>
                      <a:pt x="119043" y="74428"/>
                    </a:cubicBezTo>
                    <a:cubicBezTo>
                      <a:pt x="182838" y="19493"/>
                      <a:pt x="283847" y="9746"/>
                      <a:pt x="384857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>
                <a:extLst>
                  <a:ext uri="{FF2B5EF4-FFF2-40B4-BE49-F238E27FC236}">
                    <a16:creationId xmlns:a16="http://schemas.microsoft.com/office/drawing/2014/main" id="{DF6602F5-D393-FF41-BE17-D8C35C3A76DF}"/>
                  </a:ext>
                </a:extLst>
              </p:cNvPr>
              <p:cNvSpPr/>
              <p:nvPr/>
            </p:nvSpPr>
            <p:spPr>
              <a:xfrm flipH="1">
                <a:off x="2668772" y="2402958"/>
                <a:ext cx="705402" cy="623097"/>
              </a:xfrm>
              <a:custGeom>
                <a:avLst/>
                <a:gdLst>
                  <a:gd name="connsiteX0" fmla="*/ 55248 w 384857"/>
                  <a:gd name="connsiteY0" fmla="*/ 1169581 h 1169581"/>
                  <a:gd name="connsiteX1" fmla="*/ 2085 w 384857"/>
                  <a:gd name="connsiteY1" fmla="*/ 329609 h 1169581"/>
                  <a:gd name="connsiteX2" fmla="*/ 119043 w 384857"/>
                  <a:gd name="connsiteY2" fmla="*/ 74428 h 1169581"/>
                  <a:gd name="connsiteX3" fmla="*/ 384857 w 384857"/>
                  <a:gd name="connsiteY3" fmla="*/ 0 h 11695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4857" h="1169581">
                    <a:moveTo>
                      <a:pt x="55248" y="1169581"/>
                    </a:moveTo>
                    <a:cubicBezTo>
                      <a:pt x="23350" y="840857"/>
                      <a:pt x="-8547" y="512134"/>
                      <a:pt x="2085" y="329609"/>
                    </a:cubicBezTo>
                    <a:cubicBezTo>
                      <a:pt x="12717" y="147084"/>
                      <a:pt x="55248" y="129363"/>
                      <a:pt x="119043" y="74428"/>
                    </a:cubicBezTo>
                    <a:cubicBezTo>
                      <a:pt x="182838" y="19493"/>
                      <a:pt x="283847" y="9746"/>
                      <a:pt x="384857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>
                <a:extLst>
                  <a:ext uri="{FF2B5EF4-FFF2-40B4-BE49-F238E27FC236}">
                    <a16:creationId xmlns:a16="http://schemas.microsoft.com/office/drawing/2014/main" id="{3DB885C2-A3EF-7B47-9755-40668F7DE31C}"/>
                  </a:ext>
                </a:extLst>
              </p:cNvPr>
              <p:cNvSpPr/>
              <p:nvPr/>
            </p:nvSpPr>
            <p:spPr>
              <a:xfrm>
                <a:off x="1025855" y="2051556"/>
                <a:ext cx="1090024" cy="957458"/>
              </a:xfrm>
              <a:custGeom>
                <a:avLst/>
                <a:gdLst>
                  <a:gd name="connsiteX0" fmla="*/ 1090024 w 1090024"/>
                  <a:gd name="connsiteY0" fmla="*/ 957458 h 957458"/>
                  <a:gd name="connsiteX1" fmla="*/ 377643 w 1090024"/>
                  <a:gd name="connsiteY1" fmla="*/ 819235 h 957458"/>
                  <a:gd name="connsiteX2" fmla="*/ 37401 w 1090024"/>
                  <a:gd name="connsiteY2" fmla="*/ 468360 h 957458"/>
                  <a:gd name="connsiteX3" fmla="*/ 37401 w 1090024"/>
                  <a:gd name="connsiteY3" fmla="*/ 74956 h 957458"/>
                  <a:gd name="connsiteX4" fmla="*/ 292582 w 1090024"/>
                  <a:gd name="connsiteY4" fmla="*/ 528 h 957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90024" h="957458">
                    <a:moveTo>
                      <a:pt x="1090024" y="957458"/>
                    </a:moveTo>
                    <a:cubicBezTo>
                      <a:pt x="821552" y="929104"/>
                      <a:pt x="553080" y="900751"/>
                      <a:pt x="377643" y="819235"/>
                    </a:cubicBezTo>
                    <a:cubicBezTo>
                      <a:pt x="202206" y="737719"/>
                      <a:pt x="94108" y="592406"/>
                      <a:pt x="37401" y="468360"/>
                    </a:cubicBezTo>
                    <a:cubicBezTo>
                      <a:pt x="-19306" y="344314"/>
                      <a:pt x="-5129" y="152928"/>
                      <a:pt x="37401" y="74956"/>
                    </a:cubicBezTo>
                    <a:cubicBezTo>
                      <a:pt x="79931" y="-3016"/>
                      <a:pt x="186256" y="-1244"/>
                      <a:pt x="292582" y="52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90" name="Elbow Connector 89">
              <a:extLst>
                <a:ext uri="{FF2B5EF4-FFF2-40B4-BE49-F238E27FC236}">
                  <a16:creationId xmlns:a16="http://schemas.microsoft.com/office/drawing/2014/main" id="{D0B83382-92C4-EF45-B83D-C1741ACAB5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9916" y="1484481"/>
              <a:ext cx="995607" cy="507366"/>
            </a:xfrm>
            <a:prstGeom prst="bentConnector3">
              <a:avLst>
                <a:gd name="adj1" fmla="val 33981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EEF0EC5B-38CA-EC4A-BD11-52C59C66C0BC}"/>
                </a:ext>
              </a:extLst>
            </p:cNvPr>
            <p:cNvSpPr txBox="1"/>
            <p:nvPr/>
          </p:nvSpPr>
          <p:spPr>
            <a:xfrm>
              <a:off x="-15410" y="1678838"/>
              <a:ext cx="3978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dirty="0">
                  <a:latin typeface="+mn-lt"/>
                </a:rPr>
                <a:t>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4750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E4202-1A1D-FB41-BFD1-292EF872A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EVM mechanics:  execution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20A53-8A80-884A-B0A5-3CF9CE5E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Write code in Solidity (or another front-end language)</a:t>
            </a:r>
          </a:p>
          <a:p>
            <a:pPr marL="0" indent="0">
              <a:spcBef>
                <a:spcPts val="2376"/>
              </a:spcBef>
              <a:buNone/>
            </a:pPr>
            <a:r>
              <a:rPr lang="en-US" sz="2400" dirty="0"/>
              <a:t>⇒   compile to EVM bytecode</a:t>
            </a:r>
          </a:p>
          <a:p>
            <a:pPr marL="0" indent="0">
              <a:buNone/>
            </a:pPr>
            <a:r>
              <a:rPr lang="en-US" sz="2400" dirty="0"/>
              <a:t>			(recent projects use WASM or BPF bytecode)</a:t>
            </a:r>
          </a:p>
          <a:p>
            <a:pPr marL="0" indent="0">
              <a:spcBef>
                <a:spcPts val="2376"/>
              </a:spcBef>
              <a:buNone/>
            </a:pPr>
            <a:r>
              <a:rPr lang="en-US" sz="2400" dirty="0"/>
              <a:t>⇒   miners use the EVM to execute contract bytecode</a:t>
            </a:r>
            <a:br>
              <a:rPr lang="en-US" sz="2400" dirty="0"/>
            </a:br>
            <a:r>
              <a:rPr lang="en-US" sz="2400" dirty="0"/>
              <a:t>			in response to a Tx</a:t>
            </a:r>
          </a:p>
        </p:txBody>
      </p:sp>
    </p:spTree>
    <p:extLst>
      <p:ext uri="{BB962C8B-B14F-4D97-AF65-F5344CB8AC3E}">
        <p14:creationId xmlns:p14="http://schemas.microsoft.com/office/powerpoint/2010/main" val="2105549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8AA47-94FD-B54E-9D42-24B6FEF26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EVM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93CE0-1664-2245-A2F9-59A1FBF4A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076" y="1200151"/>
            <a:ext cx="8686801" cy="38184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Stack machine (like Bitcoin) but with JUMP</a:t>
            </a:r>
          </a:p>
          <a:p>
            <a:r>
              <a:rPr lang="en-US" sz="2400" dirty="0"/>
              <a:t>max stack depth = 1024    </a:t>
            </a:r>
          </a:p>
          <a:p>
            <a:r>
              <a:rPr lang="en-US" sz="2400" dirty="0"/>
              <a:t>program aborts if stack size exceeded;  miner keeps gas</a:t>
            </a:r>
          </a:p>
          <a:p>
            <a:r>
              <a:rPr lang="en-US" sz="2400" dirty="0"/>
              <a:t>contract can create or call another contract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In addition:  two types of zero initialized memory</a:t>
            </a:r>
          </a:p>
          <a:p>
            <a:r>
              <a:rPr lang="en-US" sz="2400" b="1" dirty="0"/>
              <a:t>Persistent storage </a:t>
            </a:r>
            <a:r>
              <a:rPr lang="en-US" sz="2400" dirty="0"/>
              <a:t>(on blockchain):   SLOAD,  SSTORE   (expensive)</a:t>
            </a:r>
          </a:p>
          <a:p>
            <a:r>
              <a:rPr lang="en-US" sz="2400" b="1" dirty="0"/>
              <a:t>Volatile memory </a:t>
            </a:r>
            <a:r>
              <a:rPr lang="en-US" sz="2400" dirty="0"/>
              <a:t>(for single Tx):   MLOAD, MSTORE      (cheap)</a:t>
            </a:r>
          </a:p>
          <a:p>
            <a:r>
              <a:rPr lang="en-US" sz="2400" dirty="0"/>
              <a:t>LOG0(data) instruction:  write data to log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8858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9C407-4D59-C442-B391-68CCB47FB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Gas prices: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5510C-6571-0947-A313-84287541F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00151"/>
            <a:ext cx="8516679" cy="38184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/>
              <a:t>SSTORE  </a:t>
            </a:r>
            <a:r>
              <a:rPr lang="en-US" sz="2400" b="1" dirty="0" err="1"/>
              <a:t>addr</a:t>
            </a:r>
            <a:r>
              <a:rPr lang="en-US" sz="2400" b="1" dirty="0"/>
              <a:t> </a:t>
            </a:r>
            <a:r>
              <a:rPr lang="en-US" sz="2000" dirty="0"/>
              <a:t>(32 bytes)</a:t>
            </a:r>
            <a:r>
              <a:rPr lang="en-US" sz="2400" dirty="0"/>
              <a:t>,  </a:t>
            </a:r>
            <a:r>
              <a:rPr lang="en-US" sz="2400" b="1" dirty="0"/>
              <a:t>value</a:t>
            </a:r>
            <a:r>
              <a:rPr lang="en-US" sz="2400" dirty="0"/>
              <a:t> </a:t>
            </a:r>
            <a:r>
              <a:rPr lang="en-US" sz="2000" dirty="0"/>
              <a:t>(32 bytes)</a:t>
            </a:r>
            <a:endParaRPr lang="en-US" sz="2400" dirty="0"/>
          </a:p>
          <a:p>
            <a:pPr>
              <a:spcBef>
                <a:spcPts val="1776"/>
              </a:spcBef>
            </a:pPr>
            <a:r>
              <a:rPr lang="en-US" sz="2400" dirty="0"/>
              <a:t>zero ⇾ non-zero:			20,000 gas</a:t>
            </a:r>
          </a:p>
          <a:p>
            <a:pPr>
              <a:spcBef>
                <a:spcPts val="1776"/>
              </a:spcBef>
            </a:pPr>
            <a:r>
              <a:rPr lang="en-US" sz="2400" dirty="0"/>
              <a:t>non-zero ⇾ non-zero:		5,000 gas</a:t>
            </a:r>
          </a:p>
          <a:p>
            <a:pPr>
              <a:spcBef>
                <a:spcPts val="1776"/>
              </a:spcBef>
            </a:pPr>
            <a:r>
              <a:rPr lang="en-US" sz="2400" dirty="0"/>
              <a:t>non-zero ⇾ zero:			15,000 gas refund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SUICIDE:  kill current contract.		24,000 gas refund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Refund is given for reducing size of blockchain state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284E0F-F7DA-A145-981B-BCB8E45B4692}"/>
              </a:ext>
            </a:extLst>
          </p:cNvPr>
          <p:cNvSpPr/>
          <p:nvPr/>
        </p:nvSpPr>
        <p:spPr>
          <a:xfrm>
            <a:off x="223284" y="1073888"/>
            <a:ext cx="7899990" cy="232853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3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6BA1D-6948-3646-B238-038C165F8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Gas calculation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13FCE-CBC0-8F49-8C3A-923EAE11F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Tx fees (gas) prevents submitting Tx that runs for many steps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Every EVM instruction costs gas:</a:t>
            </a:r>
          </a:p>
          <a:p>
            <a:pPr lvl="2"/>
            <a:r>
              <a:rPr lang="en-US" sz="2400" dirty="0"/>
              <a:t>Tx specifies	</a:t>
            </a:r>
            <a:r>
              <a:rPr lang="en-US" sz="2400" b="1" dirty="0" err="1"/>
              <a:t>gasPrice</a:t>
            </a:r>
            <a:r>
              <a:rPr lang="en-US" sz="2400" dirty="0"/>
              <a:t>:    conversion:  gas ⇾ Wei</a:t>
            </a:r>
          </a:p>
          <a:p>
            <a:pPr marL="914400" lvl="2" indent="0">
              <a:buNone/>
            </a:pPr>
            <a:r>
              <a:rPr lang="en-US" sz="2400" dirty="0"/>
              <a:t>				</a:t>
            </a:r>
            <a:r>
              <a:rPr lang="en-US" sz="2400" b="1" dirty="0" err="1"/>
              <a:t>gasLimit</a:t>
            </a:r>
            <a:r>
              <a:rPr lang="en-US" sz="2400" dirty="0"/>
              <a:t>:	max gas for Tx</a:t>
            </a:r>
          </a:p>
        </p:txBody>
      </p:sp>
    </p:spTree>
    <p:extLst>
      <p:ext uri="{BB962C8B-B14F-4D97-AF65-F5344CB8AC3E}">
        <p14:creationId xmlns:p14="http://schemas.microsoft.com/office/powerpoint/2010/main" val="4063255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smtClean="0"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93042</TotalTime>
  <Words>2665</Words>
  <Application>Microsoft Macintosh PowerPoint</Application>
  <PresentationFormat>On-screen Show (16:9)</PresentationFormat>
  <Paragraphs>294</Paragraphs>
  <Slides>37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Roboto</vt:lpstr>
      <vt:lpstr>Roboto Mono</vt:lpstr>
      <vt:lpstr>Office Theme</vt:lpstr>
      <vt:lpstr>Solidity</vt:lpstr>
      <vt:lpstr>Recap</vt:lpstr>
      <vt:lpstr>Recap:  Transactions</vt:lpstr>
      <vt:lpstr>Recap:  Blocks</vt:lpstr>
      <vt:lpstr>The Ethereum blockchain: abstractly</vt:lpstr>
      <vt:lpstr>EVM mechanics:  execution environment</vt:lpstr>
      <vt:lpstr>The EVM</vt:lpstr>
      <vt:lpstr>Gas prices: examples</vt:lpstr>
      <vt:lpstr>Gas calculation</vt:lpstr>
      <vt:lpstr>Gas calculation</vt:lpstr>
      <vt:lpstr>Transactions are becoming more complex</vt:lpstr>
      <vt:lpstr>Gas prices:  spike during congestion</vt:lpstr>
      <vt:lpstr>Solidity</vt:lpstr>
      <vt:lpstr>Contract structure</vt:lpstr>
      <vt:lpstr>Value types</vt:lpstr>
      <vt:lpstr>Reference types</vt:lpstr>
      <vt:lpstr>Globally available variables</vt:lpstr>
      <vt:lpstr>Function visibilities</vt:lpstr>
      <vt:lpstr>Using imports</vt:lpstr>
      <vt:lpstr>ERC20 tokens</vt:lpstr>
      <vt:lpstr>ERC20 token interface</vt:lpstr>
      <vt:lpstr>How are ERC20 tokens transferred?</vt:lpstr>
      <vt:lpstr>ABI encoding and decoding</vt:lpstr>
      <vt:lpstr>Calling other contracts</vt:lpstr>
      <vt:lpstr>Gas cost considerations</vt:lpstr>
      <vt:lpstr>Stack variables</vt:lpstr>
      <vt:lpstr>Calldata</vt:lpstr>
      <vt:lpstr>Memory</vt:lpstr>
      <vt:lpstr>Storage</vt:lpstr>
      <vt:lpstr>Event logs</vt:lpstr>
      <vt:lpstr>Security considerations</vt:lpstr>
      <vt:lpstr>Re-entrency bugs</vt:lpstr>
      <vt:lpstr>PowerPoint Presentation</vt:lpstr>
      <vt:lpstr>PowerPoint Presentation</vt:lpstr>
      <vt:lpstr>Why is this an attack?</vt:lpstr>
      <vt:lpstr>How to fix?</vt:lpstr>
      <vt:lpstr>END  OF  LECTURE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Monica Lam</dc:creator>
  <cp:lastModifiedBy>Dan Boneh</cp:lastModifiedBy>
  <cp:revision>1418</cp:revision>
  <cp:lastPrinted>2015-09-20T23:02:57Z</cp:lastPrinted>
  <dcterms:created xsi:type="dcterms:W3CDTF">2010-10-17T19:58:05Z</dcterms:created>
  <dcterms:modified xsi:type="dcterms:W3CDTF">2020-10-14T18:55:51Z</dcterms:modified>
</cp:coreProperties>
</file>